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78" r:id="rId3"/>
    <p:sldId id="365" r:id="rId4"/>
    <p:sldId id="383" r:id="rId5"/>
    <p:sldId id="376" r:id="rId6"/>
    <p:sldId id="377" r:id="rId7"/>
    <p:sldId id="379" r:id="rId8"/>
    <p:sldId id="380" r:id="rId9"/>
    <p:sldId id="391" r:id="rId10"/>
    <p:sldId id="384" r:id="rId11"/>
    <p:sldId id="390" r:id="rId12"/>
    <p:sldId id="385" r:id="rId13"/>
    <p:sldId id="381" r:id="rId14"/>
    <p:sldId id="386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 snapToGrid="0"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Configuration &amp; Deployment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MVC Into Production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MVC projects produces a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r>
              <a:rPr lang="en-US" dirty="0" smtClean="0"/>
              <a:t>Needs a host process to execute</a:t>
            </a:r>
          </a:p>
          <a:p>
            <a:r>
              <a:rPr lang="en-US" dirty="0" err="1" smtClean="0"/>
              <a:t>WebDev.Webserver.exe</a:t>
            </a:r>
            <a:r>
              <a:rPr lang="en-US" dirty="0" smtClean="0"/>
              <a:t> (Cassini) is a development host</a:t>
            </a:r>
          </a:p>
          <a:p>
            <a:pPr lvl="1"/>
            <a:r>
              <a:rPr lang="en-US" dirty="0" smtClean="0"/>
              <a:t>Default for Visual Studio 2008</a:t>
            </a:r>
          </a:p>
          <a:p>
            <a:pPr lvl="1"/>
            <a:r>
              <a:rPr lang="en-US" dirty="0" smtClean="0"/>
              <a:t>Rejects remote requests</a:t>
            </a:r>
          </a:p>
          <a:p>
            <a:pPr lvl="1"/>
            <a:r>
              <a:rPr lang="en-US" dirty="0" smtClean="0"/>
              <a:t>Runs with your identity</a:t>
            </a:r>
          </a:p>
          <a:p>
            <a:r>
              <a:rPr lang="en-US" dirty="0" smtClean="0"/>
              <a:t>Internet Information Services is a production web server</a:t>
            </a:r>
          </a:p>
          <a:p>
            <a:pPr lvl="1"/>
            <a:r>
              <a:rPr lang="en-US" dirty="0" smtClean="0"/>
              <a:t>Available on both server and personal version of Windows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Includes management and diagnostic tools</a:t>
            </a:r>
          </a:p>
          <a:p>
            <a:pPr lvl="1"/>
            <a:r>
              <a:rPr lang="en-US" dirty="0" smtClean="0"/>
              <a:t>“Off by default”. </a:t>
            </a:r>
          </a:p>
          <a:p>
            <a:pPr lvl="1"/>
            <a:r>
              <a:rPr lang="en-US" dirty="0" smtClean="0"/>
              <a:t>Can host various frameworks &amp; protocols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1449" y="4144878"/>
            <a:ext cx="2979276" cy="260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Deploy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75611" cy="4495800"/>
          </a:xfrm>
        </p:spPr>
        <p:txBody>
          <a:bodyPr/>
          <a:lstStyle/>
          <a:p>
            <a:r>
              <a:rPr lang="en-US" dirty="0" smtClean="0"/>
              <a:t>Package, archive, and deploy web applications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Registry, GAC, ACLs</a:t>
            </a:r>
          </a:p>
          <a:p>
            <a:r>
              <a:rPr lang="en-US" dirty="0" smtClean="0"/>
              <a:t>Web server migration and synchronization</a:t>
            </a:r>
          </a:p>
          <a:p>
            <a:pPr lvl="1"/>
            <a:r>
              <a:rPr lang="en-US" dirty="0" smtClean="0"/>
              <a:t>Command line and GUI tools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88" y="1958341"/>
            <a:ext cx="4382180" cy="33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dirty="0" smtClean="0"/>
              <a:t>IIS uses application pools to host web applications</a:t>
            </a:r>
          </a:p>
          <a:p>
            <a:pPr lvl="1"/>
            <a:r>
              <a:rPr lang="en-US" dirty="0" smtClean="0"/>
              <a:t>Each app pool has a dedicated worker process (w3wp.exe)</a:t>
            </a:r>
          </a:p>
          <a:p>
            <a:pPr lvl="1"/>
            <a:r>
              <a:rPr lang="en-US" dirty="0" smtClean="0"/>
              <a:t>Runs with the NETWORK SERVICE account by default</a:t>
            </a:r>
          </a:p>
          <a:p>
            <a:pPr lvl="1"/>
            <a:r>
              <a:rPr lang="en-US" dirty="0" smtClean="0"/>
              <a:t>Each app pool maintains CPU, memory, and recycle settings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47263" y="2960915"/>
            <a:ext cx="1807028" cy="2960917"/>
            <a:chOff x="620488" y="2960915"/>
            <a:chExt cx="1807028" cy="2960917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620488" y="3287489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48332" y="2960915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#1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05543" y="3781170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Your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949" y="483561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868337" y="3298667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90284" y="2952674"/>
            <a:ext cx="1807028" cy="2960917"/>
            <a:chOff x="3602641" y="2952674"/>
            <a:chExt cx="1807028" cy="2960917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602641" y="3279248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730485" y="2952674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#2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787696" y="419306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 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850490" y="3290426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45662" y="2944433"/>
            <a:ext cx="1807028" cy="2960917"/>
            <a:chOff x="6461224" y="2944433"/>
            <a:chExt cx="1807028" cy="2960917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6461224" y="3271007"/>
              <a:ext cx="1807028" cy="2634343"/>
            </a:xfrm>
            <a:prstGeom prst="round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6589068" y="2944433"/>
              <a:ext cx="1518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App Pool #3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646279" y="3690546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625685" y="4806777"/>
              <a:ext cx="1447800" cy="753762"/>
            </a:xfrm>
            <a:prstGeom prst="rect">
              <a:avLst/>
            </a:prstGeom>
            <a:gradFill rotWithShape="1">
              <a:gsLst>
                <a:gs pos="0">
                  <a:srgbClr val="A4D289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sz="2000" dirty="0" smtClean="0">
                  <a:latin typeface="Tekton Pro" pitchFamily="34" charset="0"/>
                </a:rPr>
                <a:t>Web </a:t>
              </a:r>
            </a:p>
            <a:p>
              <a:pPr algn="ctr"/>
              <a:r>
                <a:rPr lang="en-US" sz="2000" dirty="0" smtClean="0">
                  <a:latin typeface="Tekton Pro" pitchFamily="34" charset="0"/>
                </a:rPr>
                <a:t>App</a:t>
              </a:r>
              <a:endParaRPr lang="en-US" sz="2000" dirty="0">
                <a:latin typeface="Tekton Pro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709073" y="3269828"/>
              <a:ext cx="12618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2060"/>
                  </a:solidFill>
                  <a:latin typeface="Tekton Pro" pitchFamily="34" charset="0"/>
                </a:rPr>
                <a:t>w3wp.exe</a:t>
              </a:r>
              <a:endParaRPr lang="en-US" sz="1800" dirty="0">
                <a:solidFill>
                  <a:srgbClr val="002060"/>
                </a:solidFill>
                <a:latin typeface="Tekton Pro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r>
              <a:rPr lang="en-US" dirty="0" smtClean="0"/>
              <a:t> and IIS 7+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System.web versus </a:t>
            </a:r>
            <a:r>
              <a:rPr lang="en-US" dirty="0" err="1" smtClean="0"/>
              <a:t>System.webserver</a:t>
            </a:r>
            <a:endParaRPr lang="en-US" dirty="0" smtClean="0"/>
          </a:p>
          <a:p>
            <a:pPr lvl="1"/>
            <a:r>
              <a:rPr lang="en-US" dirty="0" smtClean="0"/>
              <a:t>IIS 7 introduced an integrated pipeline</a:t>
            </a:r>
          </a:p>
          <a:p>
            <a:pPr lvl="1"/>
            <a:r>
              <a:rPr lang="en-US" dirty="0" smtClean="0"/>
              <a:t>HTTP modules and handlers now configured under the </a:t>
            </a:r>
            <a:r>
              <a:rPr lang="en-US" dirty="0" err="1" smtClean="0"/>
              <a:t>webserver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“Classic” pipeline supports legacy code and system.web section</a:t>
            </a:r>
          </a:p>
          <a:p>
            <a:r>
              <a:rPr lang="en-US" dirty="0" err="1" smtClean="0"/>
              <a:t>Webserver</a:t>
            </a:r>
            <a:r>
              <a:rPr lang="en-US" dirty="0" smtClean="0"/>
              <a:t> settings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Default documents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and more …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Sites, Applications, &amp; </a:t>
            </a:r>
            <a:r>
              <a:rPr lang="en-US" dirty="0" err="1" smtClean="0"/>
              <a:t>VDirs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717" y="989394"/>
            <a:ext cx="5202621" cy="4495800"/>
          </a:xfrm>
        </p:spPr>
        <p:txBody>
          <a:bodyPr/>
          <a:lstStyle/>
          <a:p>
            <a:r>
              <a:rPr lang="en-US" dirty="0" smtClean="0"/>
              <a:t>A web site contains one or more applications</a:t>
            </a:r>
          </a:p>
          <a:p>
            <a:pPr lvl="1"/>
            <a:r>
              <a:rPr lang="en-US" dirty="0" smtClean="0"/>
              <a:t>Defines binding protocol and information</a:t>
            </a:r>
          </a:p>
          <a:p>
            <a:pPr lvl="1"/>
            <a:r>
              <a:rPr lang="en-US" dirty="0" smtClean="0"/>
              <a:t>Logging and throttle settings apply to a site</a:t>
            </a:r>
          </a:p>
          <a:p>
            <a:r>
              <a:rPr lang="en-US" dirty="0" smtClean="0"/>
              <a:t>Application contains one or more virtual directories</a:t>
            </a:r>
          </a:p>
          <a:p>
            <a:pPr lvl="1"/>
            <a:r>
              <a:rPr lang="en-US" dirty="0" smtClean="0"/>
              <a:t>Path becomes part of a web site’s URL</a:t>
            </a:r>
          </a:p>
          <a:p>
            <a:pPr lvl="1"/>
            <a:r>
              <a:rPr lang="en-US" dirty="0" smtClean="0"/>
              <a:t>Assigned to an application pool</a:t>
            </a:r>
          </a:p>
          <a:p>
            <a:r>
              <a:rPr lang="en-US" dirty="0" smtClean="0"/>
              <a:t>Virtual directory points to a physical path</a:t>
            </a:r>
          </a:p>
          <a:p>
            <a:pPr lvl="1"/>
            <a:r>
              <a:rPr lang="en-US" dirty="0" smtClean="0"/>
              <a:t>Can exist anywhere in a web site</a:t>
            </a:r>
          </a:p>
          <a:p>
            <a:pPr lvl="1"/>
            <a:r>
              <a:rPr lang="en-US" dirty="0" smtClean="0"/>
              <a:t>Can point to an arbitrary physical path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6426" y="3181795"/>
            <a:ext cx="3385752" cy="327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 bwMode="auto">
          <a:xfrm>
            <a:off x="5342583" y="1497725"/>
            <a:ext cx="342304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http://www.pluralsight.com/main</a:t>
            </a:r>
          </a:p>
          <a:p>
            <a:r>
              <a:rPr lang="en-US" dirty="0" smtClean="0"/>
              <a:t>/screencasts/screencast.aspx</a:t>
            </a:r>
          </a:p>
          <a:p>
            <a:r>
              <a:rPr lang="en-US" dirty="0" smtClean="0"/>
              <a:t>?id=iis-aspnetdev</a:t>
            </a:r>
          </a:p>
          <a:p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files for .NET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Precedence</a:t>
            </a:r>
          </a:p>
          <a:p>
            <a:r>
              <a:rPr lang="en-US" dirty="0" smtClean="0"/>
              <a:t>ASP.NET MVC and IIS</a:t>
            </a:r>
          </a:p>
          <a:p>
            <a:pPr lvl="1"/>
            <a:r>
              <a:rPr lang="en-US" dirty="0" smtClean="0"/>
              <a:t>Applications and App Pools</a:t>
            </a:r>
          </a:p>
          <a:p>
            <a:pPr lvl="1"/>
            <a:r>
              <a:rPr lang="en-US" dirty="0" smtClean="0"/>
              <a:t>IIS Configuration</a:t>
            </a:r>
          </a:p>
          <a:p>
            <a:r>
              <a:rPr lang="en-US" dirty="0" smtClean="0"/>
              <a:t>Web Deployment Projects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files control environmental settings</a:t>
            </a:r>
          </a:p>
          <a:p>
            <a:pPr lvl="1"/>
            <a:r>
              <a:rPr lang="en-US" dirty="0" smtClean="0"/>
              <a:t>Authentication &amp; Authorization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Connections</a:t>
            </a:r>
          </a:p>
          <a:p>
            <a:pPr lvl="1"/>
            <a:r>
              <a:rPr lang="en-US" dirty="0" smtClean="0"/>
              <a:t>Cryptography</a:t>
            </a:r>
          </a:p>
          <a:p>
            <a:pPr lvl="1"/>
            <a:r>
              <a:rPr lang="en-US" dirty="0" smtClean="0"/>
              <a:t>Custom errors</a:t>
            </a:r>
          </a:p>
          <a:p>
            <a:pPr lvl="1"/>
            <a:r>
              <a:rPr lang="en-US" dirty="0" smtClean="0"/>
              <a:t>Page settings</a:t>
            </a:r>
          </a:p>
          <a:p>
            <a:pPr lvl="1"/>
            <a:r>
              <a:rPr lang="en-US" dirty="0" smtClean="0"/>
              <a:t>Trace and Debug settings</a:t>
            </a:r>
          </a:p>
          <a:p>
            <a:pPr lvl="1"/>
            <a:r>
              <a:rPr lang="en-US" dirty="0" smtClean="0"/>
              <a:t>Web services</a:t>
            </a:r>
          </a:p>
          <a:p>
            <a:r>
              <a:rPr lang="en-US" dirty="0" smtClean="0"/>
              <a:t>Configuration is extensible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ConfigurationManager</a:t>
            </a:r>
            <a:r>
              <a:rPr lang="en-US" dirty="0" smtClean="0"/>
              <a:t> from </a:t>
            </a:r>
            <a:r>
              <a:rPr lang="en-US" dirty="0" err="1" smtClean="0"/>
              <a:t>System.Configuration</a:t>
            </a:r>
            <a:endParaRPr lang="en-US" dirty="0" smtClean="0"/>
          </a:p>
          <a:p>
            <a:pPr lvl="1"/>
            <a:r>
              <a:rPr lang="en-US" dirty="0" smtClean="0"/>
              <a:t>Includes shortcuts to </a:t>
            </a:r>
            <a:r>
              <a:rPr lang="en-US" dirty="0" err="1" smtClean="0"/>
              <a:t>AppSettings</a:t>
            </a:r>
            <a:r>
              <a:rPr lang="en-US" dirty="0" smtClean="0"/>
              <a:t> and </a:t>
            </a:r>
            <a:r>
              <a:rPr lang="en-US" dirty="0" err="1" smtClean="0"/>
              <a:t>ConnectionStrings</a:t>
            </a:r>
            <a:endParaRPr lang="en-US" dirty="0" smtClean="0"/>
          </a:p>
          <a:p>
            <a:pPr lvl="1"/>
            <a:r>
              <a:rPr lang="en-US" dirty="0" smtClean="0"/>
              <a:t>Can also use manager class to open </a:t>
            </a:r>
            <a:r>
              <a:rPr lang="en-US" dirty="0" err="1" smtClean="0"/>
              <a:t>config</a:t>
            </a:r>
            <a:r>
              <a:rPr lang="en-US" dirty="0" smtClean="0"/>
              <a:t> files for editing and update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1999" y="2579919"/>
            <a:ext cx="7837715" cy="248194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server =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.AppSettings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FileServerName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];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ConfigurationManager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.GetSection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"system.web/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httpModules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as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HttpModulesSection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installedModules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modulesSection.Modules.Count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Machine.config</a:t>
            </a:r>
            <a:r>
              <a:rPr lang="en-US" dirty="0" smtClean="0"/>
              <a:t> is located in the runtime’s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Note: .NET 3.5 uses the .NET 2.0 </a:t>
            </a:r>
            <a:r>
              <a:rPr lang="en-US" dirty="0" err="1" smtClean="0"/>
              <a:t>Config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.comments file documents available settings</a:t>
            </a:r>
          </a:p>
          <a:p>
            <a:pPr lvl="1"/>
            <a:r>
              <a:rPr lang="en-US" dirty="0" smtClean="0"/>
              <a:t>.default file contains the runtime’s default settings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71800"/>
            <a:ext cx="8839200" cy="24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Level 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Controls settings for all ASP.NET applications on a computer</a:t>
            </a:r>
          </a:p>
          <a:p>
            <a:pPr lvl="1"/>
            <a:r>
              <a:rPr lang="en-US" dirty="0" smtClean="0"/>
              <a:t>Same location as </a:t>
            </a:r>
            <a:r>
              <a:rPr lang="en-US" dirty="0" err="1" smtClean="0"/>
              <a:t>machine.config</a:t>
            </a:r>
            <a:endParaRPr lang="en-US" dirty="0" smtClean="0"/>
          </a:p>
          <a:p>
            <a:pPr lvl="1"/>
            <a:r>
              <a:rPr lang="en-US" dirty="0" smtClean="0"/>
              <a:t>Also contains .default and .comment files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Default assemblies, namespaces, providers, security settings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362200" y="3505200"/>
            <a:ext cx="35052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allow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/&gt;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&lt;!--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...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--&gt;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application inherits settings from higher level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Machine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Parent’s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Settings computed once and cached</a:t>
            </a:r>
          </a:p>
          <a:p>
            <a:pPr lvl="1"/>
            <a:r>
              <a:rPr lang="en-US" dirty="0" smtClean="0"/>
              <a:t>ASP.NET monitors files for changes</a:t>
            </a:r>
          </a:p>
          <a:p>
            <a:r>
              <a:rPr lang="en-US" dirty="0" smtClean="0"/>
              <a:t>Lower level settings can override higher level settings</a:t>
            </a:r>
          </a:p>
          <a:p>
            <a:r>
              <a:rPr lang="en-US" dirty="0" smtClean="0"/>
              <a:t>Locking down settings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allowOverride</a:t>
            </a:r>
            <a:r>
              <a:rPr lang="en-US" dirty="0" smtClean="0"/>
              <a:t> attribute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6" name="Striped Right Arrow 15"/>
          <p:cNvSpPr/>
          <p:nvPr/>
        </p:nvSpPr>
        <p:spPr bwMode="auto">
          <a:xfrm rot="5400000">
            <a:off x="3666869" y="2072847"/>
            <a:ext cx="994718" cy="667264"/>
          </a:xfrm>
          <a:prstGeom prst="striped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element allows location-specific settings</a:t>
            </a:r>
          </a:p>
          <a:p>
            <a:pPr lvl="1"/>
            <a:r>
              <a:rPr lang="en-US" dirty="0" smtClean="0"/>
              <a:t>Can also drop </a:t>
            </a:r>
            <a:r>
              <a:rPr lang="en-US" dirty="0" err="1" smtClean="0"/>
              <a:t>web.config</a:t>
            </a:r>
            <a:r>
              <a:rPr lang="en-US" dirty="0" smtClean="0"/>
              <a:t> into any sub-directory</a:t>
            </a:r>
          </a:p>
          <a:p>
            <a:pPr lvl="1"/>
            <a:r>
              <a:rPr lang="en-US" dirty="0" smtClean="0"/>
              <a:t>Some settings only available at root of web site</a:t>
            </a:r>
          </a:p>
          <a:p>
            <a:pPr lvl="2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80520" y="2936788"/>
            <a:ext cx="6054810" cy="25125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path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MySecrets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  &lt;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deny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users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authorization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system.web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     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location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attribute renders Error view</a:t>
            </a:r>
          </a:p>
          <a:p>
            <a:pPr lvl="1"/>
            <a:r>
              <a:rPr lang="en-US" dirty="0" smtClean="0"/>
              <a:t>Custom errors must be on</a:t>
            </a:r>
          </a:p>
          <a:p>
            <a:pPr lvl="1"/>
            <a:r>
              <a:rPr lang="en-US" dirty="0" smtClean="0"/>
              <a:t>Error view passed a </a:t>
            </a:r>
            <a:r>
              <a:rPr lang="en-US" dirty="0" err="1" smtClean="0"/>
              <a:t>HandleErrorInfo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2047" y="3341737"/>
            <a:ext cx="5329646" cy="15829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228600" algn="l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HandleError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]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MovieController</a:t>
            </a: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Controller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b="0" dirty="0">
                <a:solidFill>
                  <a:srgbClr val="00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// ...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b="0" dirty="0" smtClean="0"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b="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 algn="l"/>
            <a:endParaRPr lang="en-US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026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60955</TotalTime>
  <Words>619</Words>
  <Application>Microsoft Office PowerPoint</Application>
  <PresentationFormat>On-screen Show (4:3)</PresentationFormat>
  <Paragraphs>163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Configuration &amp; Deployment</vt:lpstr>
      <vt:lpstr>Overview</vt:lpstr>
      <vt:lpstr>Configuration Files</vt:lpstr>
      <vt:lpstr>Accessing Settings</vt:lpstr>
      <vt:lpstr>Machine Configuration</vt:lpstr>
      <vt:lpstr>Machine Level Web.config</vt:lpstr>
      <vt:lpstr>Hierarchical Configuration</vt:lpstr>
      <vt:lpstr>Configuring Locations</vt:lpstr>
      <vt:lpstr>Custom Errors</vt:lpstr>
      <vt:lpstr>Hosting ASP.NET MVC</vt:lpstr>
      <vt:lpstr>Web Deploy</vt:lpstr>
      <vt:lpstr>Internet Information Services</vt:lpstr>
      <vt:lpstr>Web.config and IIS 7+</vt:lpstr>
      <vt:lpstr>Sites, Applications, &amp; VDirs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5557</cp:revision>
  <dcterms:created xsi:type="dcterms:W3CDTF">2007-12-27T20:50:38Z</dcterms:created>
  <dcterms:modified xsi:type="dcterms:W3CDTF">2012-04-19T02:35:24Z</dcterms:modified>
</cp:coreProperties>
</file>