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261" r:id="rId2"/>
    <p:sldId id="260" r:id="rId3"/>
    <p:sldId id="262" r:id="rId4"/>
    <p:sldId id="264" r:id="rId5"/>
    <p:sldId id="266" r:id="rId6"/>
    <p:sldId id="267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5856"/>
  </p:normalViewPr>
  <p:slideViewPr>
    <p:cSldViewPr snapToGrid="0">
      <p:cViewPr varScale="1">
        <p:scale>
          <a:sx n="73" d="100"/>
          <a:sy n="73" d="100"/>
        </p:scale>
        <p:origin x="36" y="1020"/>
      </p:cViewPr>
      <p:guideLst>
        <p:guide orient="horz" pos="3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66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93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412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03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ECD8F-2625-413B-8DF4-C09AAB18C54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0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50.svg"/><Relationship Id="rId21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" Type="http://schemas.openxmlformats.org/officeDocument/2006/relationships/image" Target="../media/image49.png"/><Relationship Id="rId16" Type="http://schemas.openxmlformats.org/officeDocument/2006/relationships/image" Target="../media/image61.svg"/><Relationship Id="rId20" Type="http://schemas.openxmlformats.org/officeDocument/2006/relationships/image" Target="../media/image67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56.png"/><Relationship Id="rId5" Type="http://schemas.openxmlformats.org/officeDocument/2006/relationships/image" Target="../media/image17.png"/><Relationship Id="rId15" Type="http://schemas.openxmlformats.org/officeDocument/2006/relationships/image" Target="../media/image60.png"/><Relationship Id="rId10" Type="http://schemas.openxmlformats.org/officeDocument/2006/relationships/image" Target="../media/image55.sv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5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svg"/><Relationship Id="rId11" Type="http://schemas.openxmlformats.org/officeDocument/2006/relationships/image" Target="../media/image76.png"/><Relationship Id="rId5" Type="http://schemas.openxmlformats.org/officeDocument/2006/relationships/image" Target="../media/image73.png"/><Relationship Id="rId10" Type="http://schemas.openxmlformats.org/officeDocument/2006/relationships/image" Target="../media/image21.png"/><Relationship Id="rId4" Type="http://schemas.openxmlformats.org/officeDocument/2006/relationships/image" Target="../media/image65.sv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9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1.png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5" Type="http://schemas.openxmlformats.org/officeDocument/2006/relationships/image" Target="../media/image86.png"/><Relationship Id="rId10" Type="http://schemas.openxmlformats.org/officeDocument/2006/relationships/image" Target="../media/image33.png"/><Relationship Id="rId4" Type="http://schemas.openxmlformats.org/officeDocument/2006/relationships/image" Target="../media/image79.png"/><Relationship Id="rId9" Type="http://schemas.openxmlformats.org/officeDocument/2006/relationships/image" Target="../media/image15.png"/><Relationship Id="rId1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8.svg"/><Relationship Id="rId7" Type="http://schemas.openxmlformats.org/officeDocument/2006/relationships/image" Target="../media/image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1.png"/><Relationship Id="rId11" Type="http://schemas.openxmlformats.org/officeDocument/2006/relationships/image" Target="../media/image89.png"/><Relationship Id="rId5" Type="http://schemas.openxmlformats.org/officeDocument/2006/relationships/image" Target="../media/image50.svg"/><Relationship Id="rId10" Type="http://schemas.openxmlformats.org/officeDocument/2006/relationships/image" Target="../media/image7.png"/><Relationship Id="rId4" Type="http://schemas.openxmlformats.org/officeDocument/2006/relationships/image" Target="../media/image49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svg"/><Relationship Id="rId7" Type="http://schemas.openxmlformats.org/officeDocument/2006/relationships/image" Target="../media/image1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svg"/><Relationship Id="rId7" Type="http://schemas.openxmlformats.org/officeDocument/2006/relationships/image" Target="../media/image1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50.svg"/><Relationship Id="rId21" Type="http://schemas.openxmlformats.org/officeDocument/2006/relationships/image" Target="../media/image66.png"/><Relationship Id="rId7" Type="http://schemas.openxmlformats.org/officeDocument/2006/relationships/image" Target="../media/image15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" Type="http://schemas.openxmlformats.org/officeDocument/2006/relationships/image" Target="../media/image49.png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5.svg"/><Relationship Id="rId19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svg"/><Relationship Id="rId7" Type="http://schemas.openxmlformats.org/officeDocument/2006/relationships/image" Target="../media/image1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55.sv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36.png"/><Relationship Id="rId18" Type="http://schemas.openxmlformats.org/officeDocument/2006/relationships/image" Target="../media/image23.png"/><Relationship Id="rId3" Type="http://schemas.openxmlformats.org/officeDocument/2006/relationships/image" Target="../media/image50.svg"/><Relationship Id="rId7" Type="http://schemas.openxmlformats.org/officeDocument/2006/relationships/image" Target="../media/image68.png"/><Relationship Id="rId12" Type="http://schemas.openxmlformats.org/officeDocument/2006/relationships/image" Target="../media/image48.png"/><Relationship Id="rId17" Type="http://schemas.openxmlformats.org/officeDocument/2006/relationships/image" Target="../media/image44.png"/><Relationship Id="rId2" Type="http://schemas.openxmlformats.org/officeDocument/2006/relationships/image" Target="../media/image49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70.png"/><Relationship Id="rId5" Type="http://schemas.openxmlformats.org/officeDocument/2006/relationships/image" Target="../media/image42.png"/><Relationship Id="rId15" Type="http://schemas.openxmlformats.org/officeDocument/2006/relationships/image" Target="../media/image71.png"/><Relationship Id="rId10" Type="http://schemas.openxmlformats.org/officeDocument/2006/relationships/image" Target="../media/image40.png"/><Relationship Id="rId4" Type="http://schemas.openxmlformats.org/officeDocument/2006/relationships/image" Target="../media/image51.png"/><Relationship Id="rId9" Type="http://schemas.openxmlformats.org/officeDocument/2006/relationships/image" Target="../media/image5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0.svg"/><Relationship Id="rId7" Type="http://schemas.openxmlformats.org/officeDocument/2006/relationships/image" Target="../media/image7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1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Architecture in the Cloud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Patterns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201" y="2351381"/>
            <a:ext cx="476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81" y="2933611"/>
            <a:ext cx="780290" cy="78029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2383119" y="2878513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4374572" y="2933611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00" y="2543466"/>
            <a:ext cx="780290" cy="780290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4863144" y="3242687"/>
            <a:ext cx="150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API Manager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34" y="1265487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339" y="2657645"/>
            <a:ext cx="780290" cy="78029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904855" y="2045777"/>
            <a:ext cx="945397" cy="61186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024166" y="2933611"/>
            <a:ext cx="873389" cy="69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946184" y="3581241"/>
            <a:ext cx="831742" cy="339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3937236" y="3799835"/>
            <a:ext cx="0" cy="50141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00" y="4433558"/>
            <a:ext cx="780290" cy="780290"/>
          </a:xfrm>
          <a:prstGeom prst="rect">
            <a:avLst/>
          </a:prstGeom>
        </p:spPr>
      </p:pic>
      <p:pic>
        <p:nvPicPr>
          <p:cNvPr id="16" name="Graphic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9465" y="4604628"/>
            <a:ext cx="219075" cy="219075"/>
          </a:xfrm>
          <a:prstGeom prst="rect">
            <a:avLst/>
          </a:prstGeom>
        </p:spPr>
      </p:pic>
      <p:pic>
        <p:nvPicPr>
          <p:cNvPr id="17" name="Graphic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92528" y="4604628"/>
            <a:ext cx="219075" cy="219075"/>
          </a:xfrm>
          <a:prstGeom prst="rect">
            <a:avLst/>
          </a:prstGeom>
        </p:spPr>
      </p:pic>
      <p:pic>
        <p:nvPicPr>
          <p:cNvPr id="18" name="Graphic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05591" y="4604628"/>
            <a:ext cx="219893" cy="219893"/>
          </a:xfrm>
          <a:prstGeom prst="rect">
            <a:avLst/>
          </a:prstGeom>
        </p:spPr>
      </p:pic>
      <p:pic>
        <p:nvPicPr>
          <p:cNvPr id="19" name="Graphic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9465" y="4937892"/>
            <a:ext cx="219075" cy="219075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92527" y="4937892"/>
            <a:ext cx="219075" cy="219075"/>
          </a:xfrm>
          <a:prstGeom prst="rect">
            <a:avLst/>
          </a:prstGeom>
        </p:spPr>
      </p:pic>
      <p:pic>
        <p:nvPicPr>
          <p:cNvPr id="21" name="Graphic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05589" y="4953728"/>
            <a:ext cx="203239" cy="203239"/>
          </a:xfrm>
          <a:prstGeom prst="rect">
            <a:avLst/>
          </a:prstGeom>
        </p:spPr>
      </p:pic>
      <p:sp>
        <p:nvSpPr>
          <p:cNvPr id="22" name="TextBox 27"/>
          <p:cNvSpPr txBox="1"/>
          <p:nvPr/>
        </p:nvSpPr>
        <p:spPr>
          <a:xfrm>
            <a:off x="3109358" y="5343055"/>
            <a:ext cx="1524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Identity Sources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7846568" y="1710841"/>
            <a:ext cx="116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 Service</a:t>
            </a:r>
          </a:p>
        </p:txBody>
      </p:sp>
      <p:sp>
        <p:nvSpPr>
          <p:cNvPr id="24" name="TextBox 27"/>
          <p:cNvSpPr txBox="1"/>
          <p:nvPr/>
        </p:nvSpPr>
        <p:spPr>
          <a:xfrm>
            <a:off x="7990954" y="3242687"/>
            <a:ext cx="1761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VM Hosted Service</a:t>
            </a:r>
          </a:p>
        </p:txBody>
      </p:sp>
      <p:sp>
        <p:nvSpPr>
          <p:cNvPr id="25" name="TextBox 27"/>
          <p:cNvSpPr txBox="1"/>
          <p:nvPr/>
        </p:nvSpPr>
        <p:spPr>
          <a:xfrm>
            <a:off x="7975088" y="4532085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Functions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339" y="4022977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1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932869" y="4220794"/>
            <a:ext cx="2307005" cy="135625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b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37" y="3057405"/>
            <a:ext cx="780290" cy="78029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1637264" y="3251453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9689" y="5354133"/>
            <a:ext cx="962025" cy="352425"/>
          </a:xfrm>
          <a:prstGeom prst="rect">
            <a:avLst/>
          </a:prstGeom>
        </p:spPr>
      </p:pic>
      <p:pic>
        <p:nvPicPr>
          <p:cNvPr id="19" name="Graphic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4908" y="2935580"/>
            <a:ext cx="228600" cy="2286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327508" y="858464"/>
            <a:ext cx="1442799" cy="344705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62" y="1185637"/>
            <a:ext cx="780290" cy="780290"/>
          </a:xfrm>
          <a:prstGeom prst="rect">
            <a:avLst/>
          </a:prstGeom>
        </p:spPr>
      </p:pic>
      <p:sp>
        <p:nvSpPr>
          <p:cNvPr id="22" name="TextBox 26"/>
          <p:cNvSpPr txBox="1"/>
          <p:nvPr/>
        </p:nvSpPr>
        <p:spPr>
          <a:xfrm>
            <a:off x="4422186" y="1968599"/>
            <a:ext cx="1286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App Service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25554" y="2593788"/>
            <a:ext cx="1444753" cy="17117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b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3367847" y="2061242"/>
            <a:ext cx="731342" cy="81377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3543063" y="2550948"/>
            <a:ext cx="720812" cy="65244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586262" y="1063039"/>
            <a:ext cx="1028936" cy="1145698"/>
            <a:chOff x="7889461" y="4683626"/>
            <a:chExt cx="1028936" cy="114569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4683626"/>
              <a:ext cx="780290" cy="780290"/>
            </a:xfrm>
            <a:prstGeom prst="rect">
              <a:avLst/>
            </a:prstGeom>
          </p:spPr>
        </p:pic>
        <p:sp>
          <p:nvSpPr>
            <p:cNvPr id="56" name="TextBox 26"/>
            <p:cNvSpPr txBox="1"/>
            <p:nvPr/>
          </p:nvSpPr>
          <p:spPr>
            <a:xfrm>
              <a:off x="7889461" y="5490770"/>
              <a:ext cx="10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Azure SQL</a:t>
              </a:r>
            </a:p>
          </p:txBody>
        </p:sp>
      </p:grp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5912059" y="1543101"/>
            <a:ext cx="674203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29" y="4561166"/>
            <a:ext cx="780290" cy="78029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02" y="4521454"/>
            <a:ext cx="780290" cy="78029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43" y="4521454"/>
            <a:ext cx="780290" cy="780290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5850590" y="4912172"/>
            <a:ext cx="869717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3257992" y="4020085"/>
            <a:ext cx="1067560" cy="78104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26"/>
          <p:cNvSpPr txBox="1"/>
          <p:nvPr/>
        </p:nvSpPr>
        <p:spPr>
          <a:xfrm>
            <a:off x="4252965" y="5307588"/>
            <a:ext cx="128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HockeyApp</a:t>
            </a:r>
            <a:endParaRPr lang="en-US" sz="1400" dirty="0"/>
          </a:p>
        </p:txBody>
      </p:sp>
      <p:sp>
        <p:nvSpPr>
          <p:cNvPr id="88" name="TextBox 26"/>
          <p:cNvSpPr txBox="1"/>
          <p:nvPr/>
        </p:nvSpPr>
        <p:spPr>
          <a:xfrm>
            <a:off x="6598404" y="5615365"/>
            <a:ext cx="277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Visual Studio Team Services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09" y="2861308"/>
            <a:ext cx="780290" cy="780290"/>
          </a:xfrm>
          <a:prstGeom prst="rect">
            <a:avLst/>
          </a:prstGeom>
        </p:spPr>
      </p:pic>
      <p:sp>
        <p:nvSpPr>
          <p:cNvPr id="92" name="TextBox 26"/>
          <p:cNvSpPr txBox="1"/>
          <p:nvPr/>
        </p:nvSpPr>
        <p:spPr>
          <a:xfrm>
            <a:off x="4414571" y="3581502"/>
            <a:ext cx="1286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Notification Hubs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3576527" y="3581502"/>
            <a:ext cx="676438" cy="850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4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4" grpId="0"/>
      <p:bldP spid="20" grpId="0" animBg="1"/>
      <p:bldP spid="22" grpId="0"/>
      <p:bldP spid="26" grpId="0" animBg="1"/>
      <p:bldP spid="87" grpId="0"/>
      <p:bldP spid="88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1" y="2708445"/>
            <a:ext cx="780290" cy="78029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1773519" y="2929313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29" y="2708445"/>
            <a:ext cx="595123" cy="595123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4218137" y="3361397"/>
            <a:ext cx="165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Load Balancer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54" y="1895855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754" y="2755068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64" y="396156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54" y="2755068"/>
            <a:ext cx="780290" cy="780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09" y="3939037"/>
            <a:ext cx="780290" cy="780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86" y="2844385"/>
            <a:ext cx="780290" cy="780290"/>
          </a:xfrm>
          <a:prstGeom prst="rect">
            <a:avLst/>
          </a:prstGeom>
        </p:spPr>
      </p:pic>
      <p:sp>
        <p:nvSpPr>
          <p:cNvPr id="18" name="TextBox 27"/>
          <p:cNvSpPr txBox="1"/>
          <p:nvPr/>
        </p:nvSpPr>
        <p:spPr>
          <a:xfrm>
            <a:off x="7485319" y="3624675"/>
            <a:ext cx="165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Service Fabric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3904672" y="3086011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5877246" y="3066872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/>
          <p:cNvSpPr/>
          <p:nvPr/>
        </p:nvSpPr>
        <p:spPr>
          <a:xfrm rot="5705969">
            <a:off x="-352302" y="1060450"/>
            <a:ext cx="4343400" cy="4597400"/>
          </a:xfrm>
          <a:prstGeom prst="cloud">
            <a:avLst/>
          </a:prstGeom>
          <a:solidFill>
            <a:schemeClr val="accent5">
              <a:alpha val="14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4929" y="4146513"/>
            <a:ext cx="560360" cy="104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09" y="3146046"/>
            <a:ext cx="1422399" cy="5565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46" y="2309149"/>
            <a:ext cx="1092327" cy="3930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66" y="2460870"/>
            <a:ext cx="297459" cy="482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06" y="1449891"/>
            <a:ext cx="415892" cy="5461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61" y="3835431"/>
            <a:ext cx="533090" cy="4485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66" y="2934190"/>
            <a:ext cx="780290" cy="7802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26" y="1358213"/>
            <a:ext cx="780290" cy="7802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62" y="2869698"/>
            <a:ext cx="780290" cy="7802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31" y="3765566"/>
            <a:ext cx="780290" cy="7802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31" y="2280591"/>
            <a:ext cx="780290" cy="7802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691" y="2312025"/>
            <a:ext cx="780290" cy="7802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612" y="3713499"/>
            <a:ext cx="780290" cy="780290"/>
          </a:xfrm>
          <a:prstGeom prst="rect">
            <a:avLst/>
          </a:prstGeom>
        </p:spPr>
      </p:pic>
      <p:sp>
        <p:nvSpPr>
          <p:cNvPr id="39" name="TextBox 26"/>
          <p:cNvSpPr txBox="1"/>
          <p:nvPr/>
        </p:nvSpPr>
        <p:spPr>
          <a:xfrm>
            <a:off x="4128423" y="2186968"/>
            <a:ext cx="14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App Service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V="1">
            <a:off x="3724824" y="1847850"/>
            <a:ext cx="577208" cy="14817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endCxn id="21" idx="1"/>
          </p:cNvCxnSpPr>
          <p:nvPr/>
        </p:nvCxnSpPr>
        <p:spPr>
          <a:xfrm>
            <a:off x="3996055" y="3324335"/>
            <a:ext cx="408811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6"/>
          <p:cNvSpPr txBox="1"/>
          <p:nvPr/>
        </p:nvSpPr>
        <p:spPr>
          <a:xfrm>
            <a:off x="4034935" y="3765566"/>
            <a:ext cx="14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Event Hub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38" y="4343401"/>
            <a:ext cx="780290" cy="780290"/>
          </a:xfrm>
          <a:prstGeom prst="rect">
            <a:avLst/>
          </a:prstGeom>
        </p:spPr>
      </p:pic>
      <p:sp>
        <p:nvSpPr>
          <p:cNvPr id="28" name="TextBox 26"/>
          <p:cNvSpPr txBox="1"/>
          <p:nvPr/>
        </p:nvSpPr>
        <p:spPr>
          <a:xfrm>
            <a:off x="4034935" y="5176538"/>
            <a:ext cx="14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IoT</a:t>
            </a:r>
            <a:r>
              <a:rPr lang="en-US" sz="1400" dirty="0"/>
              <a:t> Hub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948851" y="4377614"/>
            <a:ext cx="408811" cy="318087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26"/>
          <p:cNvSpPr txBox="1"/>
          <p:nvPr/>
        </p:nvSpPr>
        <p:spPr>
          <a:xfrm>
            <a:off x="5773760" y="3617689"/>
            <a:ext cx="142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Stream </a:t>
            </a:r>
          </a:p>
          <a:p>
            <a:pPr algn="ctr"/>
            <a:r>
              <a:rPr lang="en-US" sz="1400" dirty="0"/>
              <a:t>Analytics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553415" y="3324335"/>
            <a:ext cx="408811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26"/>
          <p:cNvSpPr txBox="1"/>
          <p:nvPr/>
        </p:nvSpPr>
        <p:spPr>
          <a:xfrm>
            <a:off x="7159228" y="3060881"/>
            <a:ext cx="14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Data Lake</a:t>
            </a:r>
          </a:p>
        </p:txBody>
      </p:sp>
      <p:sp>
        <p:nvSpPr>
          <p:cNvPr id="45" name="TextBox 26"/>
          <p:cNvSpPr txBox="1"/>
          <p:nvPr/>
        </p:nvSpPr>
        <p:spPr>
          <a:xfrm>
            <a:off x="7144498" y="4627290"/>
            <a:ext cx="142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SQL Data </a:t>
            </a:r>
          </a:p>
          <a:p>
            <a:pPr algn="ctr"/>
            <a:r>
              <a:rPr lang="en-US" sz="1400" dirty="0"/>
              <a:t>Warehouse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998898" y="2680740"/>
            <a:ext cx="363487" cy="2739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7054678" y="3742609"/>
            <a:ext cx="287965" cy="33073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8493985" y="3506716"/>
            <a:ext cx="408811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26"/>
          <p:cNvSpPr txBox="1"/>
          <p:nvPr/>
        </p:nvSpPr>
        <p:spPr>
          <a:xfrm>
            <a:off x="8708369" y="2992157"/>
            <a:ext cx="14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HDInsight</a:t>
            </a:r>
          </a:p>
        </p:txBody>
      </p:sp>
      <p:sp>
        <p:nvSpPr>
          <p:cNvPr id="50" name="TextBox 26"/>
          <p:cNvSpPr txBox="1"/>
          <p:nvPr/>
        </p:nvSpPr>
        <p:spPr>
          <a:xfrm>
            <a:off x="8682195" y="4495254"/>
            <a:ext cx="142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7641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9" grpId="0"/>
      <p:bldP spid="26" grpId="0"/>
      <p:bldP spid="28" grpId="0"/>
      <p:bldP spid="41" grpId="0"/>
      <p:bldP spid="44" grpId="0"/>
      <p:bldP spid="45" grpId="0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988724" y="5187824"/>
            <a:ext cx="1910080" cy="1111375"/>
          </a:xfrm>
          <a:prstGeom prst="rect">
            <a:avLst/>
          </a:prstGeom>
          <a:solidFill>
            <a:schemeClr val="accent3">
              <a:lumMod val="10000"/>
              <a:lumOff val="90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4972" y="957638"/>
            <a:ext cx="1910080" cy="3760050"/>
          </a:xfrm>
          <a:prstGeom prst="rect">
            <a:avLst/>
          </a:prstGeom>
          <a:solidFill>
            <a:schemeClr val="accent3">
              <a:lumMod val="10000"/>
              <a:lumOff val="90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6" name="Graphic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3425" y="3273033"/>
            <a:ext cx="4998719" cy="499871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939416" y="957638"/>
            <a:ext cx="1910080" cy="3760050"/>
          </a:xfrm>
          <a:prstGeom prst="rect">
            <a:avLst/>
          </a:prstGeom>
          <a:solidFill>
            <a:schemeClr val="accent3">
              <a:lumMod val="10000"/>
              <a:lumOff val="90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Graphic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9014" y="1510339"/>
            <a:ext cx="476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94" y="2092569"/>
            <a:ext cx="780290" cy="78029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1085136" y="3041812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168385" y="2092569"/>
            <a:ext cx="596701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88" y="1659003"/>
            <a:ext cx="867132" cy="867132"/>
          </a:xfrm>
          <a:prstGeom prst="rect">
            <a:avLst/>
          </a:prstGeom>
        </p:spPr>
      </p:pic>
      <p:sp>
        <p:nvSpPr>
          <p:cNvPr id="8" name="TextBox 27"/>
          <p:cNvSpPr txBox="1"/>
          <p:nvPr/>
        </p:nvSpPr>
        <p:spPr>
          <a:xfrm>
            <a:off x="2620999" y="2564937"/>
            <a:ext cx="165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Load Balancer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4844" y="724410"/>
            <a:ext cx="6490741" cy="5786203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95" y="2174792"/>
            <a:ext cx="780290" cy="780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95" y="1151988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67" y="1158172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67" y="2180976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95" y="3198293"/>
            <a:ext cx="780290" cy="7802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40" y="3204477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11" y="5268980"/>
            <a:ext cx="780290" cy="7802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04" y="0"/>
            <a:ext cx="780290" cy="78029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2" y="4717688"/>
            <a:ext cx="780290" cy="7802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57" y="4717688"/>
            <a:ext cx="780290" cy="78029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295457" y="1042979"/>
            <a:ext cx="1156224" cy="352902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41900" y="1040290"/>
            <a:ext cx="1156224" cy="353789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50" y="1659003"/>
            <a:ext cx="867132" cy="86713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8364972" y="5236718"/>
            <a:ext cx="1910080" cy="1100744"/>
          </a:xfrm>
          <a:prstGeom prst="rect">
            <a:avLst/>
          </a:prstGeom>
          <a:solidFill>
            <a:schemeClr val="accent3">
              <a:lumMod val="10000"/>
              <a:lumOff val="90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27"/>
          <p:cNvSpPr txBox="1"/>
          <p:nvPr/>
        </p:nvSpPr>
        <p:spPr>
          <a:xfrm>
            <a:off x="5494030" y="192928"/>
            <a:ext cx="1807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Virtual Network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3981758" y="2092569"/>
            <a:ext cx="957658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27"/>
          <p:cNvSpPr txBox="1"/>
          <p:nvPr/>
        </p:nvSpPr>
        <p:spPr>
          <a:xfrm>
            <a:off x="5348948" y="4004416"/>
            <a:ext cx="108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Availability </a:t>
            </a:r>
          </a:p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Set</a:t>
            </a:r>
          </a:p>
        </p:txBody>
      </p:sp>
      <p:sp>
        <p:nvSpPr>
          <p:cNvPr id="47" name="TextBox 27"/>
          <p:cNvSpPr txBox="1"/>
          <p:nvPr/>
        </p:nvSpPr>
        <p:spPr>
          <a:xfrm>
            <a:off x="8778710" y="4050643"/>
            <a:ext cx="108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Availability </a:t>
            </a:r>
          </a:p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Set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6561916" y="2058981"/>
            <a:ext cx="46475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27"/>
          <p:cNvSpPr txBox="1"/>
          <p:nvPr/>
        </p:nvSpPr>
        <p:spPr>
          <a:xfrm>
            <a:off x="5423089" y="605072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Jump Box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32594" y="2100396"/>
            <a:ext cx="46475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H="1">
            <a:off x="9272784" y="4717688"/>
            <a:ext cx="1" cy="470136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27"/>
          <p:cNvSpPr txBox="1"/>
          <p:nvPr/>
        </p:nvSpPr>
        <p:spPr>
          <a:xfrm>
            <a:off x="5833051" y="499102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Management</a:t>
            </a:r>
          </a:p>
        </p:txBody>
      </p:sp>
      <p:sp>
        <p:nvSpPr>
          <p:cNvPr id="57" name="TextBox 27"/>
          <p:cNvSpPr txBox="1"/>
          <p:nvPr/>
        </p:nvSpPr>
        <p:spPr>
          <a:xfrm>
            <a:off x="9765635" y="4991021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Data</a:t>
            </a:r>
          </a:p>
        </p:txBody>
      </p:sp>
      <p:sp>
        <p:nvSpPr>
          <p:cNvPr id="58" name="TextBox 27"/>
          <p:cNvSpPr txBox="1"/>
          <p:nvPr/>
        </p:nvSpPr>
        <p:spPr>
          <a:xfrm>
            <a:off x="6348849" y="76502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Web</a:t>
            </a:r>
          </a:p>
        </p:txBody>
      </p:sp>
      <p:sp>
        <p:nvSpPr>
          <p:cNvPr id="59" name="TextBox 27"/>
          <p:cNvSpPr txBox="1"/>
          <p:nvPr/>
        </p:nvSpPr>
        <p:spPr>
          <a:xfrm>
            <a:off x="9529471" y="736361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Business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4031066" y="5089287"/>
            <a:ext cx="957658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2286257" y="5086624"/>
            <a:ext cx="47882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27"/>
          <p:cNvSpPr txBox="1"/>
          <p:nvPr/>
        </p:nvSpPr>
        <p:spPr>
          <a:xfrm>
            <a:off x="2674192" y="5603115"/>
            <a:ext cx="1589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VPN Gateway</a:t>
            </a:r>
          </a:p>
        </p:txBody>
      </p:sp>
    </p:spTree>
    <p:extLst>
      <p:ext uri="{BB962C8B-B14F-4D97-AF65-F5344CB8AC3E}">
        <p14:creationId xmlns:p14="http://schemas.microsoft.com/office/powerpoint/2010/main" val="13418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8" grpId="0" animBg="1"/>
      <p:bldP spid="4" grpId="0"/>
      <p:bldP spid="8" grpId="0"/>
      <p:bldP spid="10" grpId="0" animBg="1"/>
      <p:bldP spid="33" grpId="0" animBg="1"/>
      <p:bldP spid="34" grpId="0" animBg="1"/>
      <p:bldP spid="41" grpId="0" animBg="1"/>
      <p:bldP spid="42" grpId="0"/>
      <p:bldP spid="46" grpId="0"/>
      <p:bldP spid="47" grpId="0"/>
      <p:bldP spid="51" grpId="0"/>
      <p:bldP spid="56" grpId="0"/>
      <p:bldP spid="57" grpId="0"/>
      <p:bldP spid="58" grpId="0"/>
      <p:bldP spid="59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24340" y="-15015"/>
            <a:ext cx="12228308" cy="6873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5410" y="-7888"/>
            <a:ext cx="9378004" cy="6865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3429" y="-1"/>
            <a:ext cx="2799104" cy="68528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6009" y="167091"/>
            <a:ext cx="239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Platform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464" y="168971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Infrastructure </a:t>
            </a:r>
          </a:p>
          <a:p>
            <a:r>
              <a:rPr lang="en-US" dirty="0">
                <a:latin typeface="+mj-lt"/>
              </a:rPr>
              <a:t>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033554" y="-1548538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Management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395240" y="3780249"/>
            <a:ext cx="2040183" cy="2711734"/>
            <a:chOff x="395240" y="3780249"/>
            <a:chExt cx="2040183" cy="2711734"/>
          </a:xfrm>
        </p:grpSpPr>
        <p:sp>
          <p:nvSpPr>
            <p:cNvPr id="8" name="TextBox 7"/>
            <p:cNvSpPr txBox="1"/>
            <p:nvPr/>
          </p:nvSpPr>
          <p:spPr>
            <a:xfrm>
              <a:off x="395240" y="3780249"/>
              <a:ext cx="123655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Networking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91915" y="4079757"/>
              <a:ext cx="1607066" cy="343814"/>
              <a:chOff x="491915" y="3878781"/>
              <a:chExt cx="1607066" cy="34381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3878781"/>
                <a:ext cx="343814" cy="343814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843509" y="3921599"/>
                <a:ext cx="125547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Virtual Network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91915" y="4474543"/>
              <a:ext cx="1507680" cy="294912"/>
              <a:chOff x="491915" y="4278727"/>
              <a:chExt cx="1507680" cy="294912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4278727"/>
                <a:ext cx="294912" cy="294912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843509" y="4311080"/>
                <a:ext cx="1156086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Load Balancer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91538" y="4820427"/>
              <a:ext cx="849223" cy="294912"/>
              <a:chOff x="491538" y="4718979"/>
              <a:chExt cx="849223" cy="29491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538" y="4718979"/>
                <a:ext cx="294912" cy="294912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843509" y="4731979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DNS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66400" y="5166311"/>
              <a:ext cx="1538004" cy="331308"/>
              <a:chOff x="466400" y="5081173"/>
              <a:chExt cx="1538004" cy="33130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400" y="5081173"/>
                <a:ext cx="331308" cy="331308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843509" y="5108417"/>
                <a:ext cx="11608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Express Route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27728" y="5537440"/>
              <a:ext cx="1555034" cy="280482"/>
              <a:chOff x="527728" y="5502414"/>
              <a:chExt cx="1555034" cy="280482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502414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33702" y="5514223"/>
                <a:ext cx="124906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Traffic Manager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27728" y="5880045"/>
              <a:ext cx="1421985" cy="280482"/>
              <a:chOff x="527728" y="5901172"/>
              <a:chExt cx="1421985" cy="280482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901172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833702" y="5919617"/>
                <a:ext cx="111601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VPN Gateway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27728" y="6211501"/>
              <a:ext cx="1907695" cy="280482"/>
              <a:chOff x="527728" y="6311988"/>
              <a:chExt cx="1907695" cy="28048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6311988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3702" y="6315902"/>
                <a:ext cx="160172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Application Gateway</a:t>
                </a: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395011" y="860818"/>
            <a:ext cx="1390404" cy="1396694"/>
            <a:chOff x="395011" y="860818"/>
            <a:chExt cx="1390404" cy="1396694"/>
          </a:xfrm>
        </p:grpSpPr>
        <p:sp>
          <p:nvSpPr>
            <p:cNvPr id="6" name="TextBox 5"/>
            <p:cNvSpPr txBox="1"/>
            <p:nvPr/>
          </p:nvSpPr>
          <p:spPr>
            <a:xfrm>
              <a:off x="395011" y="860818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169710"/>
              <a:ext cx="331308" cy="3313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540606"/>
              <a:ext cx="331308" cy="33130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67" y="1855302"/>
              <a:ext cx="402210" cy="40221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9780" y="1218104"/>
              <a:ext cx="84991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Windows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9780" y="1564296"/>
              <a:ext cx="569387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Linux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9780" y="1929449"/>
              <a:ext cx="91563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/>
                <a:t>Containers</a:t>
              </a:r>
              <a:endParaRPr lang="en-US" sz="1050" dirty="0" err="1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12001" y="2303435"/>
            <a:ext cx="1814139" cy="1344285"/>
            <a:chOff x="412001" y="2247680"/>
            <a:chExt cx="1814139" cy="1344285"/>
          </a:xfrm>
        </p:grpSpPr>
        <p:grpSp>
          <p:nvGrpSpPr>
            <p:cNvPr id="135" name="Group 134"/>
            <p:cNvGrpSpPr/>
            <p:nvPr/>
          </p:nvGrpSpPr>
          <p:grpSpPr>
            <a:xfrm>
              <a:off x="502394" y="2584776"/>
              <a:ext cx="1510546" cy="331308"/>
              <a:chOff x="502394" y="2361756"/>
              <a:chExt cx="1510546" cy="33130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394" y="2361756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60060" y="2395494"/>
                <a:ext cx="11528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BLOB Storage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05131" y="2922070"/>
              <a:ext cx="1296212" cy="331308"/>
              <a:chOff x="505131" y="2816782"/>
              <a:chExt cx="1296212" cy="331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131" y="2816782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60060" y="2839421"/>
                <a:ext cx="94128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Azure Files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09119" y="3260657"/>
              <a:ext cx="1717021" cy="331308"/>
              <a:chOff x="509119" y="3227204"/>
              <a:chExt cx="1717021" cy="33130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119" y="3227204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60060" y="3259753"/>
                <a:ext cx="13660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Premium Storage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12001" y="2247680"/>
              <a:ext cx="89313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Storage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390903" y="630850"/>
            <a:ext cx="1541418" cy="1566331"/>
            <a:chOff x="3390903" y="630850"/>
            <a:chExt cx="1541418" cy="1566331"/>
          </a:xfrm>
        </p:grpSpPr>
        <p:sp>
          <p:nvSpPr>
            <p:cNvPr id="52" name="TextBox 51"/>
            <p:cNvSpPr txBox="1"/>
            <p:nvPr/>
          </p:nvSpPr>
          <p:spPr>
            <a:xfrm>
              <a:off x="3787433" y="953106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Cloud</a:t>
              </a:r>
            </a:p>
            <a:p>
              <a:r>
                <a:rPr lang="en-US" sz="1050" dirty="0"/>
                <a:t>Services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7433" y="1910507"/>
              <a:ext cx="57579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Batch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77838" y="1492449"/>
              <a:ext cx="1154483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Fabric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994406"/>
              <a:ext cx="332121" cy="33212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429733"/>
              <a:ext cx="332121" cy="33212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865060"/>
              <a:ext cx="332121" cy="332121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3390903" y="630850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251679" y="708727"/>
            <a:ext cx="1463491" cy="2940731"/>
            <a:chOff x="5251679" y="708727"/>
            <a:chExt cx="1463491" cy="2940731"/>
          </a:xfrm>
        </p:grpSpPr>
        <p:sp>
          <p:nvSpPr>
            <p:cNvPr id="60" name="TextBox 59"/>
            <p:cNvSpPr txBox="1"/>
            <p:nvPr/>
          </p:nvSpPr>
          <p:spPr>
            <a:xfrm>
              <a:off x="5653661" y="1146241"/>
              <a:ext cx="89960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Web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54007" y="2456294"/>
              <a:ext cx="103105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Mobile Apps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61944" y="2892880"/>
              <a:ext cx="95410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Logic Apps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53661" y="1584500"/>
              <a:ext cx="81624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 Apps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61944" y="3233960"/>
              <a:ext cx="98135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Notification</a:t>
              </a:r>
            </a:p>
            <a:p>
              <a:r>
                <a:rPr lang="en-US" sz="1050" dirty="0"/>
                <a:t>Hubs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53661" y="1927969"/>
              <a:ext cx="106150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</a:t>
              </a:r>
            </a:p>
            <a:p>
              <a:r>
                <a:rPr lang="en-US" sz="1050" dirty="0"/>
                <a:t>Management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104029"/>
              <a:ext cx="344840" cy="34484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539038"/>
              <a:ext cx="344840" cy="34484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974047"/>
              <a:ext cx="344840" cy="34484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410020"/>
              <a:ext cx="344840" cy="34484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836452"/>
              <a:ext cx="344840" cy="34484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3280949"/>
              <a:ext cx="344840" cy="34484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5252056" y="708727"/>
              <a:ext cx="12864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App Service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67642" y="4099050"/>
            <a:ext cx="1924180" cy="2042285"/>
            <a:chOff x="5167642" y="4099050"/>
            <a:chExt cx="1924180" cy="2042285"/>
          </a:xfrm>
        </p:grpSpPr>
        <p:sp>
          <p:nvSpPr>
            <p:cNvPr id="72" name="TextBox 71"/>
            <p:cNvSpPr txBox="1"/>
            <p:nvPr/>
          </p:nvSpPr>
          <p:spPr>
            <a:xfrm>
              <a:off x="5658289" y="5372971"/>
              <a:ext cx="108555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Team Project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1113" y="4498586"/>
              <a:ext cx="1072730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Visual Studio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59429" y="5725837"/>
              <a:ext cx="96693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Application</a:t>
              </a:r>
            </a:p>
            <a:p>
              <a:r>
                <a:rPr lang="en-US" sz="1050" dirty="0"/>
                <a:t>Insights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71113" y="4926049"/>
              <a:ext cx="91723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Azure SDK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454389"/>
              <a:ext cx="348482" cy="348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867615"/>
              <a:ext cx="348482" cy="348482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302" y="5750675"/>
              <a:ext cx="348482" cy="348482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94" y="5301425"/>
              <a:ext cx="495499" cy="384507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5167642" y="4099050"/>
              <a:ext cx="192418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Developer Services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280487" y="2370415"/>
            <a:ext cx="1463302" cy="1957091"/>
            <a:chOff x="3299447" y="2784247"/>
            <a:chExt cx="1463302" cy="1957091"/>
          </a:xfrm>
        </p:grpSpPr>
        <p:sp>
          <p:nvSpPr>
            <p:cNvPr id="80" name="TextBox 79"/>
            <p:cNvSpPr txBox="1"/>
            <p:nvPr/>
          </p:nvSpPr>
          <p:spPr>
            <a:xfrm>
              <a:off x="3737614" y="3154678"/>
              <a:ext cx="72006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Storage</a:t>
              </a:r>
            </a:p>
            <a:p>
              <a:r>
                <a:rPr lang="en-US" sz="1050" dirty="0"/>
                <a:t>Queues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300" y="3968680"/>
              <a:ext cx="10294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Hybrid</a:t>
              </a:r>
            </a:p>
            <a:p>
              <a:r>
                <a:rPr lang="en-US" sz="1050" dirty="0"/>
                <a:t>Connections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37614" y="4439206"/>
              <a:ext cx="97494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Bus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37614" y="3546232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 err="1"/>
                <a:t>Biztalk</a:t>
              </a:r>
              <a:endParaRPr lang="en-US" sz="1050" dirty="0"/>
            </a:p>
            <a:p>
              <a:r>
                <a:rPr lang="en-US" sz="1050" dirty="0"/>
                <a:t>Services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3204555"/>
              <a:ext cx="315744" cy="315744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377" y="3611568"/>
              <a:ext cx="315744" cy="315744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457" y="4018581"/>
              <a:ext cx="315744" cy="315744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4425594"/>
              <a:ext cx="315744" cy="315744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299447" y="2784247"/>
              <a:ext cx="1181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Integration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071134" y="708727"/>
            <a:ext cx="1946430" cy="2914383"/>
            <a:chOff x="7071134" y="708727"/>
            <a:chExt cx="1946430" cy="2914383"/>
          </a:xfrm>
        </p:grpSpPr>
        <p:grpSp>
          <p:nvGrpSpPr>
            <p:cNvPr id="141" name="Group 140"/>
            <p:cNvGrpSpPr/>
            <p:nvPr/>
          </p:nvGrpSpPr>
          <p:grpSpPr>
            <a:xfrm>
              <a:off x="7268198" y="1125714"/>
              <a:ext cx="1223581" cy="340548"/>
              <a:chOff x="6901300" y="1092261"/>
              <a:chExt cx="1223581" cy="34054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7271762" y="1128227"/>
                <a:ext cx="853119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HDInsight</a:t>
                </a: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092261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268198" y="1524314"/>
              <a:ext cx="1749366" cy="340548"/>
              <a:chOff x="6901300" y="1524757"/>
              <a:chExt cx="1749366" cy="34054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271762" y="1563368"/>
                <a:ext cx="137890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Machine Learning</a:t>
                </a:r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524757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7268198" y="1955498"/>
              <a:ext cx="1435177" cy="340548"/>
              <a:chOff x="6901300" y="1979555"/>
              <a:chExt cx="1435177" cy="34054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271762" y="2018352"/>
                <a:ext cx="106471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Data Factory</a:t>
                </a: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979555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7268136" y="2383118"/>
              <a:ext cx="1327775" cy="340548"/>
              <a:chOff x="6901238" y="2411586"/>
              <a:chExt cx="1327775" cy="34054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271700" y="2454133"/>
                <a:ext cx="95731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Event Hubs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411586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7" name="Group 136"/>
            <p:cNvGrpSpPr/>
            <p:nvPr/>
          </p:nvGrpSpPr>
          <p:grpSpPr>
            <a:xfrm>
              <a:off x="7268136" y="2826579"/>
              <a:ext cx="1704482" cy="340548"/>
              <a:chOff x="6901238" y="2845870"/>
              <a:chExt cx="1704482" cy="340548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271700" y="2876326"/>
                <a:ext cx="133402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Stream Analytics</a:t>
                </a:r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845870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6" name="Group 135"/>
            <p:cNvGrpSpPr/>
            <p:nvPr/>
          </p:nvGrpSpPr>
          <p:grpSpPr>
            <a:xfrm>
              <a:off x="7268136" y="3207612"/>
              <a:ext cx="1402507" cy="415498"/>
              <a:chOff x="6901238" y="3238830"/>
              <a:chExt cx="1402507" cy="415498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258266" y="3238830"/>
                <a:ext cx="1045479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Mobile</a:t>
                </a:r>
              </a:p>
              <a:p>
                <a:r>
                  <a:rPr lang="en-US" sz="1050" dirty="0"/>
                  <a:t>Engagement</a:t>
                </a:r>
              </a:p>
            </p:txBody>
          </p: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3279824"/>
                <a:ext cx="340548" cy="340548"/>
              </a:xfrm>
              <a:prstGeom prst="rect">
                <a:avLst/>
              </a:prstGeom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7071134" y="708727"/>
              <a:ext cx="153920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Analytics &amp;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loT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Gotham Book" charset="0"/>
                <a:ea typeface="Gotham Book" charset="0"/>
                <a:cs typeface="Gotham Book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177546" y="3687344"/>
            <a:ext cx="1586541" cy="2811915"/>
            <a:chOff x="7177546" y="3687344"/>
            <a:chExt cx="1586541" cy="2811915"/>
          </a:xfrm>
        </p:grpSpPr>
        <p:grpSp>
          <p:nvGrpSpPr>
            <p:cNvPr id="147" name="Group 146"/>
            <p:cNvGrpSpPr/>
            <p:nvPr/>
          </p:nvGrpSpPr>
          <p:grpSpPr>
            <a:xfrm>
              <a:off x="7248825" y="4077915"/>
              <a:ext cx="1515262" cy="346405"/>
              <a:chOff x="8633752" y="3978029"/>
              <a:chExt cx="1515262" cy="34640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005752" y="4035213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Database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3978029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7259900" y="4505093"/>
              <a:ext cx="1380756" cy="331268"/>
              <a:chOff x="8644827" y="4406205"/>
              <a:chExt cx="1380756" cy="33126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9005752" y="4483557"/>
                <a:ext cx="101983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Redis</a:t>
                </a:r>
                <a:r>
                  <a:rPr lang="en-US" sz="1050" dirty="0"/>
                  <a:t> Cache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4827" y="4406205"/>
                <a:ext cx="327984" cy="32798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7248825" y="4949000"/>
              <a:ext cx="1462363" cy="346405"/>
              <a:chOff x="8633752" y="4815960"/>
              <a:chExt cx="1462363" cy="34640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9005752" y="4871503"/>
                <a:ext cx="109036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DocumentDB</a:t>
                </a:r>
                <a:endParaRPr lang="en-US" sz="1050" dirty="0"/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481596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4" name="Group 143"/>
            <p:cNvGrpSpPr/>
            <p:nvPr/>
          </p:nvGrpSpPr>
          <p:grpSpPr>
            <a:xfrm>
              <a:off x="7257881" y="5327253"/>
              <a:ext cx="1315550" cy="415498"/>
              <a:chOff x="8642808" y="5296123"/>
              <a:chExt cx="1315550" cy="41549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9002647" y="5296123"/>
                <a:ext cx="955711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</a:t>
                </a:r>
              </a:p>
              <a:p>
                <a:r>
                  <a:rPr lang="en-US" sz="1050" dirty="0"/>
                  <a:t>Warehouse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337034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7257881" y="5774599"/>
              <a:ext cx="1007773" cy="346405"/>
              <a:chOff x="8642808" y="5765210"/>
              <a:chExt cx="1007773" cy="34640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002647" y="5812602"/>
                <a:ext cx="64793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Search</a:t>
                </a: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76521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7257881" y="6152854"/>
              <a:ext cx="986934" cy="346405"/>
              <a:chOff x="8642808" y="6193386"/>
              <a:chExt cx="986934" cy="34640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9002647" y="6239630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Tables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6193386"/>
                <a:ext cx="346405" cy="346405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177546" y="3687344"/>
              <a:ext cx="60535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Data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-4688769" y="-829165"/>
            <a:ext cx="59022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Portal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-4688769" y="-594858"/>
            <a:ext cx="822661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Active</a:t>
            </a:r>
          </a:p>
          <a:p>
            <a:r>
              <a:rPr lang="en-US" sz="1050" dirty="0"/>
              <a:t>Directory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-3539044" y="-923728"/>
            <a:ext cx="1189749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Multi-Factor</a:t>
            </a:r>
            <a:br>
              <a:rPr lang="en-US" sz="1050"/>
            </a:br>
            <a:r>
              <a:rPr lang="en-US" sz="1050"/>
              <a:t>Authentication</a:t>
            </a:r>
            <a:endParaRPr lang="en-US" sz="1050" dirty="0"/>
          </a:p>
        </p:txBody>
      </p:sp>
      <p:sp>
        <p:nvSpPr>
          <p:cNvPr id="117" name="TextBox 116"/>
          <p:cNvSpPr txBox="1"/>
          <p:nvPr/>
        </p:nvSpPr>
        <p:spPr>
          <a:xfrm>
            <a:off x="-3539044" y="-426897"/>
            <a:ext cx="987771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Automation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-2055722" y="-851576"/>
            <a:ext cx="840295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Key Vault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-2062292" y="-508230"/>
            <a:ext cx="1454244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Store/Marketplace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-24341" y="-923728"/>
            <a:ext cx="1383712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VM Image Gallery</a:t>
            </a:r>
          </a:p>
          <a:p>
            <a:r>
              <a:rPr lang="en-US" sz="1050" dirty="0"/>
              <a:t>&amp; VM Depot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905604"/>
            <a:ext cx="315802" cy="315802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520022"/>
            <a:ext cx="315802" cy="315802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873880"/>
            <a:ext cx="315802" cy="31580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897893"/>
            <a:ext cx="315802" cy="31580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544944"/>
            <a:ext cx="315802" cy="31580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451531"/>
            <a:ext cx="315802" cy="315802"/>
          </a:xfrm>
          <a:prstGeom prst="rect">
            <a:avLst/>
          </a:prstGeom>
        </p:spPr>
      </p:pic>
      <p:grpSp>
        <p:nvGrpSpPr>
          <p:cNvPr id="167" name="Group 166"/>
          <p:cNvGrpSpPr/>
          <p:nvPr/>
        </p:nvGrpSpPr>
        <p:grpSpPr>
          <a:xfrm>
            <a:off x="3323917" y="4532107"/>
            <a:ext cx="1702878" cy="1144298"/>
            <a:chOff x="3342877" y="4945939"/>
            <a:chExt cx="1702878" cy="1144298"/>
          </a:xfrm>
        </p:grpSpPr>
        <p:sp>
          <p:nvSpPr>
            <p:cNvPr id="88" name="TextBox 87"/>
            <p:cNvSpPr txBox="1"/>
            <p:nvPr/>
          </p:nvSpPr>
          <p:spPr>
            <a:xfrm>
              <a:off x="3713339" y="5331540"/>
              <a:ext cx="119936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Media Services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39" y="5674739"/>
              <a:ext cx="1332416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Content Delivery</a:t>
              </a:r>
            </a:p>
            <a:p>
              <a:r>
                <a:rPr lang="en-US" sz="1050" dirty="0"/>
                <a:t>Network (CDN)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284043"/>
              <a:ext cx="340548" cy="340548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714443"/>
              <a:ext cx="340548" cy="340548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3400786" y="4945939"/>
              <a:ext cx="137569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Media &amp; CDN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9718063" y="167091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Management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9817898" y="1095179"/>
            <a:ext cx="1801451" cy="2842234"/>
            <a:chOff x="9817898" y="1095179"/>
            <a:chExt cx="1801451" cy="2842234"/>
          </a:xfrm>
        </p:grpSpPr>
        <p:sp>
          <p:nvSpPr>
            <p:cNvPr id="149" name="TextBox 148"/>
            <p:cNvSpPr txBox="1"/>
            <p:nvPr/>
          </p:nvSpPr>
          <p:spPr>
            <a:xfrm>
              <a:off x="10188406" y="1171618"/>
              <a:ext cx="590226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Portal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88406" y="1405925"/>
              <a:ext cx="82266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Active</a:t>
              </a:r>
            </a:p>
            <a:p>
              <a:r>
                <a:rPr lang="en-US" sz="1050" dirty="0"/>
                <a:t>Directory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188406" y="1879101"/>
              <a:ext cx="11897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Multi-Factor</a:t>
              </a:r>
              <a:br>
                <a:rPr lang="en-US" sz="1050"/>
              </a:br>
              <a:r>
                <a:rPr lang="en-US" sz="1050"/>
                <a:t>Authentication</a:t>
              </a:r>
              <a:endParaRPr lang="en-US" sz="105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188406" y="2375932"/>
              <a:ext cx="98777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Automation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171675" y="2777192"/>
              <a:ext cx="84029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Key Vault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0165105" y="3153991"/>
              <a:ext cx="145424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Store/Marketplace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165105" y="3521915"/>
              <a:ext cx="138371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VM Image Gallery</a:t>
              </a:r>
            </a:p>
            <a:p>
              <a:r>
                <a:rPr lang="en-US" sz="1050" dirty="0"/>
                <a:t>&amp; VM Depot</a:t>
              </a:r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095179"/>
              <a:ext cx="315802" cy="315802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480761"/>
              <a:ext cx="315802" cy="315802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928949"/>
              <a:ext cx="315802" cy="315802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2730875"/>
              <a:ext cx="315802" cy="315802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3117277"/>
              <a:ext cx="315802" cy="315802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2351298"/>
              <a:ext cx="315802" cy="315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3" grpId="0"/>
      <p:bldP spid="4" grpId="0"/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24340" y="-15015"/>
            <a:ext cx="12228308" cy="6873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5410" y="-7888"/>
            <a:ext cx="9378004" cy="6865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3429" y="-1"/>
            <a:ext cx="2799104" cy="68528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6009" y="167091"/>
            <a:ext cx="239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Platform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464" y="168971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Infrastructure </a:t>
            </a:r>
          </a:p>
          <a:p>
            <a:r>
              <a:rPr lang="en-US" dirty="0">
                <a:latin typeface="+mj-lt"/>
              </a:rPr>
              <a:t>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033554" y="-1548538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Management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395240" y="3780249"/>
            <a:ext cx="2040183" cy="2711734"/>
            <a:chOff x="395240" y="3780249"/>
            <a:chExt cx="2040183" cy="2711734"/>
          </a:xfrm>
        </p:grpSpPr>
        <p:sp>
          <p:nvSpPr>
            <p:cNvPr id="8" name="TextBox 7"/>
            <p:cNvSpPr txBox="1"/>
            <p:nvPr/>
          </p:nvSpPr>
          <p:spPr>
            <a:xfrm>
              <a:off x="395240" y="3780249"/>
              <a:ext cx="123655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Networking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91915" y="4079757"/>
              <a:ext cx="1607066" cy="343814"/>
              <a:chOff x="491915" y="3878781"/>
              <a:chExt cx="1607066" cy="34381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3878781"/>
                <a:ext cx="343814" cy="343814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843509" y="3921599"/>
                <a:ext cx="125547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Virtual Network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91915" y="4474543"/>
              <a:ext cx="1507680" cy="294912"/>
              <a:chOff x="491915" y="4278727"/>
              <a:chExt cx="1507680" cy="294912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4278727"/>
                <a:ext cx="294912" cy="294912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843509" y="4311080"/>
                <a:ext cx="1156086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Load Balancer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91538" y="4820427"/>
              <a:ext cx="849223" cy="294912"/>
              <a:chOff x="491538" y="4718979"/>
              <a:chExt cx="849223" cy="29491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538" y="4718979"/>
                <a:ext cx="294912" cy="294912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843509" y="4731979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DNS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66400" y="5166311"/>
              <a:ext cx="1538004" cy="331308"/>
              <a:chOff x="466400" y="5081173"/>
              <a:chExt cx="1538004" cy="33130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400" y="5081173"/>
                <a:ext cx="331308" cy="331308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843509" y="5108417"/>
                <a:ext cx="11608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Express Route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27728" y="5537440"/>
              <a:ext cx="1555034" cy="280482"/>
              <a:chOff x="527728" y="5502414"/>
              <a:chExt cx="1555034" cy="280482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502414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33702" y="5514223"/>
                <a:ext cx="124906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Traffic Manager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27728" y="5880045"/>
              <a:ext cx="1421985" cy="280482"/>
              <a:chOff x="527728" y="5901172"/>
              <a:chExt cx="1421985" cy="280482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901172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833702" y="5919617"/>
                <a:ext cx="111601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VPN Gateway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27728" y="6211501"/>
              <a:ext cx="1907695" cy="280482"/>
              <a:chOff x="527728" y="6311988"/>
              <a:chExt cx="1907695" cy="28048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6311988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3702" y="6315902"/>
                <a:ext cx="160172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Application Gateway</a:t>
                </a: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395011" y="860818"/>
            <a:ext cx="1390404" cy="1396694"/>
            <a:chOff x="395011" y="860818"/>
            <a:chExt cx="1390404" cy="1396694"/>
          </a:xfrm>
        </p:grpSpPr>
        <p:sp>
          <p:nvSpPr>
            <p:cNvPr id="6" name="TextBox 5"/>
            <p:cNvSpPr txBox="1"/>
            <p:nvPr/>
          </p:nvSpPr>
          <p:spPr>
            <a:xfrm>
              <a:off x="395011" y="860818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169710"/>
              <a:ext cx="331308" cy="3313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540606"/>
              <a:ext cx="331308" cy="33130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67" y="1855302"/>
              <a:ext cx="402210" cy="40221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9780" y="1218104"/>
              <a:ext cx="84991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Windows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9780" y="1564296"/>
              <a:ext cx="569387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Linux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9780" y="1929449"/>
              <a:ext cx="91563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/>
                <a:t>Containers</a:t>
              </a:r>
              <a:endParaRPr lang="en-US" sz="1050" dirty="0" err="1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12001" y="2303435"/>
            <a:ext cx="1814139" cy="1344285"/>
            <a:chOff x="412001" y="2247680"/>
            <a:chExt cx="1814139" cy="1344285"/>
          </a:xfrm>
        </p:grpSpPr>
        <p:grpSp>
          <p:nvGrpSpPr>
            <p:cNvPr id="135" name="Group 134"/>
            <p:cNvGrpSpPr/>
            <p:nvPr/>
          </p:nvGrpSpPr>
          <p:grpSpPr>
            <a:xfrm>
              <a:off x="502394" y="2584776"/>
              <a:ext cx="1510546" cy="331308"/>
              <a:chOff x="502394" y="2361756"/>
              <a:chExt cx="1510546" cy="33130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394" y="2361756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60060" y="2395494"/>
                <a:ext cx="11528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BLOB Storage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05131" y="2922070"/>
              <a:ext cx="1296212" cy="331308"/>
              <a:chOff x="505131" y="2816782"/>
              <a:chExt cx="1296212" cy="331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131" y="2816782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60060" y="2839421"/>
                <a:ext cx="94128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Azure Files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09119" y="3260657"/>
              <a:ext cx="1717021" cy="331308"/>
              <a:chOff x="509119" y="3227204"/>
              <a:chExt cx="1717021" cy="33130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119" y="3227204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60060" y="3259753"/>
                <a:ext cx="13660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Premium Storage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12001" y="2247680"/>
              <a:ext cx="89313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Storage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390903" y="630850"/>
            <a:ext cx="1541418" cy="1566331"/>
            <a:chOff x="3390903" y="630850"/>
            <a:chExt cx="1541418" cy="1566331"/>
          </a:xfrm>
        </p:grpSpPr>
        <p:sp>
          <p:nvSpPr>
            <p:cNvPr id="52" name="TextBox 51"/>
            <p:cNvSpPr txBox="1"/>
            <p:nvPr/>
          </p:nvSpPr>
          <p:spPr>
            <a:xfrm>
              <a:off x="3787433" y="953106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Cloud</a:t>
              </a:r>
            </a:p>
            <a:p>
              <a:r>
                <a:rPr lang="en-US" sz="1050" dirty="0"/>
                <a:t>Services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7433" y="1910507"/>
              <a:ext cx="57579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Batch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77838" y="1492449"/>
              <a:ext cx="1154483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Fabric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994406"/>
              <a:ext cx="332121" cy="33212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429733"/>
              <a:ext cx="332121" cy="33212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865060"/>
              <a:ext cx="332121" cy="332121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3390903" y="630850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251679" y="708727"/>
            <a:ext cx="1463491" cy="2940731"/>
            <a:chOff x="5251679" y="708727"/>
            <a:chExt cx="1463491" cy="2940731"/>
          </a:xfrm>
        </p:grpSpPr>
        <p:sp>
          <p:nvSpPr>
            <p:cNvPr id="60" name="TextBox 59"/>
            <p:cNvSpPr txBox="1"/>
            <p:nvPr/>
          </p:nvSpPr>
          <p:spPr>
            <a:xfrm>
              <a:off x="5653661" y="1146241"/>
              <a:ext cx="89960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Web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54007" y="2456294"/>
              <a:ext cx="103105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Mobile Apps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61944" y="2892880"/>
              <a:ext cx="95410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Logic Apps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53661" y="1584500"/>
              <a:ext cx="81624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 Apps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61944" y="3233960"/>
              <a:ext cx="98135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Notification</a:t>
              </a:r>
            </a:p>
            <a:p>
              <a:r>
                <a:rPr lang="en-US" sz="1050" dirty="0"/>
                <a:t>Hubs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53661" y="1927969"/>
              <a:ext cx="106150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</a:t>
              </a:r>
            </a:p>
            <a:p>
              <a:r>
                <a:rPr lang="en-US" sz="1050" dirty="0"/>
                <a:t>Management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104029"/>
              <a:ext cx="344840" cy="34484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539038"/>
              <a:ext cx="344840" cy="34484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974047"/>
              <a:ext cx="344840" cy="34484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410020"/>
              <a:ext cx="344840" cy="34484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836452"/>
              <a:ext cx="344840" cy="34484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3280949"/>
              <a:ext cx="344840" cy="34484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5252056" y="708727"/>
              <a:ext cx="12864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App Service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67642" y="4099050"/>
            <a:ext cx="1924180" cy="2042285"/>
            <a:chOff x="5167642" y="4099050"/>
            <a:chExt cx="1924180" cy="2042285"/>
          </a:xfrm>
        </p:grpSpPr>
        <p:sp>
          <p:nvSpPr>
            <p:cNvPr id="72" name="TextBox 71"/>
            <p:cNvSpPr txBox="1"/>
            <p:nvPr/>
          </p:nvSpPr>
          <p:spPr>
            <a:xfrm>
              <a:off x="5658289" y="5372971"/>
              <a:ext cx="108555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Team Project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1113" y="4498586"/>
              <a:ext cx="1072730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Visual Studio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59429" y="5725837"/>
              <a:ext cx="96693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Application</a:t>
              </a:r>
            </a:p>
            <a:p>
              <a:r>
                <a:rPr lang="en-US" sz="1050" dirty="0"/>
                <a:t>Insights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71113" y="4926049"/>
              <a:ext cx="91723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Azure SDK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454389"/>
              <a:ext cx="348482" cy="348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867615"/>
              <a:ext cx="348482" cy="348482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302" y="5750675"/>
              <a:ext cx="348482" cy="348482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94" y="5301425"/>
              <a:ext cx="495499" cy="384507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5167642" y="4099050"/>
              <a:ext cx="192418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Developer Services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280487" y="2370415"/>
            <a:ext cx="1463302" cy="1957091"/>
            <a:chOff x="3299447" y="2784247"/>
            <a:chExt cx="1463302" cy="1957091"/>
          </a:xfrm>
        </p:grpSpPr>
        <p:sp>
          <p:nvSpPr>
            <p:cNvPr id="80" name="TextBox 79"/>
            <p:cNvSpPr txBox="1"/>
            <p:nvPr/>
          </p:nvSpPr>
          <p:spPr>
            <a:xfrm>
              <a:off x="3737614" y="3154678"/>
              <a:ext cx="72006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Storage</a:t>
              </a:r>
            </a:p>
            <a:p>
              <a:r>
                <a:rPr lang="en-US" sz="1050" dirty="0"/>
                <a:t>Queues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300" y="3968680"/>
              <a:ext cx="10294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Hybrid</a:t>
              </a:r>
            </a:p>
            <a:p>
              <a:r>
                <a:rPr lang="en-US" sz="1050" dirty="0"/>
                <a:t>Connections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37614" y="4439206"/>
              <a:ext cx="97494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Bus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37614" y="3546232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 err="1"/>
                <a:t>Biztalk</a:t>
              </a:r>
              <a:endParaRPr lang="en-US" sz="1050" dirty="0"/>
            </a:p>
            <a:p>
              <a:r>
                <a:rPr lang="en-US" sz="1050" dirty="0"/>
                <a:t>Services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3204555"/>
              <a:ext cx="315744" cy="315744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377" y="3611568"/>
              <a:ext cx="315744" cy="315744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457" y="4018581"/>
              <a:ext cx="315744" cy="315744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4425594"/>
              <a:ext cx="315744" cy="315744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299447" y="2784247"/>
              <a:ext cx="1181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Integration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071134" y="708727"/>
            <a:ext cx="1946430" cy="2914383"/>
            <a:chOff x="7071134" y="708727"/>
            <a:chExt cx="1946430" cy="2914383"/>
          </a:xfrm>
        </p:grpSpPr>
        <p:grpSp>
          <p:nvGrpSpPr>
            <p:cNvPr id="141" name="Group 140"/>
            <p:cNvGrpSpPr/>
            <p:nvPr/>
          </p:nvGrpSpPr>
          <p:grpSpPr>
            <a:xfrm>
              <a:off x="7268198" y="1125714"/>
              <a:ext cx="1223581" cy="340548"/>
              <a:chOff x="6901300" y="1092261"/>
              <a:chExt cx="1223581" cy="34054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7271762" y="1128227"/>
                <a:ext cx="853119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HDInsight</a:t>
                </a: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092261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268198" y="1524314"/>
              <a:ext cx="1749366" cy="340548"/>
              <a:chOff x="6901300" y="1524757"/>
              <a:chExt cx="1749366" cy="34054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271762" y="1563368"/>
                <a:ext cx="137890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Machine Learning</a:t>
                </a:r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524757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7268198" y="1955498"/>
              <a:ext cx="1435177" cy="340548"/>
              <a:chOff x="6901300" y="1979555"/>
              <a:chExt cx="1435177" cy="34054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271762" y="2018352"/>
                <a:ext cx="106471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Data Factory</a:t>
                </a: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979555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7268136" y="2383118"/>
              <a:ext cx="1327775" cy="340548"/>
              <a:chOff x="6901238" y="2411586"/>
              <a:chExt cx="1327775" cy="34054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271700" y="2454133"/>
                <a:ext cx="95731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Event Hubs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411586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7" name="Group 136"/>
            <p:cNvGrpSpPr/>
            <p:nvPr/>
          </p:nvGrpSpPr>
          <p:grpSpPr>
            <a:xfrm>
              <a:off x="7268136" y="2826579"/>
              <a:ext cx="1704482" cy="340548"/>
              <a:chOff x="6901238" y="2845870"/>
              <a:chExt cx="1704482" cy="340548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271700" y="2876326"/>
                <a:ext cx="133402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Stream Analytics</a:t>
                </a:r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845870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6" name="Group 135"/>
            <p:cNvGrpSpPr/>
            <p:nvPr/>
          </p:nvGrpSpPr>
          <p:grpSpPr>
            <a:xfrm>
              <a:off x="7268136" y="3207612"/>
              <a:ext cx="1402507" cy="415498"/>
              <a:chOff x="6901238" y="3238830"/>
              <a:chExt cx="1402507" cy="415498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258266" y="3238830"/>
                <a:ext cx="1045479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Mobile</a:t>
                </a:r>
              </a:p>
              <a:p>
                <a:r>
                  <a:rPr lang="en-US" sz="1050" dirty="0"/>
                  <a:t>Engagement</a:t>
                </a:r>
              </a:p>
            </p:txBody>
          </p: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3279824"/>
                <a:ext cx="340548" cy="340548"/>
              </a:xfrm>
              <a:prstGeom prst="rect">
                <a:avLst/>
              </a:prstGeom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7071134" y="708727"/>
              <a:ext cx="153920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Analytics &amp;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loT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Gotham Book" charset="0"/>
                <a:ea typeface="Gotham Book" charset="0"/>
                <a:cs typeface="Gotham Book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177546" y="3687344"/>
            <a:ext cx="1586541" cy="2811915"/>
            <a:chOff x="7177546" y="3687344"/>
            <a:chExt cx="1586541" cy="2811915"/>
          </a:xfrm>
        </p:grpSpPr>
        <p:grpSp>
          <p:nvGrpSpPr>
            <p:cNvPr id="147" name="Group 146"/>
            <p:cNvGrpSpPr/>
            <p:nvPr/>
          </p:nvGrpSpPr>
          <p:grpSpPr>
            <a:xfrm>
              <a:off x="7248825" y="4077915"/>
              <a:ext cx="1515262" cy="346405"/>
              <a:chOff x="8633752" y="3978029"/>
              <a:chExt cx="1515262" cy="34640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005752" y="4035213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Database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3978029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7259900" y="4505093"/>
              <a:ext cx="1380756" cy="331268"/>
              <a:chOff x="8644827" y="4406205"/>
              <a:chExt cx="1380756" cy="33126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9005752" y="4483557"/>
                <a:ext cx="101983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Redis</a:t>
                </a:r>
                <a:r>
                  <a:rPr lang="en-US" sz="1050" dirty="0"/>
                  <a:t> Cache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4827" y="4406205"/>
                <a:ext cx="327984" cy="32798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7248825" y="4949000"/>
              <a:ext cx="1462363" cy="346405"/>
              <a:chOff x="8633752" y="4815960"/>
              <a:chExt cx="1462363" cy="34640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9005752" y="4871503"/>
                <a:ext cx="109036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DocumentDB</a:t>
                </a:r>
                <a:endParaRPr lang="en-US" sz="1050" dirty="0"/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481596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4" name="Group 143"/>
            <p:cNvGrpSpPr/>
            <p:nvPr/>
          </p:nvGrpSpPr>
          <p:grpSpPr>
            <a:xfrm>
              <a:off x="7257881" y="5327253"/>
              <a:ext cx="1315550" cy="415498"/>
              <a:chOff x="8642808" y="5296123"/>
              <a:chExt cx="1315550" cy="41549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9002647" y="5296123"/>
                <a:ext cx="955711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</a:t>
                </a:r>
              </a:p>
              <a:p>
                <a:r>
                  <a:rPr lang="en-US" sz="1050" dirty="0"/>
                  <a:t>Warehouse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337034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7257881" y="5774599"/>
              <a:ext cx="1007773" cy="346405"/>
              <a:chOff x="8642808" y="5765210"/>
              <a:chExt cx="1007773" cy="34640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002647" y="5812602"/>
                <a:ext cx="64793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Search</a:t>
                </a: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76521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7257881" y="6152854"/>
              <a:ext cx="986934" cy="346405"/>
              <a:chOff x="8642808" y="6193386"/>
              <a:chExt cx="986934" cy="34640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9002647" y="6239630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Tables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6193386"/>
                <a:ext cx="346405" cy="346405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177546" y="3687344"/>
              <a:ext cx="60535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Data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-4688769" y="-829165"/>
            <a:ext cx="59022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Portal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-4688769" y="-594858"/>
            <a:ext cx="822661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Active</a:t>
            </a:r>
          </a:p>
          <a:p>
            <a:r>
              <a:rPr lang="en-US" sz="1050" dirty="0"/>
              <a:t>Directory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-3539044" y="-923728"/>
            <a:ext cx="1189749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Multi-Factor</a:t>
            </a:r>
            <a:br>
              <a:rPr lang="en-US" sz="1050"/>
            </a:br>
            <a:r>
              <a:rPr lang="en-US" sz="1050"/>
              <a:t>Authentication</a:t>
            </a:r>
            <a:endParaRPr lang="en-US" sz="1050" dirty="0"/>
          </a:p>
        </p:txBody>
      </p:sp>
      <p:sp>
        <p:nvSpPr>
          <p:cNvPr id="117" name="TextBox 116"/>
          <p:cNvSpPr txBox="1"/>
          <p:nvPr/>
        </p:nvSpPr>
        <p:spPr>
          <a:xfrm>
            <a:off x="-3539044" y="-426897"/>
            <a:ext cx="987771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Automation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-2055722" y="-851576"/>
            <a:ext cx="840295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Key Vault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-2062292" y="-508230"/>
            <a:ext cx="1454244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Store/Marketplace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-24341" y="-923728"/>
            <a:ext cx="1383712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VM Image Gallery</a:t>
            </a:r>
          </a:p>
          <a:p>
            <a:r>
              <a:rPr lang="en-US" sz="1050" dirty="0"/>
              <a:t>&amp; VM Depot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905604"/>
            <a:ext cx="315802" cy="315802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520022"/>
            <a:ext cx="315802" cy="315802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873880"/>
            <a:ext cx="315802" cy="31580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897893"/>
            <a:ext cx="315802" cy="31580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544944"/>
            <a:ext cx="315802" cy="31580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451531"/>
            <a:ext cx="315802" cy="315802"/>
          </a:xfrm>
          <a:prstGeom prst="rect">
            <a:avLst/>
          </a:prstGeom>
        </p:spPr>
      </p:pic>
      <p:grpSp>
        <p:nvGrpSpPr>
          <p:cNvPr id="167" name="Group 166"/>
          <p:cNvGrpSpPr/>
          <p:nvPr/>
        </p:nvGrpSpPr>
        <p:grpSpPr>
          <a:xfrm>
            <a:off x="3323917" y="4532107"/>
            <a:ext cx="1702878" cy="1144298"/>
            <a:chOff x="3342877" y="4945939"/>
            <a:chExt cx="1702878" cy="1144298"/>
          </a:xfrm>
        </p:grpSpPr>
        <p:sp>
          <p:nvSpPr>
            <p:cNvPr id="88" name="TextBox 87"/>
            <p:cNvSpPr txBox="1"/>
            <p:nvPr/>
          </p:nvSpPr>
          <p:spPr>
            <a:xfrm>
              <a:off x="3713339" y="5331540"/>
              <a:ext cx="119936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Media Services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39" y="5674739"/>
              <a:ext cx="1332416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Content Delivery</a:t>
              </a:r>
            </a:p>
            <a:p>
              <a:r>
                <a:rPr lang="en-US" sz="1050" dirty="0"/>
                <a:t>Network (CDN)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284043"/>
              <a:ext cx="340548" cy="340548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714443"/>
              <a:ext cx="340548" cy="340548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3400786" y="4945939"/>
              <a:ext cx="137569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Media &amp; CDN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9718063" y="167091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Management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9817898" y="1095179"/>
            <a:ext cx="1801451" cy="2842234"/>
            <a:chOff x="9817898" y="1095179"/>
            <a:chExt cx="1801451" cy="2842234"/>
          </a:xfrm>
        </p:grpSpPr>
        <p:sp>
          <p:nvSpPr>
            <p:cNvPr id="149" name="TextBox 148"/>
            <p:cNvSpPr txBox="1"/>
            <p:nvPr/>
          </p:nvSpPr>
          <p:spPr>
            <a:xfrm>
              <a:off x="10188406" y="1171618"/>
              <a:ext cx="590226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Portal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88406" y="1405925"/>
              <a:ext cx="82266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Active</a:t>
              </a:r>
            </a:p>
            <a:p>
              <a:r>
                <a:rPr lang="en-US" sz="1050" dirty="0"/>
                <a:t>Directory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188406" y="1879101"/>
              <a:ext cx="11897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Multi-Factor</a:t>
              </a:r>
              <a:br>
                <a:rPr lang="en-US" sz="1050"/>
              </a:br>
              <a:r>
                <a:rPr lang="en-US" sz="1050"/>
                <a:t>Authentication</a:t>
              </a:r>
              <a:endParaRPr lang="en-US" sz="105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188406" y="2375932"/>
              <a:ext cx="98777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Automation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171675" y="2777192"/>
              <a:ext cx="84029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Key Vault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0165105" y="3153991"/>
              <a:ext cx="145424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Store/Marketplace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165105" y="3521915"/>
              <a:ext cx="138371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VM Image Gallery</a:t>
              </a:r>
            </a:p>
            <a:p>
              <a:r>
                <a:rPr lang="en-US" sz="1050" dirty="0"/>
                <a:t>&amp; VM Depot</a:t>
              </a:r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095179"/>
              <a:ext cx="315802" cy="315802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480761"/>
              <a:ext cx="315802" cy="315802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928949"/>
              <a:ext cx="315802" cy="315802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2730875"/>
              <a:ext cx="315802" cy="315802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3117277"/>
              <a:ext cx="315802" cy="315802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2351298"/>
              <a:ext cx="315802" cy="315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6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3" grpId="0"/>
      <p:bldP spid="4" grpId="0"/>
      <p:bldP spid="1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24340" y="-15015"/>
            <a:ext cx="12228308" cy="6873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5411" y="121904"/>
            <a:ext cx="9378004" cy="6865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3429" y="-1"/>
            <a:ext cx="2799104" cy="68528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6009" y="167091"/>
            <a:ext cx="239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Platform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464" y="168971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Infrastructure </a:t>
            </a:r>
          </a:p>
          <a:p>
            <a:r>
              <a:rPr lang="en-US" dirty="0">
                <a:latin typeface="+mj-lt"/>
              </a:rPr>
              <a:t>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033554" y="-1548538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Management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395240" y="3780249"/>
            <a:ext cx="2040183" cy="2711734"/>
            <a:chOff x="395240" y="3780249"/>
            <a:chExt cx="2040183" cy="2711734"/>
          </a:xfrm>
        </p:grpSpPr>
        <p:sp>
          <p:nvSpPr>
            <p:cNvPr id="8" name="TextBox 7"/>
            <p:cNvSpPr txBox="1"/>
            <p:nvPr/>
          </p:nvSpPr>
          <p:spPr>
            <a:xfrm>
              <a:off x="395240" y="3780249"/>
              <a:ext cx="123655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Networking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91915" y="4079757"/>
              <a:ext cx="1607066" cy="343814"/>
              <a:chOff x="491915" y="3878781"/>
              <a:chExt cx="1607066" cy="34381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3878781"/>
                <a:ext cx="343814" cy="343814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843509" y="3921599"/>
                <a:ext cx="125547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Virtual Network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91915" y="4474543"/>
              <a:ext cx="1507680" cy="294912"/>
              <a:chOff x="491915" y="4278727"/>
              <a:chExt cx="1507680" cy="294912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15" y="4278727"/>
                <a:ext cx="294912" cy="294912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843509" y="4311080"/>
                <a:ext cx="1156086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Load Balancer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91538" y="4820427"/>
              <a:ext cx="849223" cy="294912"/>
              <a:chOff x="491538" y="4718979"/>
              <a:chExt cx="849223" cy="29491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538" y="4718979"/>
                <a:ext cx="294912" cy="294912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843509" y="4731979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DNS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66400" y="5166311"/>
              <a:ext cx="1538004" cy="331308"/>
              <a:chOff x="466400" y="5081173"/>
              <a:chExt cx="1538004" cy="33130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400" y="5081173"/>
                <a:ext cx="331308" cy="331308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843509" y="5108417"/>
                <a:ext cx="11608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Express Route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27728" y="5537440"/>
              <a:ext cx="1555034" cy="280482"/>
              <a:chOff x="527728" y="5502414"/>
              <a:chExt cx="1555034" cy="280482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502414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33702" y="5514223"/>
                <a:ext cx="124906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Traffic Manager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27728" y="5880045"/>
              <a:ext cx="1421985" cy="280482"/>
              <a:chOff x="527728" y="5901172"/>
              <a:chExt cx="1421985" cy="280482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5901172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833702" y="5919617"/>
                <a:ext cx="111601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VPN Gateway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27728" y="6211501"/>
              <a:ext cx="1907695" cy="280482"/>
              <a:chOff x="527728" y="6311988"/>
              <a:chExt cx="1907695" cy="28048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28" y="6311988"/>
                <a:ext cx="280482" cy="280482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33702" y="6315902"/>
                <a:ext cx="160172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Application Gateway</a:t>
                </a: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395011" y="860818"/>
            <a:ext cx="1390404" cy="1396694"/>
            <a:chOff x="395011" y="860818"/>
            <a:chExt cx="1390404" cy="1396694"/>
          </a:xfrm>
        </p:grpSpPr>
        <p:sp>
          <p:nvSpPr>
            <p:cNvPr id="6" name="TextBox 5"/>
            <p:cNvSpPr txBox="1"/>
            <p:nvPr/>
          </p:nvSpPr>
          <p:spPr>
            <a:xfrm>
              <a:off x="395011" y="860818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169710"/>
              <a:ext cx="331308" cy="3313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8" y="1540606"/>
              <a:ext cx="331308" cy="33130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67" y="1855302"/>
              <a:ext cx="402210" cy="40221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9780" y="1218104"/>
              <a:ext cx="84991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Windows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9780" y="1564296"/>
              <a:ext cx="569387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Linux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9780" y="1929449"/>
              <a:ext cx="91563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/>
                <a:t>Containers</a:t>
              </a:r>
              <a:endParaRPr lang="en-US" sz="1050" dirty="0" err="1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12001" y="2303435"/>
            <a:ext cx="1814139" cy="1344285"/>
            <a:chOff x="412001" y="2247680"/>
            <a:chExt cx="1814139" cy="1344285"/>
          </a:xfrm>
        </p:grpSpPr>
        <p:grpSp>
          <p:nvGrpSpPr>
            <p:cNvPr id="135" name="Group 134"/>
            <p:cNvGrpSpPr/>
            <p:nvPr/>
          </p:nvGrpSpPr>
          <p:grpSpPr>
            <a:xfrm>
              <a:off x="502394" y="2584776"/>
              <a:ext cx="1510546" cy="331308"/>
              <a:chOff x="502394" y="2361756"/>
              <a:chExt cx="1510546" cy="33130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394" y="2361756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60060" y="2395494"/>
                <a:ext cx="11528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BLOB Storage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05131" y="2922070"/>
              <a:ext cx="1296212" cy="331308"/>
              <a:chOff x="505131" y="2816782"/>
              <a:chExt cx="1296212" cy="331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131" y="2816782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60060" y="2839421"/>
                <a:ext cx="94128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Azure Files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09119" y="3260657"/>
              <a:ext cx="1717021" cy="331308"/>
              <a:chOff x="509119" y="3227204"/>
              <a:chExt cx="1717021" cy="33130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119" y="3227204"/>
                <a:ext cx="331308" cy="331308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60060" y="3259753"/>
                <a:ext cx="136608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Premium Storage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12001" y="2247680"/>
              <a:ext cx="89313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Storage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390903" y="688906"/>
            <a:ext cx="1541418" cy="1566331"/>
            <a:chOff x="3390903" y="630850"/>
            <a:chExt cx="1541418" cy="1566331"/>
          </a:xfrm>
        </p:grpSpPr>
        <p:sp>
          <p:nvSpPr>
            <p:cNvPr id="52" name="TextBox 51"/>
            <p:cNvSpPr txBox="1"/>
            <p:nvPr/>
          </p:nvSpPr>
          <p:spPr>
            <a:xfrm>
              <a:off x="3787433" y="953106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Cloud</a:t>
              </a:r>
            </a:p>
            <a:p>
              <a:r>
                <a:rPr lang="en-US" sz="1050" dirty="0"/>
                <a:t>Services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7433" y="1910507"/>
              <a:ext cx="57579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Batch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77838" y="1492449"/>
              <a:ext cx="1154483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Fabric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994406"/>
              <a:ext cx="332121" cy="33212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429733"/>
              <a:ext cx="332121" cy="33212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324" y="1865060"/>
              <a:ext cx="332121" cy="332121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3390903" y="630850"/>
              <a:ext cx="10153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Compute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251679" y="708727"/>
            <a:ext cx="1463491" cy="2940731"/>
            <a:chOff x="5251679" y="708727"/>
            <a:chExt cx="1463491" cy="2940731"/>
          </a:xfrm>
        </p:grpSpPr>
        <p:sp>
          <p:nvSpPr>
            <p:cNvPr id="60" name="TextBox 59"/>
            <p:cNvSpPr txBox="1"/>
            <p:nvPr/>
          </p:nvSpPr>
          <p:spPr>
            <a:xfrm>
              <a:off x="5653661" y="1146241"/>
              <a:ext cx="89960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Web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54007" y="2456294"/>
              <a:ext cx="103105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Mobile Apps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61944" y="2892880"/>
              <a:ext cx="95410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Logic Apps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53661" y="1584500"/>
              <a:ext cx="81624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 Apps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61944" y="3233960"/>
              <a:ext cx="98135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Notification</a:t>
              </a:r>
            </a:p>
            <a:p>
              <a:r>
                <a:rPr lang="en-US" sz="1050" dirty="0"/>
                <a:t>Hubs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53661" y="1927969"/>
              <a:ext cx="106150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API</a:t>
              </a:r>
            </a:p>
            <a:p>
              <a:r>
                <a:rPr lang="en-US" sz="1050" dirty="0"/>
                <a:t>Management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104029"/>
              <a:ext cx="344840" cy="34484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539038"/>
              <a:ext cx="344840" cy="34484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679" y="1974047"/>
              <a:ext cx="344840" cy="34484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410020"/>
              <a:ext cx="344840" cy="34484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2836452"/>
              <a:ext cx="344840" cy="34484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80" y="3280949"/>
              <a:ext cx="344840" cy="34484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5252056" y="708727"/>
              <a:ext cx="128644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App Service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67642" y="4099050"/>
            <a:ext cx="1924180" cy="2042285"/>
            <a:chOff x="5167642" y="4099050"/>
            <a:chExt cx="1924180" cy="2042285"/>
          </a:xfrm>
        </p:grpSpPr>
        <p:sp>
          <p:nvSpPr>
            <p:cNvPr id="72" name="TextBox 71"/>
            <p:cNvSpPr txBox="1"/>
            <p:nvPr/>
          </p:nvSpPr>
          <p:spPr>
            <a:xfrm>
              <a:off x="5658289" y="5372971"/>
              <a:ext cx="108555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Team Project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1113" y="4498586"/>
              <a:ext cx="1072730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Visual Studio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59429" y="5725837"/>
              <a:ext cx="96693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Application</a:t>
              </a:r>
            </a:p>
            <a:p>
              <a:r>
                <a:rPr lang="en-US" sz="1050" dirty="0"/>
                <a:t>Insights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71113" y="4926049"/>
              <a:ext cx="917239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Azure SDK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454389"/>
              <a:ext cx="348482" cy="348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714" y="4867615"/>
              <a:ext cx="348482" cy="348482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302" y="5750675"/>
              <a:ext cx="348482" cy="348482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794" y="5301425"/>
              <a:ext cx="495499" cy="384507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5167642" y="4099050"/>
              <a:ext cx="192418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Developer Services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280487" y="2428471"/>
            <a:ext cx="1463302" cy="1957091"/>
            <a:chOff x="3299447" y="2784247"/>
            <a:chExt cx="1463302" cy="1957091"/>
          </a:xfrm>
        </p:grpSpPr>
        <p:sp>
          <p:nvSpPr>
            <p:cNvPr id="80" name="TextBox 79"/>
            <p:cNvSpPr txBox="1"/>
            <p:nvPr/>
          </p:nvSpPr>
          <p:spPr>
            <a:xfrm>
              <a:off x="3737614" y="3154678"/>
              <a:ext cx="72006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Storage</a:t>
              </a:r>
            </a:p>
            <a:p>
              <a:r>
                <a:rPr lang="en-US" sz="1050" dirty="0"/>
                <a:t>Queues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300" y="3968680"/>
              <a:ext cx="10294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Hybrid</a:t>
              </a:r>
            </a:p>
            <a:p>
              <a:r>
                <a:rPr lang="en-US" sz="1050" dirty="0"/>
                <a:t>Connections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37614" y="4439206"/>
              <a:ext cx="97494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Service Bus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37614" y="3546232"/>
              <a:ext cx="75373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 err="1"/>
                <a:t>Biztalk</a:t>
              </a:r>
              <a:endParaRPr lang="en-US" sz="1050" dirty="0"/>
            </a:p>
            <a:p>
              <a:r>
                <a:rPr lang="en-US" sz="1050" dirty="0"/>
                <a:t>Services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3204555"/>
              <a:ext cx="315744" cy="315744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377" y="3611568"/>
              <a:ext cx="315744" cy="315744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457" y="4018581"/>
              <a:ext cx="315744" cy="315744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49" y="4425594"/>
              <a:ext cx="315744" cy="315744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299447" y="2784247"/>
              <a:ext cx="1181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Integration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071134" y="708727"/>
            <a:ext cx="1946430" cy="2914383"/>
            <a:chOff x="7071134" y="708727"/>
            <a:chExt cx="1946430" cy="2914383"/>
          </a:xfrm>
        </p:grpSpPr>
        <p:grpSp>
          <p:nvGrpSpPr>
            <p:cNvPr id="141" name="Group 140"/>
            <p:cNvGrpSpPr/>
            <p:nvPr/>
          </p:nvGrpSpPr>
          <p:grpSpPr>
            <a:xfrm>
              <a:off x="7268198" y="1125714"/>
              <a:ext cx="1223581" cy="340548"/>
              <a:chOff x="6901300" y="1092261"/>
              <a:chExt cx="1223581" cy="34054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7271762" y="1128227"/>
                <a:ext cx="853119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HDInsight</a:t>
                </a: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092261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268198" y="1524314"/>
              <a:ext cx="1749366" cy="340548"/>
              <a:chOff x="6901300" y="1524757"/>
              <a:chExt cx="1749366" cy="34054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271762" y="1563368"/>
                <a:ext cx="137890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Machine Learning</a:t>
                </a:r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524757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7268198" y="1955498"/>
              <a:ext cx="1435177" cy="340548"/>
              <a:chOff x="6901300" y="1979555"/>
              <a:chExt cx="1435177" cy="34054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271762" y="2018352"/>
                <a:ext cx="106471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Data Factory</a:t>
                </a: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300" y="1979555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7268136" y="2383118"/>
              <a:ext cx="1327775" cy="340548"/>
              <a:chOff x="6901238" y="2411586"/>
              <a:chExt cx="1327775" cy="34054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271700" y="2454133"/>
                <a:ext cx="95731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Event Hubs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411586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7" name="Group 136"/>
            <p:cNvGrpSpPr/>
            <p:nvPr/>
          </p:nvGrpSpPr>
          <p:grpSpPr>
            <a:xfrm>
              <a:off x="7268136" y="2826579"/>
              <a:ext cx="1704482" cy="340548"/>
              <a:chOff x="6901238" y="2845870"/>
              <a:chExt cx="1704482" cy="340548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271700" y="2876326"/>
                <a:ext cx="1334020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Stream Analytics</a:t>
                </a:r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2845870"/>
                <a:ext cx="340548" cy="340548"/>
              </a:xfrm>
              <a:prstGeom prst="rect">
                <a:avLst/>
              </a:prstGeom>
            </p:spPr>
          </p:pic>
        </p:grpSp>
        <p:grpSp>
          <p:nvGrpSpPr>
            <p:cNvPr id="136" name="Group 135"/>
            <p:cNvGrpSpPr/>
            <p:nvPr/>
          </p:nvGrpSpPr>
          <p:grpSpPr>
            <a:xfrm>
              <a:off x="7268136" y="3207612"/>
              <a:ext cx="1402507" cy="415498"/>
              <a:chOff x="6901238" y="3238830"/>
              <a:chExt cx="1402507" cy="415498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258266" y="3238830"/>
                <a:ext cx="1045479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Mobile</a:t>
                </a:r>
              </a:p>
              <a:p>
                <a:r>
                  <a:rPr lang="en-US" sz="1050" dirty="0"/>
                  <a:t>Engagement</a:t>
                </a:r>
              </a:p>
            </p:txBody>
          </p: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238" y="3279824"/>
                <a:ext cx="340548" cy="340548"/>
              </a:xfrm>
              <a:prstGeom prst="rect">
                <a:avLst/>
              </a:prstGeom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7071134" y="708727"/>
              <a:ext cx="153920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Analytics &amp;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loT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Gotham Book" charset="0"/>
                <a:ea typeface="Gotham Book" charset="0"/>
                <a:cs typeface="Gotham Book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177546" y="3687344"/>
            <a:ext cx="1586541" cy="2811915"/>
            <a:chOff x="7177546" y="3687344"/>
            <a:chExt cx="1586541" cy="2811915"/>
          </a:xfrm>
        </p:grpSpPr>
        <p:grpSp>
          <p:nvGrpSpPr>
            <p:cNvPr id="147" name="Group 146"/>
            <p:cNvGrpSpPr/>
            <p:nvPr/>
          </p:nvGrpSpPr>
          <p:grpSpPr>
            <a:xfrm>
              <a:off x="7248825" y="4077915"/>
              <a:ext cx="1515262" cy="346405"/>
              <a:chOff x="8633752" y="3978029"/>
              <a:chExt cx="1515262" cy="34640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005752" y="4035213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Database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3978029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7259900" y="4505093"/>
              <a:ext cx="1380756" cy="331268"/>
              <a:chOff x="8644827" y="4406205"/>
              <a:chExt cx="1380756" cy="33126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9005752" y="4483557"/>
                <a:ext cx="1019831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Redis</a:t>
                </a:r>
                <a:r>
                  <a:rPr lang="en-US" sz="1050" dirty="0"/>
                  <a:t> Cache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4827" y="4406205"/>
                <a:ext cx="327984" cy="327984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7248825" y="4949000"/>
              <a:ext cx="1462363" cy="346405"/>
              <a:chOff x="8633752" y="4815960"/>
              <a:chExt cx="1462363" cy="34640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9005752" y="4871503"/>
                <a:ext cx="1090363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 err="1"/>
                  <a:t>DocumentDB</a:t>
                </a:r>
                <a:endParaRPr lang="en-US" sz="1050" dirty="0"/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752" y="481596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4" name="Group 143"/>
            <p:cNvGrpSpPr/>
            <p:nvPr/>
          </p:nvGrpSpPr>
          <p:grpSpPr>
            <a:xfrm>
              <a:off x="7257881" y="5327253"/>
              <a:ext cx="1315550" cy="415498"/>
              <a:chOff x="8642808" y="5296123"/>
              <a:chExt cx="1315550" cy="41549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9002647" y="5296123"/>
                <a:ext cx="955711" cy="4154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SQL Data</a:t>
                </a:r>
              </a:p>
              <a:p>
                <a:r>
                  <a:rPr lang="en-US" sz="1050" dirty="0"/>
                  <a:t>Warehouse</a:t>
                </a: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337034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7257881" y="5774599"/>
              <a:ext cx="1007773" cy="346405"/>
              <a:chOff x="8642808" y="5765210"/>
              <a:chExt cx="1007773" cy="34640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002647" y="5812602"/>
                <a:ext cx="647934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Search</a:t>
                </a: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5765210"/>
                <a:ext cx="346405" cy="346405"/>
              </a:xfrm>
              <a:prstGeom prst="rect">
                <a:avLst/>
              </a:prstGeom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7257881" y="6152854"/>
              <a:ext cx="986934" cy="346405"/>
              <a:chOff x="8642808" y="6193386"/>
              <a:chExt cx="986934" cy="34640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9002647" y="6239630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050" dirty="0"/>
                  <a:t>Tables</a:t>
                </a:r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2808" y="6193386"/>
                <a:ext cx="346405" cy="346405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177546" y="3687344"/>
              <a:ext cx="60535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Data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-4688769" y="-829165"/>
            <a:ext cx="59022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Portal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-4688769" y="-594858"/>
            <a:ext cx="822661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Active</a:t>
            </a:r>
          </a:p>
          <a:p>
            <a:r>
              <a:rPr lang="en-US" sz="1050" dirty="0"/>
              <a:t>Directory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-3539044" y="-923728"/>
            <a:ext cx="1189749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Multi-Factor</a:t>
            </a:r>
            <a:br>
              <a:rPr lang="en-US" sz="1050"/>
            </a:br>
            <a:r>
              <a:rPr lang="en-US" sz="1050"/>
              <a:t>Authentication</a:t>
            </a:r>
            <a:endParaRPr lang="en-US" sz="1050" dirty="0"/>
          </a:p>
        </p:txBody>
      </p:sp>
      <p:sp>
        <p:nvSpPr>
          <p:cNvPr id="117" name="TextBox 116"/>
          <p:cNvSpPr txBox="1"/>
          <p:nvPr/>
        </p:nvSpPr>
        <p:spPr>
          <a:xfrm>
            <a:off x="-3539044" y="-426897"/>
            <a:ext cx="987771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Automation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-2055722" y="-851576"/>
            <a:ext cx="840295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Key Vault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-2062292" y="-508230"/>
            <a:ext cx="1454244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Store/Marketplace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-24341" y="-923728"/>
            <a:ext cx="1383712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50" dirty="0"/>
              <a:t>VM Image Gallery</a:t>
            </a:r>
          </a:p>
          <a:p>
            <a:r>
              <a:rPr lang="en-US" sz="1050" dirty="0"/>
              <a:t>&amp; VM Depot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905604"/>
            <a:ext cx="315802" cy="315802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9277" y="-520022"/>
            <a:ext cx="315802" cy="315802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873880"/>
            <a:ext cx="315802" cy="31580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897893"/>
            <a:ext cx="315802" cy="31580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094" y="-544944"/>
            <a:ext cx="315802" cy="31580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9552" y="-451531"/>
            <a:ext cx="315802" cy="315802"/>
          </a:xfrm>
          <a:prstGeom prst="rect">
            <a:avLst/>
          </a:prstGeom>
        </p:spPr>
      </p:pic>
      <p:grpSp>
        <p:nvGrpSpPr>
          <p:cNvPr id="167" name="Group 166"/>
          <p:cNvGrpSpPr/>
          <p:nvPr/>
        </p:nvGrpSpPr>
        <p:grpSpPr>
          <a:xfrm>
            <a:off x="3323917" y="4590163"/>
            <a:ext cx="1702878" cy="1144298"/>
            <a:chOff x="3342877" y="4945939"/>
            <a:chExt cx="1702878" cy="1144298"/>
          </a:xfrm>
        </p:grpSpPr>
        <p:sp>
          <p:nvSpPr>
            <p:cNvPr id="88" name="TextBox 87"/>
            <p:cNvSpPr txBox="1"/>
            <p:nvPr/>
          </p:nvSpPr>
          <p:spPr>
            <a:xfrm>
              <a:off x="3713339" y="5331540"/>
              <a:ext cx="1199367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Media Services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39" y="5674739"/>
              <a:ext cx="1332416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Content Delivery</a:t>
              </a:r>
            </a:p>
            <a:p>
              <a:r>
                <a:rPr lang="en-US" sz="1050" dirty="0"/>
                <a:t>Network (CDN)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284043"/>
              <a:ext cx="340548" cy="340548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877" y="5714443"/>
              <a:ext cx="340548" cy="340548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3400786" y="4945939"/>
              <a:ext cx="137569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otham Book" charset="0"/>
                  <a:ea typeface="Gotham Book" charset="0"/>
                  <a:cs typeface="Gotham Book" charset="0"/>
                </a:rPr>
                <a:t>Media &amp; CDN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9718063" y="167091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Security &amp;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Management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9817898" y="1095179"/>
            <a:ext cx="1801451" cy="2842234"/>
            <a:chOff x="9817898" y="1095179"/>
            <a:chExt cx="1801451" cy="2842234"/>
          </a:xfrm>
        </p:grpSpPr>
        <p:sp>
          <p:nvSpPr>
            <p:cNvPr id="149" name="TextBox 148"/>
            <p:cNvSpPr txBox="1"/>
            <p:nvPr/>
          </p:nvSpPr>
          <p:spPr>
            <a:xfrm>
              <a:off x="10188406" y="1171618"/>
              <a:ext cx="590226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Portal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88406" y="1405925"/>
              <a:ext cx="822661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Active</a:t>
              </a:r>
            </a:p>
            <a:p>
              <a:r>
                <a:rPr lang="en-US" sz="1050" dirty="0"/>
                <a:t>Directory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188406" y="1879101"/>
              <a:ext cx="1189749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Multi-Factor</a:t>
              </a:r>
              <a:br>
                <a:rPr lang="en-US" sz="1050"/>
              </a:br>
              <a:r>
                <a:rPr lang="en-US" sz="1050"/>
                <a:t>Authentication</a:t>
              </a:r>
              <a:endParaRPr lang="en-US" sz="105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188406" y="2375932"/>
              <a:ext cx="987771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Automation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171675" y="2777192"/>
              <a:ext cx="840295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Key Vault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0165105" y="3153991"/>
              <a:ext cx="1454244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Store/Marketplace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165105" y="3521915"/>
              <a:ext cx="1383712" cy="4154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50" dirty="0"/>
                <a:t>VM Image Gallery</a:t>
              </a:r>
            </a:p>
            <a:p>
              <a:r>
                <a:rPr lang="en-US" sz="1050" dirty="0"/>
                <a:t>&amp; VM Depot</a:t>
              </a:r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095179"/>
              <a:ext cx="315802" cy="315802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480761"/>
              <a:ext cx="315802" cy="315802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1928949"/>
              <a:ext cx="315802" cy="315802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2730875"/>
              <a:ext cx="315802" cy="315802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303" y="3117277"/>
              <a:ext cx="315802" cy="315802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7898" y="2351298"/>
              <a:ext cx="315802" cy="315802"/>
            </a:xfrm>
            <a:prstGeom prst="rect">
              <a:avLst/>
            </a:prstGeom>
          </p:spPr>
        </p:pic>
      </p:grpSp>
      <p:sp>
        <p:nvSpPr>
          <p:cNvPr id="54" name="Oval 53"/>
          <p:cNvSpPr/>
          <p:nvPr/>
        </p:nvSpPr>
        <p:spPr>
          <a:xfrm>
            <a:off x="261256" y="1046892"/>
            <a:ext cx="1540087" cy="91014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086273" y="1007902"/>
            <a:ext cx="1598785" cy="55379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3219535" y="941172"/>
            <a:ext cx="1674211" cy="55379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3208670" y="1420470"/>
            <a:ext cx="1674211" cy="55379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69" grpId="0" animBg="1"/>
      <p:bldP spid="174" grpId="0" animBg="1"/>
      <p:bldP spid="1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878" y="2177466"/>
            <a:ext cx="4762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58" y="2759696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42" y="1692920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06" y="2945517"/>
            <a:ext cx="780290" cy="780290"/>
          </a:xfrm>
          <a:prstGeom prst="rect">
            <a:avLst/>
          </a:prstGeom>
        </p:spPr>
      </p:pic>
      <p:sp>
        <p:nvSpPr>
          <p:cNvPr id="10" name="TextBox 26"/>
          <p:cNvSpPr txBox="1"/>
          <p:nvPr/>
        </p:nvSpPr>
        <p:spPr>
          <a:xfrm>
            <a:off x="7560000" y="2473210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11" name="TextBox 27"/>
          <p:cNvSpPr txBox="1"/>
          <p:nvPr/>
        </p:nvSpPr>
        <p:spPr>
          <a:xfrm>
            <a:off x="755796" y="2704598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5450556" y="1218134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19" name="TextBox 39"/>
          <p:cNvSpPr txBox="1"/>
          <p:nvPr/>
        </p:nvSpPr>
        <p:spPr>
          <a:xfrm>
            <a:off x="8205183" y="3842897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Azure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82286" y="1973480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866186" y="4679828"/>
          <a:ext cx="1513484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3484">
                  <a:extLst>
                    <a:ext uri="{9D8B030D-6E8A-4147-A177-3AD203B41FA5}">
                      <a16:colId xmlns:a16="http://schemas.microsoft.com/office/drawing/2014/main" val="27491379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5255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5778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2939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2447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786722" y="4803571"/>
          <a:ext cx="2355274" cy="8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7">
                  <a:extLst>
                    <a:ext uri="{9D8B030D-6E8A-4147-A177-3AD203B41FA5}">
                      <a16:colId xmlns:a16="http://schemas.microsoft.com/office/drawing/2014/main" val="3062599786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3808164941"/>
                    </a:ext>
                  </a:extLst>
                </a:gridCol>
              </a:tblGrid>
              <a:tr h="424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 Service Plan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51110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45662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92" y="5249067"/>
            <a:ext cx="375779" cy="3757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18" y="5256469"/>
            <a:ext cx="375779" cy="3757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552305" y="809105"/>
            <a:ext cx="6129251" cy="5303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62" y="425919"/>
            <a:ext cx="766372" cy="766372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47249" y="2759696"/>
            <a:ext cx="2057400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309929" y="2268628"/>
            <a:ext cx="500142" cy="14615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V="1">
            <a:off x="7564102" y="3335662"/>
            <a:ext cx="577894" cy="5448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6"/>
          <p:cNvSpPr txBox="1"/>
          <p:nvPr/>
        </p:nvSpPr>
        <p:spPr>
          <a:xfrm>
            <a:off x="9892942" y="1192291"/>
            <a:ext cx="95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Resource</a:t>
            </a:r>
          </a:p>
          <a:p>
            <a:pPr algn="ctr"/>
            <a:r>
              <a:rPr lang="en-US" sz="1600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4989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9" grpId="0"/>
      <p:bldP spid="45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878" y="2177466"/>
            <a:ext cx="4762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58" y="2759696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42" y="1692920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06" y="2945517"/>
            <a:ext cx="780290" cy="780290"/>
          </a:xfrm>
          <a:prstGeom prst="rect">
            <a:avLst/>
          </a:prstGeom>
        </p:spPr>
      </p:pic>
      <p:sp>
        <p:nvSpPr>
          <p:cNvPr id="10" name="TextBox 26"/>
          <p:cNvSpPr txBox="1"/>
          <p:nvPr/>
        </p:nvSpPr>
        <p:spPr>
          <a:xfrm>
            <a:off x="7560000" y="2473210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11" name="TextBox 27"/>
          <p:cNvSpPr txBox="1"/>
          <p:nvPr/>
        </p:nvSpPr>
        <p:spPr>
          <a:xfrm>
            <a:off x="755796" y="2704598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5450556" y="1218134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19" name="TextBox 39"/>
          <p:cNvSpPr txBox="1"/>
          <p:nvPr/>
        </p:nvSpPr>
        <p:spPr>
          <a:xfrm>
            <a:off x="8205183" y="3842897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Azure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82286" y="1973480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866186" y="4679828"/>
          <a:ext cx="1513484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3484">
                  <a:extLst>
                    <a:ext uri="{9D8B030D-6E8A-4147-A177-3AD203B41FA5}">
                      <a16:colId xmlns:a16="http://schemas.microsoft.com/office/drawing/2014/main" val="27491379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5255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5778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2939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2447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786722" y="4803571"/>
          <a:ext cx="2355274" cy="8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7">
                  <a:extLst>
                    <a:ext uri="{9D8B030D-6E8A-4147-A177-3AD203B41FA5}">
                      <a16:colId xmlns:a16="http://schemas.microsoft.com/office/drawing/2014/main" val="3062599786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3808164941"/>
                    </a:ext>
                  </a:extLst>
                </a:gridCol>
              </a:tblGrid>
              <a:tr h="424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 Service Plan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51110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45662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92" y="5249067"/>
            <a:ext cx="375779" cy="3757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18" y="5256469"/>
            <a:ext cx="375779" cy="3757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552305" y="809105"/>
            <a:ext cx="6129251" cy="5303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62" y="425919"/>
            <a:ext cx="766372" cy="766372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47249" y="2759696"/>
            <a:ext cx="2057400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309929" y="2268628"/>
            <a:ext cx="500142" cy="14615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V="1">
            <a:off x="7564102" y="3335662"/>
            <a:ext cx="577894" cy="5448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6"/>
          <p:cNvSpPr txBox="1"/>
          <p:nvPr/>
        </p:nvSpPr>
        <p:spPr>
          <a:xfrm>
            <a:off x="9892942" y="1192291"/>
            <a:ext cx="95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Resource</a:t>
            </a:r>
          </a:p>
          <a:p>
            <a:pPr algn="ctr"/>
            <a:r>
              <a:rPr lang="en-US" sz="1600" dirty="0"/>
              <a:t>Group</a:t>
            </a:r>
          </a:p>
        </p:txBody>
      </p:sp>
      <p:sp>
        <p:nvSpPr>
          <p:cNvPr id="3" name="Rectangle 2"/>
          <p:cNvSpPr/>
          <p:nvPr/>
        </p:nvSpPr>
        <p:spPr>
          <a:xfrm>
            <a:off x="6570426" y="3538616"/>
            <a:ext cx="1365216" cy="7356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Asp.NET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14858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878" y="2177466"/>
            <a:ext cx="4762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58" y="2759696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42" y="1692920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06" y="2945517"/>
            <a:ext cx="780290" cy="780290"/>
          </a:xfrm>
          <a:prstGeom prst="rect">
            <a:avLst/>
          </a:prstGeom>
        </p:spPr>
      </p:pic>
      <p:sp>
        <p:nvSpPr>
          <p:cNvPr id="10" name="TextBox 26"/>
          <p:cNvSpPr txBox="1"/>
          <p:nvPr/>
        </p:nvSpPr>
        <p:spPr>
          <a:xfrm>
            <a:off x="7560000" y="2473210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11" name="TextBox 27"/>
          <p:cNvSpPr txBox="1"/>
          <p:nvPr/>
        </p:nvSpPr>
        <p:spPr>
          <a:xfrm>
            <a:off x="755796" y="2704598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5450556" y="1218134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19" name="TextBox 39"/>
          <p:cNvSpPr txBox="1"/>
          <p:nvPr/>
        </p:nvSpPr>
        <p:spPr>
          <a:xfrm>
            <a:off x="8205183" y="3842897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Azure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82286" y="1973480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66186" y="4679828"/>
          <a:ext cx="1513484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3484">
                  <a:extLst>
                    <a:ext uri="{9D8B030D-6E8A-4147-A177-3AD203B41FA5}">
                      <a16:colId xmlns:a16="http://schemas.microsoft.com/office/drawing/2014/main" val="27491379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5255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5778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2939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2447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786722" y="4803571"/>
          <a:ext cx="2355274" cy="8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7">
                  <a:extLst>
                    <a:ext uri="{9D8B030D-6E8A-4147-A177-3AD203B41FA5}">
                      <a16:colId xmlns:a16="http://schemas.microsoft.com/office/drawing/2014/main" val="3062599786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3808164941"/>
                    </a:ext>
                  </a:extLst>
                </a:gridCol>
              </a:tblGrid>
              <a:tr h="424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 Service Plan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51110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45662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92" y="5249067"/>
            <a:ext cx="375779" cy="3757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18" y="5256469"/>
            <a:ext cx="375779" cy="3757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552305" y="809105"/>
            <a:ext cx="6129251" cy="5303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62" y="425919"/>
            <a:ext cx="766372" cy="766372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47249" y="2759696"/>
            <a:ext cx="2057400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309929" y="2268628"/>
            <a:ext cx="500142" cy="14615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V="1">
            <a:off x="7564102" y="3335662"/>
            <a:ext cx="577894" cy="5448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6"/>
          <p:cNvSpPr txBox="1"/>
          <p:nvPr/>
        </p:nvSpPr>
        <p:spPr>
          <a:xfrm>
            <a:off x="9892942" y="1192291"/>
            <a:ext cx="95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Resource</a:t>
            </a:r>
          </a:p>
          <a:p>
            <a:pPr algn="ctr"/>
            <a:r>
              <a:rPr lang="en-US" sz="1600" dirty="0"/>
              <a:t>Group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261937" y="3842897"/>
            <a:ext cx="0" cy="50141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2652083" y="3842897"/>
            <a:ext cx="2250785" cy="77722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80607" y="4620126"/>
            <a:ext cx="219075" cy="219075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93670" y="4620126"/>
            <a:ext cx="219075" cy="219075"/>
          </a:xfrm>
          <a:prstGeom prst="rect">
            <a:avLst/>
          </a:prstGeom>
        </p:spPr>
      </p:pic>
      <p:pic>
        <p:nvPicPr>
          <p:cNvPr id="15" name="Graphic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06733" y="4620126"/>
            <a:ext cx="219893" cy="219893"/>
          </a:xfrm>
          <a:prstGeom prst="rect">
            <a:avLst/>
          </a:prstGeom>
        </p:spPr>
      </p:pic>
      <p:pic>
        <p:nvPicPr>
          <p:cNvPr id="17" name="Graphic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80607" y="4953390"/>
            <a:ext cx="219075" cy="219075"/>
          </a:xfrm>
          <a:prstGeom prst="rect">
            <a:avLst/>
          </a:prstGeom>
        </p:spPr>
      </p:pic>
      <p:pic>
        <p:nvPicPr>
          <p:cNvPr id="25" name="Graphic 2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93669" y="4953390"/>
            <a:ext cx="219075" cy="219075"/>
          </a:xfrm>
          <a:prstGeom prst="rect">
            <a:avLst/>
          </a:prstGeom>
        </p:spPr>
      </p:pic>
      <p:pic>
        <p:nvPicPr>
          <p:cNvPr id="29" name="Graphic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1939" y="5335083"/>
            <a:ext cx="962025" cy="352425"/>
          </a:xfrm>
          <a:prstGeom prst="rect">
            <a:avLst/>
          </a:prstGeom>
        </p:spPr>
      </p:pic>
      <p:pic>
        <p:nvPicPr>
          <p:cNvPr id="31" name="Graphic 3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06731" y="4969226"/>
            <a:ext cx="203239" cy="20323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570426" y="3538616"/>
            <a:ext cx="1365216" cy="7356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Asp.NET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9487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878" y="2177466"/>
            <a:ext cx="4762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58" y="2759696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42" y="1692920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06" y="2945517"/>
            <a:ext cx="780290" cy="780290"/>
          </a:xfrm>
          <a:prstGeom prst="rect">
            <a:avLst/>
          </a:prstGeom>
        </p:spPr>
      </p:pic>
      <p:sp>
        <p:nvSpPr>
          <p:cNvPr id="10" name="TextBox 26"/>
          <p:cNvSpPr txBox="1"/>
          <p:nvPr/>
        </p:nvSpPr>
        <p:spPr>
          <a:xfrm>
            <a:off x="7560000" y="2473210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11" name="TextBox 27"/>
          <p:cNvSpPr txBox="1"/>
          <p:nvPr/>
        </p:nvSpPr>
        <p:spPr>
          <a:xfrm>
            <a:off x="755796" y="2704598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5450556" y="1218134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19" name="TextBox 39"/>
          <p:cNvSpPr txBox="1"/>
          <p:nvPr/>
        </p:nvSpPr>
        <p:spPr>
          <a:xfrm>
            <a:off x="8205183" y="3842897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Azure SQL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82286" y="1973480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66186" y="4679828"/>
          <a:ext cx="1513484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3484">
                  <a:extLst>
                    <a:ext uri="{9D8B030D-6E8A-4147-A177-3AD203B41FA5}">
                      <a16:colId xmlns:a16="http://schemas.microsoft.com/office/drawing/2014/main" val="27491379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5255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5778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2939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2447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786722" y="4803571"/>
          <a:ext cx="2355274" cy="8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7">
                  <a:extLst>
                    <a:ext uri="{9D8B030D-6E8A-4147-A177-3AD203B41FA5}">
                      <a16:colId xmlns:a16="http://schemas.microsoft.com/office/drawing/2014/main" val="3062599786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3808164941"/>
                    </a:ext>
                  </a:extLst>
                </a:gridCol>
              </a:tblGrid>
              <a:tr h="424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 Service Plan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51110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45662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92" y="5249067"/>
            <a:ext cx="375779" cy="3757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18" y="5256469"/>
            <a:ext cx="375779" cy="3757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552305" y="809105"/>
            <a:ext cx="6129251" cy="5303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62" y="425919"/>
            <a:ext cx="766372" cy="766372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47249" y="2759696"/>
            <a:ext cx="2057400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309929" y="2268628"/>
            <a:ext cx="500142" cy="14615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V="1">
            <a:off x="7564102" y="3335662"/>
            <a:ext cx="577894" cy="5448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6"/>
          <p:cNvSpPr txBox="1"/>
          <p:nvPr/>
        </p:nvSpPr>
        <p:spPr>
          <a:xfrm>
            <a:off x="9892942" y="1192291"/>
            <a:ext cx="95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Resource</a:t>
            </a:r>
          </a:p>
          <a:p>
            <a:pPr algn="ctr"/>
            <a:r>
              <a:rPr lang="en-US" sz="1600" dirty="0"/>
              <a:t>Group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261937" y="3842897"/>
            <a:ext cx="0" cy="50141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92" y="4503157"/>
            <a:ext cx="780290" cy="780290"/>
          </a:xfrm>
          <a:prstGeom prst="rect">
            <a:avLst/>
          </a:prstGeom>
        </p:spPr>
      </p:pic>
      <p:sp>
        <p:nvSpPr>
          <p:cNvPr id="23" name="TextBox 26"/>
          <p:cNvSpPr txBox="1"/>
          <p:nvPr/>
        </p:nvSpPr>
        <p:spPr>
          <a:xfrm>
            <a:off x="1782704" y="5436956"/>
            <a:ext cx="95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Azure </a:t>
            </a:r>
          </a:p>
          <a:p>
            <a:pPr algn="ctr"/>
            <a:r>
              <a:rPr lang="en-US" sz="1600" dirty="0"/>
              <a:t>Active</a:t>
            </a:r>
          </a:p>
          <a:p>
            <a:pPr algn="ctr"/>
            <a:r>
              <a:rPr lang="en-US" sz="1600" dirty="0"/>
              <a:t>Directory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2652083" y="3842897"/>
            <a:ext cx="2250785" cy="77722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7970" y="3733359"/>
            <a:ext cx="2190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4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7745316" y="849436"/>
            <a:ext cx="3605426" cy="5585968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878" y="1726282"/>
            <a:ext cx="4762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58" y="2308512"/>
            <a:ext cx="780290" cy="780290"/>
          </a:xfrm>
          <a:prstGeom prst="rect">
            <a:avLst/>
          </a:prstGeom>
        </p:spPr>
      </p:pic>
      <p:sp>
        <p:nvSpPr>
          <p:cNvPr id="11" name="TextBox 27"/>
          <p:cNvSpPr txBox="1"/>
          <p:nvPr/>
        </p:nvSpPr>
        <p:spPr>
          <a:xfrm>
            <a:off x="755796" y="2253414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2747249" y="2308512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261937" y="3391713"/>
            <a:ext cx="0" cy="50141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92" y="4051973"/>
            <a:ext cx="780290" cy="78029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788780" y="4812439"/>
            <a:ext cx="95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Azure </a:t>
            </a:r>
          </a:p>
          <a:p>
            <a:pPr algn="ctr"/>
            <a:r>
              <a:rPr lang="en-US" sz="1600" dirty="0"/>
              <a:t>Active</a:t>
            </a:r>
          </a:p>
          <a:p>
            <a:pPr algn="ctr"/>
            <a:r>
              <a:rPr lang="en-US" sz="1600" dirty="0"/>
              <a:t>Directory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2652083" y="3935018"/>
            <a:ext cx="547781" cy="233925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71411" y="856943"/>
            <a:ext cx="3605426" cy="5585968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65" y="1184117"/>
            <a:ext cx="780290" cy="780290"/>
          </a:xfrm>
          <a:prstGeom prst="rect">
            <a:avLst/>
          </a:prstGeom>
        </p:spPr>
      </p:pic>
      <p:sp>
        <p:nvSpPr>
          <p:cNvPr id="46" name="TextBox 26"/>
          <p:cNvSpPr txBox="1"/>
          <p:nvPr/>
        </p:nvSpPr>
        <p:spPr>
          <a:xfrm>
            <a:off x="3666089" y="1967079"/>
            <a:ext cx="1286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App Service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26" y="1184117"/>
            <a:ext cx="780290" cy="78029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86" y="1184117"/>
            <a:ext cx="780290" cy="780290"/>
          </a:xfrm>
          <a:prstGeom prst="rect">
            <a:avLst/>
          </a:prstGeom>
        </p:spPr>
      </p:pic>
      <p:sp>
        <p:nvSpPr>
          <p:cNvPr id="51" name="TextBox 26"/>
          <p:cNvSpPr txBox="1"/>
          <p:nvPr/>
        </p:nvSpPr>
        <p:spPr>
          <a:xfrm>
            <a:off x="4971808" y="1967079"/>
            <a:ext cx="1069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Functions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69457" y="2947737"/>
            <a:ext cx="3605425" cy="207220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b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Storage Account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818778" y="3391713"/>
            <a:ext cx="780290" cy="1057289"/>
            <a:chOff x="3851904" y="3995133"/>
            <a:chExt cx="780290" cy="105728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04" y="3995133"/>
              <a:ext cx="780290" cy="780290"/>
            </a:xfrm>
            <a:prstGeom prst="rect">
              <a:avLst/>
            </a:prstGeom>
          </p:spPr>
        </p:pic>
        <p:sp>
          <p:nvSpPr>
            <p:cNvPr id="56" name="TextBox 26"/>
            <p:cNvSpPr txBox="1"/>
            <p:nvPr/>
          </p:nvSpPr>
          <p:spPr>
            <a:xfrm>
              <a:off x="3944825" y="4775423"/>
              <a:ext cx="542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Blob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103983" y="3358127"/>
            <a:ext cx="780290" cy="1056747"/>
            <a:chOff x="4971045" y="3995133"/>
            <a:chExt cx="780290" cy="1056747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1045" y="3995133"/>
              <a:ext cx="780290" cy="780290"/>
            </a:xfrm>
            <a:prstGeom prst="rect">
              <a:avLst/>
            </a:prstGeom>
          </p:spPr>
        </p:pic>
        <p:sp>
          <p:nvSpPr>
            <p:cNvPr id="61" name="TextBox 26"/>
            <p:cNvSpPr txBox="1"/>
            <p:nvPr/>
          </p:nvSpPr>
          <p:spPr>
            <a:xfrm>
              <a:off x="5008797" y="4774881"/>
              <a:ext cx="661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Table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14195" y="3371637"/>
            <a:ext cx="780290" cy="1043237"/>
            <a:chOff x="6042770" y="3995133"/>
            <a:chExt cx="780290" cy="1043237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770" y="3995133"/>
              <a:ext cx="780290" cy="780290"/>
            </a:xfrm>
            <a:prstGeom prst="rect">
              <a:avLst/>
            </a:prstGeom>
          </p:spPr>
        </p:pic>
        <p:sp>
          <p:nvSpPr>
            <p:cNvPr id="62" name="TextBox 26"/>
            <p:cNvSpPr txBox="1"/>
            <p:nvPr/>
          </p:nvSpPr>
          <p:spPr>
            <a:xfrm>
              <a:off x="6085705" y="476137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Queue</a:t>
              </a:r>
            </a:p>
          </p:txBody>
        </p:sp>
      </p:grp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4327358" y="2305633"/>
            <a:ext cx="762000" cy="94289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 flipH="1" flipV="1">
            <a:off x="5361891" y="2370222"/>
            <a:ext cx="10278" cy="79988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 flipV="1">
            <a:off x="5699191" y="2305633"/>
            <a:ext cx="677546" cy="94289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4208923" y="4591229"/>
            <a:ext cx="0" cy="872687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17" y="5584914"/>
            <a:ext cx="780290" cy="780290"/>
          </a:xfrm>
          <a:prstGeom prst="rect">
            <a:avLst/>
          </a:prstGeom>
        </p:spPr>
      </p:pic>
      <p:sp>
        <p:nvSpPr>
          <p:cNvPr id="81" name="TextBox 26"/>
          <p:cNvSpPr txBox="1"/>
          <p:nvPr/>
        </p:nvSpPr>
        <p:spPr>
          <a:xfrm>
            <a:off x="3932245" y="6138468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CDN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8076963" y="1210898"/>
            <a:ext cx="780290" cy="1035672"/>
            <a:chOff x="8936272" y="1336137"/>
            <a:chExt cx="780290" cy="1035672"/>
          </a:xfrm>
        </p:grpSpPr>
        <p:sp>
          <p:nvSpPr>
            <p:cNvPr id="52" name="TextBox 26"/>
            <p:cNvSpPr txBox="1"/>
            <p:nvPr/>
          </p:nvSpPr>
          <p:spPr>
            <a:xfrm>
              <a:off x="9011459" y="2033255"/>
              <a:ext cx="629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Redis</a:t>
              </a:r>
              <a:endParaRPr lang="en-US" sz="1600" dirty="0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272" y="1336137"/>
              <a:ext cx="780290" cy="780290"/>
            </a:xfrm>
            <a:prstGeom prst="rect">
              <a:avLst/>
            </a:prstGeom>
          </p:spPr>
        </p:pic>
      </p:grpSp>
      <p:sp>
        <p:nvSpPr>
          <p:cNvPr id="85" name="TextBox 26"/>
          <p:cNvSpPr txBox="1"/>
          <p:nvPr/>
        </p:nvSpPr>
        <p:spPr>
          <a:xfrm>
            <a:off x="6060609" y="1967079"/>
            <a:ext cx="1032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WebJobs</a:t>
            </a:r>
            <a:endParaRPr lang="en-US" sz="1400" dirty="0"/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>
            <a:off x="7225002" y="1624717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7852875" y="2971571"/>
            <a:ext cx="1293624" cy="1039246"/>
            <a:chOff x="7716339" y="2779958"/>
            <a:chExt cx="1293624" cy="103924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2779958"/>
              <a:ext cx="780290" cy="780290"/>
            </a:xfrm>
            <a:prstGeom prst="rect">
              <a:avLst/>
            </a:prstGeom>
          </p:spPr>
        </p:pic>
        <p:sp>
          <p:nvSpPr>
            <p:cNvPr id="92" name="TextBox 26"/>
            <p:cNvSpPr txBox="1"/>
            <p:nvPr/>
          </p:nvSpPr>
          <p:spPr>
            <a:xfrm>
              <a:off x="7716339" y="3480650"/>
              <a:ext cx="1293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DocumentDB</a:t>
              </a:r>
              <a:endParaRPr lang="en-US" sz="16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52640" y="4735817"/>
            <a:ext cx="1028936" cy="1145698"/>
            <a:chOff x="7889461" y="4683626"/>
            <a:chExt cx="1028936" cy="1145698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4683626"/>
              <a:ext cx="780290" cy="780290"/>
            </a:xfrm>
            <a:prstGeom prst="rect">
              <a:avLst/>
            </a:prstGeom>
          </p:spPr>
        </p:pic>
        <p:sp>
          <p:nvSpPr>
            <p:cNvPr id="93" name="TextBox 26"/>
            <p:cNvSpPr txBox="1"/>
            <p:nvPr/>
          </p:nvSpPr>
          <p:spPr>
            <a:xfrm>
              <a:off x="7889461" y="5490770"/>
              <a:ext cx="10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Azure SQL</a:t>
              </a: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63" y="4735816"/>
            <a:ext cx="780290" cy="780290"/>
          </a:xfrm>
          <a:prstGeom prst="rect">
            <a:avLst/>
          </a:prstGeom>
        </p:spPr>
      </p:pic>
      <p:cxnSp>
        <p:nvCxnSpPr>
          <p:cNvPr id="98" name="Straight Arrow Connector 97"/>
          <p:cNvCxnSpPr>
            <a:cxnSpLocks/>
            <a:stCxn id="88" idx="3"/>
            <a:endCxn id="97" idx="1"/>
          </p:cNvCxnSpPr>
          <p:nvPr/>
        </p:nvCxnSpPr>
        <p:spPr>
          <a:xfrm flipV="1">
            <a:off x="8840559" y="5125961"/>
            <a:ext cx="1117304" cy="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90" idx="3"/>
            <a:endCxn id="97" idx="0"/>
          </p:cNvCxnSpPr>
          <p:nvPr/>
        </p:nvCxnSpPr>
        <p:spPr>
          <a:xfrm>
            <a:off x="8913916" y="3361716"/>
            <a:ext cx="1434092" cy="137410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26"/>
          <p:cNvSpPr txBox="1"/>
          <p:nvPr/>
        </p:nvSpPr>
        <p:spPr>
          <a:xfrm>
            <a:off x="9940018" y="5467924"/>
            <a:ext cx="74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Search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49" y="1210898"/>
            <a:ext cx="780290" cy="780290"/>
          </a:xfrm>
          <a:prstGeom prst="rect">
            <a:avLst/>
          </a:prstGeom>
        </p:spPr>
      </p:pic>
      <p:sp>
        <p:nvSpPr>
          <p:cNvPr id="105" name="TextBox 26"/>
          <p:cNvSpPr txBox="1"/>
          <p:nvPr/>
        </p:nvSpPr>
        <p:spPr>
          <a:xfrm>
            <a:off x="9782827" y="1950127"/>
            <a:ext cx="955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Key Vault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39" y="2926381"/>
            <a:ext cx="780290" cy="780290"/>
          </a:xfrm>
          <a:prstGeom prst="rect">
            <a:avLst/>
          </a:prstGeom>
        </p:spPr>
      </p:pic>
      <p:sp>
        <p:nvSpPr>
          <p:cNvPr id="113" name="TextBox 26"/>
          <p:cNvSpPr txBox="1"/>
          <p:nvPr/>
        </p:nvSpPr>
        <p:spPr>
          <a:xfrm>
            <a:off x="9917415" y="3672263"/>
            <a:ext cx="82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App</a:t>
            </a:r>
          </a:p>
          <a:p>
            <a:pPr algn="ctr"/>
            <a:r>
              <a:rPr lang="en-US" sz="1600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1396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1" grpId="0"/>
      <p:bldP spid="26" grpId="0"/>
      <p:bldP spid="23" grpId="0" animBg="1"/>
      <p:bldP spid="46" grpId="0"/>
      <p:bldP spid="51" grpId="0"/>
      <p:bldP spid="41" grpId="0" animBg="1"/>
      <p:bldP spid="81" grpId="0"/>
      <p:bldP spid="85" grpId="0"/>
      <p:bldP spid="102" grpId="0"/>
      <p:bldP spid="105" grpId="0"/>
      <p:bldP spid="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07" y="2485699"/>
            <a:ext cx="476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87" y="3067929"/>
            <a:ext cx="780290" cy="78029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492325" y="3012831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Customers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483778" y="3067929"/>
            <a:ext cx="452615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34" y="2677784"/>
            <a:ext cx="780290" cy="7802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51336" y="888569"/>
            <a:ext cx="6204488" cy="21793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2591" y="3696345"/>
            <a:ext cx="6204488" cy="21793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04970" y="1364183"/>
            <a:ext cx="1164422" cy="1121516"/>
            <a:chOff x="4904970" y="1364183"/>
            <a:chExt cx="1164422" cy="112151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036" y="1364183"/>
              <a:ext cx="780290" cy="780290"/>
            </a:xfrm>
            <a:prstGeom prst="rect">
              <a:avLst/>
            </a:prstGeom>
          </p:spPr>
        </p:pic>
        <p:sp>
          <p:nvSpPr>
            <p:cNvPr id="11" name="TextBox 26"/>
            <p:cNvSpPr txBox="1"/>
            <p:nvPr/>
          </p:nvSpPr>
          <p:spPr>
            <a:xfrm>
              <a:off x="4904970" y="2147145"/>
              <a:ext cx="1164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App Service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32594" y="1359765"/>
            <a:ext cx="780290" cy="1104792"/>
            <a:chOff x="6042770" y="3995133"/>
            <a:chExt cx="780290" cy="110479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770" y="3995133"/>
              <a:ext cx="780290" cy="780290"/>
            </a:xfrm>
            <a:prstGeom prst="rect">
              <a:avLst/>
            </a:prstGeom>
          </p:spPr>
        </p:pic>
        <p:sp>
          <p:nvSpPr>
            <p:cNvPr id="14" name="TextBox 26"/>
            <p:cNvSpPr txBox="1"/>
            <p:nvPr/>
          </p:nvSpPr>
          <p:spPr>
            <a:xfrm>
              <a:off x="6061660" y="4761371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Queue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433627" y="1376446"/>
            <a:ext cx="1028936" cy="1129268"/>
            <a:chOff x="7919379" y="4683626"/>
            <a:chExt cx="1028936" cy="112926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4683626"/>
              <a:ext cx="780290" cy="780290"/>
            </a:xfrm>
            <a:prstGeom prst="rect">
              <a:avLst/>
            </a:prstGeom>
          </p:spPr>
        </p:pic>
        <p:sp>
          <p:nvSpPr>
            <p:cNvPr id="17" name="TextBox 26"/>
            <p:cNvSpPr txBox="1"/>
            <p:nvPr/>
          </p:nvSpPr>
          <p:spPr>
            <a:xfrm>
              <a:off x="7919379" y="5474340"/>
              <a:ext cx="10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Azure SQL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765591" y="1405400"/>
            <a:ext cx="1293624" cy="1097212"/>
            <a:chOff x="7731756" y="2779958"/>
            <a:chExt cx="1293624" cy="10972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2779958"/>
              <a:ext cx="780290" cy="780290"/>
            </a:xfrm>
            <a:prstGeom prst="rect">
              <a:avLst/>
            </a:prstGeom>
          </p:spPr>
        </p:pic>
        <p:sp>
          <p:nvSpPr>
            <p:cNvPr id="20" name="TextBox 26"/>
            <p:cNvSpPr txBox="1"/>
            <p:nvPr/>
          </p:nvSpPr>
          <p:spPr>
            <a:xfrm>
              <a:off x="7731756" y="3538616"/>
              <a:ext cx="1293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DocumentDB</a:t>
              </a:r>
              <a:endParaRPr 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04970" y="4223620"/>
            <a:ext cx="1164422" cy="1121516"/>
            <a:chOff x="4904970" y="1364183"/>
            <a:chExt cx="1164422" cy="112151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036" y="1364183"/>
              <a:ext cx="780290" cy="780290"/>
            </a:xfrm>
            <a:prstGeom prst="rect">
              <a:avLst/>
            </a:prstGeom>
          </p:spPr>
        </p:pic>
        <p:sp>
          <p:nvSpPr>
            <p:cNvPr id="23" name="TextBox 26"/>
            <p:cNvSpPr txBox="1"/>
            <p:nvPr/>
          </p:nvSpPr>
          <p:spPr>
            <a:xfrm>
              <a:off x="4904970" y="2147145"/>
              <a:ext cx="1164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App Service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32594" y="4219202"/>
            <a:ext cx="780290" cy="1104792"/>
            <a:chOff x="6042770" y="3995133"/>
            <a:chExt cx="780290" cy="110479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770" y="3995133"/>
              <a:ext cx="780290" cy="780290"/>
            </a:xfrm>
            <a:prstGeom prst="rect">
              <a:avLst/>
            </a:prstGeom>
          </p:spPr>
        </p:pic>
        <p:sp>
          <p:nvSpPr>
            <p:cNvPr id="26" name="TextBox 26"/>
            <p:cNvSpPr txBox="1"/>
            <p:nvPr/>
          </p:nvSpPr>
          <p:spPr>
            <a:xfrm>
              <a:off x="6061660" y="4761371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Queue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03709" y="4264837"/>
            <a:ext cx="1028936" cy="1145698"/>
            <a:chOff x="7889461" y="4683626"/>
            <a:chExt cx="1028936" cy="114569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4683626"/>
              <a:ext cx="780290" cy="780290"/>
            </a:xfrm>
            <a:prstGeom prst="rect">
              <a:avLst/>
            </a:prstGeom>
          </p:spPr>
        </p:pic>
        <p:sp>
          <p:nvSpPr>
            <p:cNvPr id="29" name="TextBox 26"/>
            <p:cNvSpPr txBox="1"/>
            <p:nvPr/>
          </p:nvSpPr>
          <p:spPr>
            <a:xfrm>
              <a:off x="7889461" y="5490770"/>
              <a:ext cx="10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Azure SQL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50174" y="4264837"/>
            <a:ext cx="1293624" cy="1039246"/>
            <a:chOff x="7716339" y="2779958"/>
            <a:chExt cx="1293624" cy="1039246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90" y="2779958"/>
              <a:ext cx="780290" cy="780290"/>
            </a:xfrm>
            <a:prstGeom prst="rect">
              <a:avLst/>
            </a:prstGeom>
          </p:spPr>
        </p:pic>
        <p:sp>
          <p:nvSpPr>
            <p:cNvPr id="32" name="TextBox 26"/>
            <p:cNvSpPr txBox="1"/>
            <p:nvPr/>
          </p:nvSpPr>
          <p:spPr>
            <a:xfrm>
              <a:off x="7716339" y="3480650"/>
              <a:ext cx="1293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/>
                <a:t>DocumentDB</a:t>
              </a:r>
              <a:endParaRPr lang="en-US" sz="16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8384583" y="2634712"/>
            <a:ext cx="0" cy="150850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916332" y="2634712"/>
            <a:ext cx="0" cy="150850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26"/>
          <p:cNvSpPr txBox="1"/>
          <p:nvPr/>
        </p:nvSpPr>
        <p:spPr>
          <a:xfrm>
            <a:off x="8345839" y="3147242"/>
            <a:ext cx="162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Geo replication</a:t>
            </a:r>
          </a:p>
        </p:txBody>
      </p:sp>
      <p:cxnSp>
        <p:nvCxnSpPr>
          <p:cNvPr id="36" name="Connector: Elbow 35"/>
          <p:cNvCxnSpPr>
            <a:stCxn id="6" idx="0"/>
            <a:endCxn id="7" idx="1"/>
          </p:cNvCxnSpPr>
          <p:nvPr/>
        </p:nvCxnSpPr>
        <p:spPr>
          <a:xfrm rot="5400000" flipH="1" flipV="1">
            <a:off x="3695290" y="1821739"/>
            <a:ext cx="699535" cy="1012557"/>
          </a:xfrm>
          <a:prstGeom prst="bentConnector2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361710" y="3635143"/>
            <a:ext cx="1327951" cy="973812"/>
          </a:xfrm>
          <a:prstGeom prst="bentConnector2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27"/>
          <p:cNvSpPr txBox="1"/>
          <p:nvPr/>
        </p:nvSpPr>
        <p:spPr>
          <a:xfrm>
            <a:off x="2472723" y="2044049"/>
            <a:ext cx="931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Traffic </a:t>
            </a:r>
          </a:p>
          <a:p>
            <a:r>
              <a:rPr lang="en-US" sz="16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6948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35" grpId="0"/>
      <p:bldP spid="38" grpId="0"/>
    </p:bld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Pluralsight_PowerPoint_Template_January-2017</Template>
  <TotalTime>6898</TotalTime>
  <Words>607</Words>
  <Application>Microsoft Office PowerPoint</Application>
  <PresentationFormat>Widescreen</PresentationFormat>
  <Paragraphs>383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Consolas</vt:lpstr>
      <vt:lpstr>Gotham Book</vt:lpstr>
      <vt:lpstr>Gotham Medium</vt:lpstr>
      <vt:lpstr>Myriad Pro</vt:lpstr>
      <vt:lpstr>Myriad Pro Light</vt:lpstr>
      <vt:lpstr>Segoe UI</vt:lpstr>
      <vt:lpstr>Verdana</vt:lpstr>
      <vt:lpstr>Wingdings</vt:lpstr>
      <vt:lpstr>1_SapphireTemplate</vt:lpstr>
      <vt:lpstr>Cloud Patterns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Scott Allen</cp:lastModifiedBy>
  <cp:revision>82</cp:revision>
  <dcterms:created xsi:type="dcterms:W3CDTF">2017-03-21T20:00:07Z</dcterms:created>
  <dcterms:modified xsi:type="dcterms:W3CDTF">2017-12-08T20:08:02Z</dcterms:modified>
</cp:coreProperties>
</file>