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6" r:id="rId3"/>
    <p:sldId id="267" r:id="rId4"/>
    <p:sldId id="268" r:id="rId5"/>
    <p:sldId id="265" r:id="rId6"/>
    <p:sldId id="269" r:id="rId7"/>
    <p:sldId id="261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B2A"/>
    <a:srgbClr val="A49DCA"/>
    <a:srgbClr val="000000"/>
    <a:srgbClr val="FFFFFF"/>
    <a:srgbClr val="675BA7"/>
    <a:srgbClr val="2A9FBC"/>
    <a:srgbClr val="A62E5C"/>
    <a:srgbClr val="9BC850"/>
    <a:srgbClr val="90499B"/>
    <a:srgbClr val="4764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88948"/>
  </p:normalViewPr>
  <p:slideViewPr>
    <p:cSldViewPr snapToGrid="0">
      <p:cViewPr varScale="1">
        <p:scale>
          <a:sx n="76" d="100"/>
          <a:sy n="76" d="100"/>
        </p:scale>
        <p:origin x="54" y="1014"/>
      </p:cViewPr>
      <p:guideLst>
        <p:guide orient="horz" pos="33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B5227-671A-4331-BA8E-6A194D65408B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4F04C-40FA-419A-AAA9-81CED2695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39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72E6B-C85C-424E-AD51-4389090A2C7D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2285D-B62D-0345-9A0E-5D91D31CA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11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Showing what you manage versus what azure manages in each scenario.</a:t>
            </a:r>
            <a:r>
              <a:rPr lang="en-US" baseline="0" dirty="0"/>
              <a:t> Want to animate in each scenario left to right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0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</a:t>
            </a:r>
            <a:r>
              <a:rPr lang="en-US" baseline="0" dirty="0"/>
              <a:t> about what app services consists of. Animate in from top left clockwise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8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demonstrate that each app gets its own app service</a:t>
            </a:r>
          </a:p>
          <a:p>
            <a:r>
              <a:rPr lang="en-US" dirty="0"/>
              <a:t>Multiple app services</a:t>
            </a:r>
            <a:r>
              <a:rPr lang="en-US" baseline="0" dirty="0"/>
              <a:t> can share a single app plan</a:t>
            </a:r>
          </a:p>
          <a:p>
            <a:r>
              <a:rPr lang="en-US" baseline="0" dirty="0"/>
              <a:t>Every app plan can scale UP (to a bigger app plan) or OUT (to more instances)</a:t>
            </a:r>
          </a:p>
          <a:p>
            <a:r>
              <a:rPr lang="en-US" baseline="0" dirty="0"/>
              <a:t>Animations carefully orchestrated  to show the concepts I talk about one at a time </a:t>
            </a:r>
            <a:r>
              <a:rPr lang="en-US" baseline="0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99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a loss here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r>
              <a:rPr lang="en-US" dirty="0">
                <a:sym typeface="Wingdings" panose="05000000000000000000" pitchFamily="2" charset="2"/>
              </a:rPr>
              <a:t>I’m going to talk about how I use Visual Studio</a:t>
            </a:r>
            <a:r>
              <a:rPr lang="en-US" baseline="0" dirty="0">
                <a:sym typeface="Wingdings" panose="05000000000000000000" pitchFamily="2" charset="2"/>
              </a:rPr>
              <a:t> (icon on the left) to create an app service (window clip in the middle) to put the app into the cloud (icon on the right)</a:t>
            </a:r>
          </a:p>
          <a:p>
            <a:r>
              <a:rPr lang="en-US" baseline="0" dirty="0">
                <a:sym typeface="Wingdings" panose="05000000000000000000" pitchFamily="2" charset="2"/>
              </a:rPr>
              <a:t>Yes, the window is ugly, but just need something visual for a 30 second discussion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67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a loss here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r>
              <a:rPr lang="en-US" dirty="0">
                <a:sym typeface="Wingdings" panose="05000000000000000000" pitchFamily="2" charset="2"/>
              </a:rPr>
              <a:t>I’m going to talk about how I use Visual Studio</a:t>
            </a:r>
            <a:r>
              <a:rPr lang="en-US" baseline="0" dirty="0">
                <a:sym typeface="Wingdings" panose="05000000000000000000" pitchFamily="2" charset="2"/>
              </a:rPr>
              <a:t> (icon on the left) to create an app service (window clip in the middle) to put the app into the cloud (icon on the right)</a:t>
            </a:r>
          </a:p>
          <a:p>
            <a:r>
              <a:rPr lang="en-US" baseline="0" dirty="0">
                <a:sym typeface="Wingdings" panose="05000000000000000000" pitchFamily="2" charset="2"/>
              </a:rPr>
              <a:t>Yes, the window is ugly, but just need something visual for a 30 second discussion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24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Summary</a:t>
            </a:r>
            <a:r>
              <a:rPr lang="en-US" baseline="0" dirty="0"/>
              <a:t> is about 30 – 40 seconds of summarizing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61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914400" y="1219203"/>
            <a:ext cx="103632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3505200"/>
            <a:ext cx="85344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050" name="Picture 2" descr="http://odetocode.com/Images/odetocode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6400800"/>
            <a:ext cx="1123244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19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2" y="1825869"/>
            <a:ext cx="3147933" cy="670243"/>
          </a:xfrm>
        </p:spPr>
        <p:txBody>
          <a:bodyPr anchor="b" anchorCtr="0"/>
          <a:lstStyle>
            <a:lvl1pPr marL="0" indent="0" algn="ct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2pPr marL="297073" indent="0" algn="ctr">
              <a:buNone/>
              <a:defRPr sz="3600">
                <a:latin typeface="+mj-lt"/>
              </a:defRPr>
            </a:lvl2pPr>
            <a:lvl3pPr marL="596176" indent="0" algn="ctr">
              <a:buNone/>
              <a:defRPr sz="3600">
                <a:latin typeface="+mj-lt"/>
              </a:defRPr>
            </a:lvl3pPr>
            <a:lvl4pPr marL="882650" indent="0" algn="ctr">
              <a:buNone/>
              <a:defRPr sz="3600">
                <a:latin typeface="+mj-lt"/>
              </a:defRPr>
            </a:lvl4pPr>
            <a:lvl5pPr marL="1096962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15669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6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12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81200" y="1600200"/>
            <a:ext cx="82296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863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710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003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654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hor 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2838075" y="5649116"/>
            <a:ext cx="6038989" cy="291159"/>
          </a:xfrm>
        </p:spPr>
        <p:txBody>
          <a:bodyPr anchor="ctr"/>
          <a:lstStyle>
            <a:lvl1pPr marL="0" indent="0" algn="l">
              <a:buFontTx/>
              <a:buNone/>
              <a:defRPr sz="1800" b="0" i="0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authortwitter</a:t>
            </a:r>
            <a:r>
              <a:rPr lang="en-US" dirty="0"/>
              <a:t>   www.authorsite.com</a:t>
            </a:r>
          </a:p>
        </p:txBody>
      </p:sp>
      <p:sp>
        <p:nvSpPr>
          <p:cNvPr id="12" name="Author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2838075" y="5297609"/>
            <a:ext cx="6038989" cy="190400"/>
          </a:xfrm>
        </p:spPr>
        <p:txBody>
          <a:bodyPr anchor="ctr"/>
          <a:lstStyle>
            <a:lvl1pPr marL="0" indent="0" algn="l">
              <a:buFontTx/>
              <a:buNone/>
              <a:defRPr sz="1600" b="0" i="0" cap="all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TITLE IN ALL CAPS  </a:t>
            </a:r>
          </a:p>
        </p:txBody>
      </p:sp>
      <p:sp>
        <p:nvSpPr>
          <p:cNvPr id="13" name="Autho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2838075" y="4957764"/>
            <a:ext cx="3544396" cy="291159"/>
          </a:xfrm>
        </p:spPr>
        <p:txBody>
          <a:bodyPr anchor="ctr"/>
          <a:lstStyle>
            <a:lvl1pPr marL="0" indent="0" algn="l">
              <a:buFontTx/>
              <a:buNone/>
              <a:defRPr sz="2400" b="0" i="0" baseline="0">
                <a:solidFill>
                  <a:schemeClr val="accent1"/>
                </a:solidFill>
                <a:latin typeface="Gotham Medium" panose="02000604030000020004" pitchFamily="50" charset="0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63976" y="4623383"/>
            <a:ext cx="1627632" cy="1627632"/>
          </a:xfrm>
          <a:prstGeom prst="ellipse">
            <a:avLst/>
          </a:prstGeom>
          <a:noFill/>
          <a:ln>
            <a:solidFill>
              <a:srgbClr val="F8F8F8"/>
            </a:solidFill>
          </a:ln>
        </p:spPr>
        <p:txBody>
          <a:bodyPr anchor="ctr"/>
          <a:lstStyle>
            <a:lvl1pPr algn="ctr">
              <a:defRPr sz="20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author photo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63976" y="3293590"/>
            <a:ext cx="10516334" cy="1006258"/>
          </a:xfrm>
        </p:spPr>
        <p:txBody>
          <a:bodyPr/>
          <a:lstStyle>
            <a:lvl1pPr marL="0" indent="0">
              <a:buNone/>
              <a:defRPr sz="2800" b="0" i="0" cap="all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MODULE ONE TITLE IN ALL CAPS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11695" y="299663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64084" y="394774"/>
            <a:ext cx="10516226" cy="2381119"/>
          </a:xfrm>
        </p:spPr>
        <p:txBody>
          <a:bodyPr anchor="b"/>
          <a:lstStyle>
            <a:lvl1pPr algn="l">
              <a:defRPr sz="4499" b="0" i="0" spc="-112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Course/Module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048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069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7800"/>
            <a:ext cx="10972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10972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12192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6" name="Picture 2" descr="http://odetocode.com/Images/odetocode3.png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6400800"/>
            <a:ext cx="1123244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672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ECD8F-2625-413B-8DF4-C09AAB18C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2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</p:sldLayoutIdLst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  <p:hf hdr="0" ftr="0" dt="0"/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8.png"/><Relationship Id="rId4" Type="http://schemas.openxmlformats.org/officeDocument/2006/relationships/image" Target="../media/image20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Web Applications and 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441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741192" y="5566350"/>
            <a:ext cx="2319753" cy="129164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91440" rIns="182880" bIns="182880" rtlCol="0" anchor="t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68653" y="5566350"/>
            <a:ext cx="2319753" cy="129164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91440" rIns="182880" bIns="182880" rtlCol="0" anchor="t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0741"/>
            <a:ext cx="4382946" cy="43829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0741"/>
            <a:ext cx="4382946" cy="43829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0741"/>
            <a:ext cx="4382946" cy="438294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49669" y="2683736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Apps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45728" y="3875928"/>
            <a:ext cx="169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Hardware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87904" y="2683736"/>
            <a:ext cx="643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054" y="1050741"/>
            <a:ext cx="4382946" cy="438294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054" y="1050741"/>
            <a:ext cx="4382946" cy="438294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054" y="1050741"/>
            <a:ext cx="4382946" cy="438294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758723" y="2683736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Apps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154782" y="3875928"/>
            <a:ext cx="169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Hardware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396958" y="2683736"/>
            <a:ext cx="643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OS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102" y="1050741"/>
            <a:ext cx="4382946" cy="438294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102" y="1050741"/>
            <a:ext cx="4382946" cy="438294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102" y="1050741"/>
            <a:ext cx="4382946" cy="438294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865771" y="2683736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Apps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61830" y="3875928"/>
            <a:ext cx="169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Hardware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504006" y="2683736"/>
            <a:ext cx="643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38940" y="1040310"/>
            <a:ext cx="2105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Gotham-Book" charset="0"/>
                <a:ea typeface="Gotham-Book" charset="0"/>
                <a:cs typeface="Gotham-Book" charset="0"/>
              </a:rPr>
              <a:t>On Premises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783570" y="669532"/>
            <a:ext cx="26949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Gotham-Book" charset="0"/>
                <a:ea typeface="Gotham-Book" charset="0"/>
                <a:cs typeface="Gotham-Book" charset="0"/>
              </a:rPr>
              <a:t>Infrastructure as</a:t>
            </a:r>
            <a:br>
              <a:rPr lang="en-US" sz="2400" dirty="0">
                <a:latin typeface="Gotham-Book" charset="0"/>
                <a:ea typeface="Gotham-Book" charset="0"/>
                <a:cs typeface="Gotham-Book" charset="0"/>
              </a:rPr>
            </a:br>
            <a:r>
              <a:rPr lang="en-US" sz="2400" dirty="0">
                <a:latin typeface="Gotham-Book" charset="0"/>
                <a:ea typeface="Gotham-Book" charset="0"/>
                <a:cs typeface="Gotham-Book" charset="0"/>
              </a:rPr>
              <a:t>a Service (IaaS)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685631" y="669532"/>
            <a:ext cx="26904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Gotham-Book" charset="0"/>
                <a:ea typeface="Gotham-Book" charset="0"/>
                <a:cs typeface="Gotham-Book" charset="0"/>
              </a:rPr>
              <a:t>Platform as</a:t>
            </a:r>
            <a:br>
              <a:rPr lang="en-US" sz="2400" dirty="0">
                <a:latin typeface="Gotham-Book" charset="0"/>
                <a:ea typeface="Gotham-Book" charset="0"/>
                <a:cs typeface="Gotham-Book" charset="0"/>
              </a:rPr>
            </a:br>
            <a:r>
              <a:rPr lang="en-US" sz="2400" dirty="0">
                <a:latin typeface="Gotham-Book" charset="0"/>
                <a:ea typeface="Gotham-Book" charset="0"/>
                <a:cs typeface="Gotham-Book" charset="0"/>
              </a:rPr>
              <a:t>a Service (PaaS)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741192" y="6075123"/>
            <a:ext cx="2319753" cy="7828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02561" y="5584063"/>
            <a:ext cx="797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You</a:t>
            </a:r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>
            <a:off x="6168653" y="6075123"/>
            <a:ext cx="2319753" cy="7828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776133" y="5566349"/>
            <a:ext cx="1104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Azure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886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"/>
                            </p:stCondLst>
                            <p:childTnLst>
                              <p:par>
                                <p:cTn id="1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1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650"/>
                            </p:stCondLst>
                            <p:childTnLst>
                              <p:par>
                                <p:cTn id="2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3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3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3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3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3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3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3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3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3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3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3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3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3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30" grpId="0"/>
      <p:bldP spid="31" grpId="0"/>
      <p:bldP spid="32" grpId="0"/>
      <p:bldP spid="33" grpId="0" animBg="1"/>
      <p:bldP spid="34" grpId="0"/>
      <p:bldP spid="35" grpId="0" animBg="1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5338274" y="2591302"/>
            <a:ext cx="1513324" cy="1091590"/>
            <a:chOff x="3856420" y="1522411"/>
            <a:chExt cx="4477031" cy="3229371"/>
          </a:xfrm>
        </p:grpSpPr>
        <p:cxnSp>
          <p:nvCxnSpPr>
            <p:cNvPr id="40" name="Straight Connector 39"/>
            <p:cNvCxnSpPr/>
            <p:nvPr/>
          </p:nvCxnSpPr>
          <p:spPr>
            <a:xfrm flipH="1">
              <a:off x="4055806" y="3622437"/>
              <a:ext cx="2040194" cy="112934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6130992" y="3622436"/>
              <a:ext cx="2039614" cy="112934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051177" y="1522411"/>
              <a:ext cx="1126143" cy="210002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6130992" y="2944925"/>
              <a:ext cx="2202459" cy="64629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6018896" y="1571520"/>
              <a:ext cx="1134731" cy="196382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 flipV="1">
              <a:off x="3856420" y="2998609"/>
              <a:ext cx="2208804" cy="50551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/>
          <p:cNvCxnSpPr/>
          <p:nvPr/>
        </p:nvCxnSpPr>
        <p:spPr>
          <a:xfrm>
            <a:off x="2707991" y="1705482"/>
            <a:ext cx="3469329" cy="14892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130992" y="3163516"/>
            <a:ext cx="3469329" cy="14892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018895" y="1618390"/>
            <a:ext cx="3469329" cy="14892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738219" y="701458"/>
            <a:ext cx="1765456" cy="1773028"/>
          </a:xfrm>
          <a:prstGeom prst="roundRect">
            <a:avLst>
              <a:gd name="adj" fmla="val 2231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8356238" y="3752486"/>
            <a:ext cx="1764792" cy="1764792"/>
          </a:xfrm>
          <a:prstGeom prst="roundRect">
            <a:avLst>
              <a:gd name="adj" fmla="val 2231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8360000" y="701458"/>
            <a:ext cx="1761030" cy="1773028"/>
          </a:xfrm>
          <a:prstGeom prst="roundRect">
            <a:avLst>
              <a:gd name="adj" fmla="val 2231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2595894" y="3076424"/>
            <a:ext cx="3469329" cy="14892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1725978" y="3752486"/>
            <a:ext cx="1764792" cy="1764792"/>
          </a:xfrm>
          <a:prstGeom prst="roundRect">
            <a:avLst>
              <a:gd name="adj" fmla="val 2231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l="26925" r="13253"/>
          <a:stretch/>
        </p:blipFill>
        <p:spPr>
          <a:xfrm>
            <a:off x="4976807" y="2092272"/>
            <a:ext cx="2230384" cy="2231807"/>
          </a:xfrm>
          <a:prstGeom prst="ellipse">
            <a:avLst/>
          </a:prstGeom>
          <a:solidFill>
            <a:schemeClr val="bg1"/>
          </a:solidFill>
          <a:effectLst/>
        </p:spPr>
      </p:pic>
      <p:sp>
        <p:nvSpPr>
          <p:cNvPr id="17" name="TextBox 16"/>
          <p:cNvSpPr txBox="1"/>
          <p:nvPr/>
        </p:nvSpPr>
        <p:spPr>
          <a:xfrm>
            <a:off x="4391014" y="4565675"/>
            <a:ext cx="34019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Microsoft</a:t>
            </a:r>
          </a:p>
          <a:p>
            <a:pPr algn="ctr"/>
            <a:r>
              <a:rPr lang="en-US" sz="3200" dirty="0">
                <a:latin typeface="+mj-lt"/>
              </a:rPr>
              <a:t>Azure</a:t>
            </a:r>
          </a:p>
          <a:p>
            <a:pPr algn="ctr"/>
            <a:r>
              <a:rPr lang="en-US" sz="3200" dirty="0">
                <a:latin typeface="+mj-lt"/>
              </a:rPr>
              <a:t>App Services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358673" y="917163"/>
            <a:ext cx="2499402" cy="2110729"/>
            <a:chOff x="1358673" y="917163"/>
            <a:chExt cx="2499402" cy="2110729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0138" y="917163"/>
              <a:ext cx="1341618" cy="1341618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1358673" y="2627782"/>
              <a:ext cx="24994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Web Applications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8068281" y="947892"/>
            <a:ext cx="2340705" cy="2080000"/>
            <a:chOff x="8068281" y="947892"/>
            <a:chExt cx="2340705" cy="2080000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8554" y="947892"/>
              <a:ext cx="1280160" cy="128016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8068281" y="2627782"/>
              <a:ext cx="23407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/>
                <a:t>API Applications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936834" y="3997877"/>
            <a:ext cx="2603598" cy="2121989"/>
            <a:chOff x="7936834" y="3997877"/>
            <a:chExt cx="2603598" cy="2121989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9292" y="3997877"/>
              <a:ext cx="1269422" cy="1269422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7936834" y="5719756"/>
              <a:ext cx="26035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Logic Applications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245410" y="4012044"/>
            <a:ext cx="2751074" cy="2107822"/>
            <a:chOff x="1245410" y="4012044"/>
            <a:chExt cx="2751074" cy="210782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536" y="4012044"/>
              <a:ext cx="1245676" cy="1245676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1245410" y="5719756"/>
              <a:ext cx="27510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Mobile Applications</a:t>
              </a:r>
            </a:p>
          </p:txBody>
        </p:sp>
      </p:grpSp>
      <p:sp>
        <p:nvSpPr>
          <p:cNvPr id="34" name="Oval 33"/>
          <p:cNvSpPr/>
          <p:nvPr/>
        </p:nvSpPr>
        <p:spPr>
          <a:xfrm>
            <a:off x="4797331" y="1900176"/>
            <a:ext cx="2512226" cy="254470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882" y="2501186"/>
            <a:ext cx="1342681" cy="134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546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48148E-6 L 0.28711 0.23357 " pathEditMode="relative" rAng="0" ptsTypes="AA">
                                      <p:cBhvr>
                                        <p:cTn id="11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49" y="1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-0.25781 0.2331 " pathEditMode="relative" rAng="0" ptsTypes="AA">
                                      <p:cBhvr>
                                        <p:cTn id="27" dur="5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91" y="1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44444E-6 L -0.2595 -0.20787 " pathEditMode="relative" rAng="0" ptsTypes="AA">
                                      <p:cBhvr>
                                        <p:cTn id="43" dur="50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82" y="-10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3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3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44444E-6 L 0.28711 -0.20578 " pathEditMode="relative" rAng="0" ptsTypes="AA">
                                      <p:cBhvr>
                                        <p:cTn id="59" dur="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49" y="-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3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3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3" grpId="0" animBg="1"/>
      <p:bldP spid="23" grpId="1" animBg="1"/>
      <p:bldP spid="21" grpId="0" animBg="1"/>
      <p:bldP spid="21" grpId="1" animBg="1"/>
      <p:bldP spid="6" grpId="0" animBg="1"/>
      <p:bldP spid="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41"/>
          <p:cNvSpPr/>
          <p:nvPr/>
        </p:nvSpPr>
        <p:spPr>
          <a:xfrm>
            <a:off x="1714698" y="4553458"/>
            <a:ext cx="727676" cy="72767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720447" y="385706"/>
            <a:ext cx="727676" cy="72767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756535" y="620957"/>
            <a:ext cx="1327750" cy="1757422"/>
            <a:chOff x="756535" y="620957"/>
            <a:chExt cx="1327750" cy="1757422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213" t="-10213" r="-10213" b="-10213"/>
            <a:stretch/>
          </p:blipFill>
          <p:spPr>
            <a:xfrm>
              <a:off x="756535" y="620957"/>
              <a:ext cx="1327750" cy="1327750"/>
            </a:xfrm>
            <a:prstGeom prst="ellipse">
              <a:avLst/>
            </a:prstGeom>
            <a:solidFill>
              <a:schemeClr val="bg1"/>
            </a:solidFill>
          </p:spPr>
        </p:pic>
        <p:sp>
          <p:nvSpPr>
            <p:cNvPr id="12" name="TextBox 11"/>
            <p:cNvSpPr txBox="1"/>
            <p:nvPr/>
          </p:nvSpPr>
          <p:spPr>
            <a:xfrm>
              <a:off x="1055566" y="1978269"/>
              <a:ext cx="7296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App</a:t>
              </a: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868" y="565159"/>
            <a:ext cx="375336" cy="375336"/>
          </a:xfrm>
          <a:prstGeom prst="rect">
            <a:avLst/>
          </a:prstGeom>
        </p:spPr>
      </p:pic>
      <p:sp>
        <p:nvSpPr>
          <p:cNvPr id="37" name="Oval 36"/>
          <p:cNvSpPr/>
          <p:nvPr/>
        </p:nvSpPr>
        <p:spPr>
          <a:xfrm>
            <a:off x="1720447" y="2477130"/>
            <a:ext cx="727676" cy="72767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213" t="-10213" r="-10213" b="-10213"/>
          <a:stretch/>
        </p:blipFill>
        <p:spPr>
          <a:xfrm>
            <a:off x="756535" y="2712381"/>
            <a:ext cx="1327750" cy="1327750"/>
          </a:xfrm>
          <a:prstGeom prst="ellipse">
            <a:avLst/>
          </a:prstGeom>
          <a:solidFill>
            <a:schemeClr val="bg1"/>
          </a:solidFill>
        </p:spPr>
      </p:pic>
      <p:sp>
        <p:nvSpPr>
          <p:cNvPr id="39" name="TextBox 38"/>
          <p:cNvSpPr txBox="1"/>
          <p:nvPr/>
        </p:nvSpPr>
        <p:spPr>
          <a:xfrm>
            <a:off x="1055566" y="4069693"/>
            <a:ext cx="729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App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868" y="2656583"/>
            <a:ext cx="375336" cy="375336"/>
          </a:xfrm>
          <a:prstGeom prst="rect">
            <a:avLst/>
          </a:prstGeom>
        </p:spPr>
      </p:pic>
      <p:grpSp>
        <p:nvGrpSpPr>
          <p:cNvPr id="65" name="Group 64"/>
          <p:cNvGrpSpPr/>
          <p:nvPr/>
        </p:nvGrpSpPr>
        <p:grpSpPr>
          <a:xfrm>
            <a:off x="756535" y="4789907"/>
            <a:ext cx="1327750" cy="1733476"/>
            <a:chOff x="756535" y="4789907"/>
            <a:chExt cx="1327750" cy="1733476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2966" t="-27677" r="-22966" b="-18255"/>
            <a:stretch/>
          </p:blipFill>
          <p:spPr>
            <a:xfrm>
              <a:off x="756535" y="4789907"/>
              <a:ext cx="1327750" cy="1327750"/>
            </a:xfrm>
            <a:prstGeom prst="ellipse">
              <a:avLst/>
            </a:prstGeom>
            <a:solidFill>
              <a:schemeClr val="bg1"/>
            </a:solidFill>
          </p:spPr>
        </p:pic>
        <p:sp>
          <p:nvSpPr>
            <p:cNvPr id="44" name="TextBox 43"/>
            <p:cNvSpPr txBox="1"/>
            <p:nvPr/>
          </p:nvSpPr>
          <p:spPr>
            <a:xfrm>
              <a:off x="1055566" y="6123273"/>
              <a:ext cx="7296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App</a:t>
              </a:r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>
            <a:off x="2247956" y="1557338"/>
            <a:ext cx="2766957" cy="1383190"/>
          </a:xfrm>
          <a:prstGeom prst="straightConnector1">
            <a:avLst/>
          </a:prstGeom>
          <a:ln w="38100" cap="rnd">
            <a:solidFill>
              <a:schemeClr val="tx1"/>
            </a:solidFill>
            <a:prstDash val="sysDot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2247956" y="3929963"/>
            <a:ext cx="2766957" cy="1383194"/>
          </a:xfrm>
          <a:prstGeom prst="straightConnector1">
            <a:avLst/>
          </a:prstGeom>
          <a:ln w="38100" cap="rnd">
            <a:solidFill>
              <a:schemeClr val="tx1"/>
            </a:solidFill>
            <a:prstDash val="sysDot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2266204" y="2108766"/>
            <a:ext cx="4687046" cy="2724150"/>
            <a:chOff x="2266204" y="2108766"/>
            <a:chExt cx="4687046" cy="2724150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81600" y="2108766"/>
              <a:ext cx="1771650" cy="2724150"/>
            </a:xfrm>
            <a:prstGeom prst="rect">
              <a:avLst/>
            </a:prstGeom>
          </p:spPr>
        </p:pic>
        <p:cxnSp>
          <p:nvCxnSpPr>
            <p:cNvPr id="48" name="Straight Arrow Connector 47"/>
            <p:cNvCxnSpPr/>
            <p:nvPr/>
          </p:nvCxnSpPr>
          <p:spPr>
            <a:xfrm>
              <a:off x="2266204" y="3435245"/>
              <a:ext cx="2748709" cy="0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prstDash val="sysDot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4902724" y="4921171"/>
            <a:ext cx="2386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App Service Plan</a:t>
            </a: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416" t="-35417" r="-35416" b="-35417"/>
          <a:stretch/>
        </p:blipFill>
        <p:spPr>
          <a:xfrm>
            <a:off x="7829154" y="4357542"/>
            <a:ext cx="1010048" cy="1010048"/>
          </a:xfrm>
          <a:prstGeom prst="ellipse">
            <a:avLst/>
          </a:prstGeom>
          <a:solidFill>
            <a:schemeClr val="bg1"/>
          </a:solidFill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416" t="-35417" r="-35416" b="-35417"/>
          <a:stretch/>
        </p:blipFill>
        <p:spPr>
          <a:xfrm>
            <a:off x="9181703" y="4357542"/>
            <a:ext cx="1010048" cy="1010048"/>
          </a:xfrm>
          <a:prstGeom prst="ellipse">
            <a:avLst/>
          </a:prstGeom>
          <a:solidFill>
            <a:schemeClr val="bg1"/>
          </a:solidFill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416" t="-35417" r="-35416" b="-35417"/>
          <a:stretch/>
        </p:blipFill>
        <p:spPr>
          <a:xfrm>
            <a:off x="10534252" y="4357542"/>
            <a:ext cx="1010048" cy="1010048"/>
          </a:xfrm>
          <a:prstGeom prst="ellipse">
            <a:avLst/>
          </a:prstGeom>
          <a:solidFill>
            <a:schemeClr val="bg1"/>
          </a:solidFill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416" t="-35417" r="-35416" b="-35417"/>
          <a:stretch/>
        </p:blipFill>
        <p:spPr>
          <a:xfrm>
            <a:off x="8491141" y="5518617"/>
            <a:ext cx="1010048" cy="1010048"/>
          </a:xfrm>
          <a:prstGeom prst="ellipse">
            <a:avLst/>
          </a:prstGeom>
          <a:solidFill>
            <a:schemeClr val="bg1"/>
          </a:solidFill>
        </p:spPr>
      </p:pic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416" t="-35417" r="-35416" b="-35417"/>
          <a:stretch/>
        </p:blipFill>
        <p:spPr>
          <a:xfrm>
            <a:off x="9857978" y="5518617"/>
            <a:ext cx="1010048" cy="1010048"/>
          </a:xfrm>
          <a:prstGeom prst="ellipse">
            <a:avLst/>
          </a:prstGeom>
          <a:solidFill>
            <a:schemeClr val="bg1"/>
          </a:solidFill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24739" y="568770"/>
            <a:ext cx="1323975" cy="2050722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>
            <a:off x="7128519" y="3435245"/>
            <a:ext cx="2135094" cy="0"/>
          </a:xfrm>
          <a:prstGeom prst="straightConnector1">
            <a:avLst/>
          </a:prstGeom>
          <a:ln w="38100" cap="rnd">
            <a:solidFill>
              <a:schemeClr val="tx1"/>
            </a:solidFill>
            <a:prstDash val="sysDot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riangle 58"/>
          <p:cNvSpPr/>
          <p:nvPr/>
        </p:nvSpPr>
        <p:spPr>
          <a:xfrm>
            <a:off x="9483645" y="3014976"/>
            <a:ext cx="406162" cy="350140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0" name="Triangle 59"/>
          <p:cNvSpPr/>
          <p:nvPr/>
        </p:nvSpPr>
        <p:spPr>
          <a:xfrm rot="10800000">
            <a:off x="9483645" y="3569762"/>
            <a:ext cx="406162" cy="350140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868" y="4729628"/>
            <a:ext cx="375336" cy="37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09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3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5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3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3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3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3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3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3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3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3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3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3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3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3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3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3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14" grpId="0" animBg="1"/>
      <p:bldP spid="50" grpId="0"/>
      <p:bldP spid="59" grpId="0" animBg="1"/>
      <p:bldP spid="6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Microsoft Visual Studio ic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935" t="-25935" r="-25935" b="-25935"/>
          <a:stretch/>
        </p:blipFill>
        <p:spPr bwMode="auto">
          <a:xfrm>
            <a:off x="5033962" y="2405174"/>
            <a:ext cx="2124076" cy="2124076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-1123950" y="-3752738"/>
            <a:ext cx="14439900" cy="144399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-1123950" y="-3752738"/>
            <a:ext cx="14439900" cy="144399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4670" y="1371403"/>
            <a:ext cx="5302660" cy="397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90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-3944321" y="-119436"/>
            <a:ext cx="7173296" cy="7173296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340" y="1371403"/>
            <a:ext cx="5302660" cy="39769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4618" y="2528888"/>
            <a:ext cx="2084470" cy="1800224"/>
          </a:xfrm>
          <a:prstGeom prst="rect">
            <a:avLst/>
          </a:prstGeom>
        </p:spPr>
      </p:pic>
      <p:pic>
        <p:nvPicPr>
          <p:cNvPr id="8" name="Picture 4" descr="Microsoft Visual Studio icon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935" t="-25935" r="-25935" b="-25935"/>
          <a:stretch/>
        </p:blipFill>
        <p:spPr bwMode="auto">
          <a:xfrm>
            <a:off x="2212141" y="5141077"/>
            <a:ext cx="831097" cy="83109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xtLst/>
        </p:spPr>
      </p:pic>
      <p:sp>
        <p:nvSpPr>
          <p:cNvPr id="5" name="Triangle 4"/>
          <p:cNvSpPr/>
          <p:nvPr/>
        </p:nvSpPr>
        <p:spPr>
          <a:xfrm rot="5400000">
            <a:off x="6590958" y="2981479"/>
            <a:ext cx="877940" cy="756844"/>
          </a:xfrm>
          <a:prstGeom prst="triangl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969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056" y="1821246"/>
            <a:ext cx="3004391" cy="300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55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648862"/>
      </p:ext>
    </p:extLst>
  </p:cSld>
  <p:clrMapOvr>
    <a:masterClrMapping/>
  </p:clrMapOvr>
</p:sld>
</file>

<file path=ppt/theme/theme1.xml><?xml version="1.0" encoding="utf-8"?>
<a:theme xmlns:a="http://schemas.openxmlformats.org/drawingml/2006/main" name="1_SapphireTemplat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Pluralsight_PowerPoint_Template_November_2015</Template>
  <TotalTime>11078</TotalTime>
  <Words>272</Words>
  <Application>Microsoft Office PowerPoint</Application>
  <PresentationFormat>Widescreen</PresentationFormat>
  <Paragraphs>46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Calibri</vt:lpstr>
      <vt:lpstr>Consolas</vt:lpstr>
      <vt:lpstr>Gotham Book</vt:lpstr>
      <vt:lpstr>Gotham Medium</vt:lpstr>
      <vt:lpstr>Gotham-Book</vt:lpstr>
      <vt:lpstr>Myriad Pro</vt:lpstr>
      <vt:lpstr>Myriad Pro Light</vt:lpstr>
      <vt:lpstr>Segoe UI</vt:lpstr>
      <vt:lpstr>Verdana</vt:lpstr>
      <vt:lpstr>Wingdings</vt:lpstr>
      <vt:lpstr>1_SapphireTemplate</vt:lpstr>
      <vt:lpstr>Building Web Applications and APIs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Allen</dc:creator>
  <cp:lastModifiedBy>Scott Allen</cp:lastModifiedBy>
  <cp:revision>71</cp:revision>
  <dcterms:created xsi:type="dcterms:W3CDTF">2016-01-17T22:08:05Z</dcterms:created>
  <dcterms:modified xsi:type="dcterms:W3CDTF">2017-12-08T20:13:30Z</dcterms:modified>
</cp:coreProperties>
</file>