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  <p:sldMasterId id="2147483778" r:id="rId2"/>
    <p:sldMasterId id="2147483800" r:id="rId3"/>
  </p:sldMasterIdLst>
  <p:notesMasterIdLst>
    <p:notesMasterId r:id="rId52"/>
  </p:notesMasterIdLst>
  <p:handoutMasterIdLst>
    <p:handoutMasterId r:id="rId53"/>
  </p:handoutMasterIdLst>
  <p:sldIdLst>
    <p:sldId id="327" r:id="rId4"/>
    <p:sldId id="424" r:id="rId5"/>
    <p:sldId id="328" r:id="rId6"/>
    <p:sldId id="425" r:id="rId7"/>
    <p:sldId id="426" r:id="rId8"/>
    <p:sldId id="427" r:id="rId9"/>
    <p:sldId id="387" r:id="rId10"/>
    <p:sldId id="395" r:id="rId11"/>
    <p:sldId id="396" r:id="rId12"/>
    <p:sldId id="399" r:id="rId13"/>
    <p:sldId id="400" r:id="rId14"/>
    <p:sldId id="401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8" r:id="rId27"/>
    <p:sldId id="416" r:id="rId28"/>
    <p:sldId id="417" r:id="rId29"/>
    <p:sldId id="419" r:id="rId30"/>
    <p:sldId id="420" r:id="rId31"/>
    <p:sldId id="421" r:id="rId32"/>
    <p:sldId id="329" r:id="rId33"/>
    <p:sldId id="422" r:id="rId34"/>
    <p:sldId id="423" r:id="rId35"/>
    <p:sldId id="429" r:id="rId36"/>
    <p:sldId id="430" r:id="rId37"/>
    <p:sldId id="431" r:id="rId38"/>
    <p:sldId id="432" r:id="rId39"/>
    <p:sldId id="433" r:id="rId40"/>
    <p:sldId id="434" r:id="rId41"/>
    <p:sldId id="435" r:id="rId42"/>
    <p:sldId id="436" r:id="rId43"/>
    <p:sldId id="437" r:id="rId44"/>
    <p:sldId id="438" r:id="rId45"/>
    <p:sldId id="439" r:id="rId46"/>
    <p:sldId id="441" r:id="rId47"/>
    <p:sldId id="442" r:id="rId48"/>
    <p:sldId id="444" r:id="rId49"/>
    <p:sldId id="453" r:id="rId50"/>
    <p:sldId id="428" r:id="rId51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5" autoAdjust="0"/>
    <p:restoredTop sz="94627" autoAdjust="0"/>
  </p:normalViewPr>
  <p:slideViewPr>
    <p:cSldViewPr>
      <p:cViewPr varScale="1">
        <p:scale>
          <a:sx n="101" d="100"/>
          <a:sy n="101" d="100"/>
        </p:scale>
        <p:origin x="85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26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58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2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400800"/>
            <a:ext cx="1438275" cy="39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180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731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560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124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133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75954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9176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6603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1" y="5155177"/>
            <a:ext cx="8741880" cy="899665"/>
          </a:xfrm>
        </p:spPr>
        <p:txBody>
          <a:bodyPr lIns="182880" tIns="146304" rIns="182880" bIns="146304"/>
          <a:lstStyle>
            <a:lvl1pPr>
              <a:defRPr sz="588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354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06230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97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57200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6230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 algn="r"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696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48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2532450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2980727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9938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-7784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440496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0908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5064898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5513175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5969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9144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1" tIns="34291" rIns="34291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/>
            <a:endParaRPr lang="en-US" sz="1324" b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1197324"/>
            <a:ext cx="8740141" cy="1380594"/>
          </a:xfrm>
        </p:spPr>
        <p:txBody>
          <a:bodyPr/>
          <a:lstStyle>
            <a:lvl1pPr marL="0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86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04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69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695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442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ign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3 column x 9 row grid with .3&quot; border for 16:9 _FIN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3533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288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84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424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14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01698" y="317741"/>
            <a:ext cx="5822946" cy="1737516"/>
          </a:xfrm>
        </p:spPr>
        <p:txBody>
          <a:bodyPr lIns="146304" tIns="91440" rIns="146304" bIns="91440" anchor="b" anchorCtr="0">
            <a:noAutofit/>
          </a:bodyPr>
          <a:lstStyle>
            <a:lvl1pPr>
              <a:defRPr lang="en-US" sz="3970" b="0" baseline="0">
                <a:solidFill>
                  <a:schemeClr val="tx1"/>
                </a:solidFill>
                <a:latin typeface="Segoe UI" pitchFamily="34" charset="0"/>
                <a:ea typeface="Segoe UI" pitchFamily="34" charset="0"/>
              </a:defRPr>
            </a:lvl1pPr>
          </a:lstStyle>
          <a:p>
            <a:pPr marL="0" lvl="0" defTabSz="685619"/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Subtitle (Set to 40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8" name="Text Placeholder 57"/>
          <p:cNvSpPr>
            <a:spLocks noGrp="1"/>
          </p:cNvSpPr>
          <p:nvPr>
            <p:ph type="body" sz="quarter" idx="11" hasCustomPrompt="1"/>
          </p:nvPr>
        </p:nvSpPr>
        <p:spPr>
          <a:xfrm>
            <a:off x="201929" y="2106056"/>
            <a:ext cx="5826761" cy="1781211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 sz="1471"/>
            </a:lvl2pPr>
            <a:lvl3pPr marL="0" indent="0">
              <a:defRPr sz="1471"/>
            </a:lvl3pPr>
            <a:lvl4pPr marL="0" indent="0">
              <a:defRPr sz="1471"/>
            </a:lvl4pPr>
            <a:lvl5pPr marL="0" indent="0">
              <a:defRPr sz="1471"/>
            </a:lvl5pPr>
          </a:lstStyle>
          <a:p>
            <a:pPr lvl="0"/>
            <a:r>
              <a:rPr lang="en-US" dirty="0" smtClean="0"/>
              <a:t>Author</a:t>
            </a:r>
          </a:p>
          <a:p>
            <a:pPr lvl="1"/>
            <a:r>
              <a:rPr lang="en-US" dirty="0" smtClean="0"/>
              <a:t>Job Title</a:t>
            </a:r>
          </a:p>
          <a:p>
            <a:pPr lvl="1"/>
            <a:r>
              <a:rPr lang="en-US" dirty="0" smtClean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21998140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27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733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631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733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72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8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2831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3373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069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1" y="5155177"/>
            <a:ext cx="8741880" cy="899665"/>
          </a:xfrm>
        </p:spPr>
        <p:txBody>
          <a:bodyPr lIns="182880" tIns="146304" rIns="182880" bIns="146304"/>
          <a:lstStyle>
            <a:lvl1pPr>
              <a:defRPr sz="588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581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06230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89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57200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6230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 algn="r"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696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7255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2532450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2980727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52104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-7784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440496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75433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5064898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5513175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53147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9144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1" tIns="34291" rIns="34291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/>
            <a:endParaRPr lang="en-US" sz="1324" b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1197324"/>
            <a:ext cx="8740141" cy="1380594"/>
          </a:xfrm>
        </p:spPr>
        <p:txBody>
          <a:bodyPr/>
          <a:lstStyle>
            <a:lvl1pPr marL="0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86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04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69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695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445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ign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3 column x 9 row grid with .3&quot; border for 16:9 _FIN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3533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274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643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266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20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01698" y="317741"/>
            <a:ext cx="5822946" cy="1737516"/>
          </a:xfrm>
        </p:spPr>
        <p:txBody>
          <a:bodyPr lIns="146304" tIns="91440" rIns="146304" bIns="91440" anchor="b" anchorCtr="0">
            <a:noAutofit/>
          </a:bodyPr>
          <a:lstStyle>
            <a:lvl1pPr>
              <a:defRPr lang="en-US" sz="3970" b="0" baseline="0">
                <a:solidFill>
                  <a:schemeClr val="tx1"/>
                </a:solidFill>
                <a:latin typeface="Segoe UI" pitchFamily="34" charset="0"/>
                <a:ea typeface="Segoe UI" pitchFamily="34" charset="0"/>
              </a:defRPr>
            </a:lvl1pPr>
          </a:lstStyle>
          <a:p>
            <a:pPr marL="0" lvl="0" defTabSz="685619"/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Subtitle (Set to 40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8" name="Text Placeholder 57"/>
          <p:cNvSpPr>
            <a:spLocks noGrp="1"/>
          </p:cNvSpPr>
          <p:nvPr>
            <p:ph type="body" sz="quarter" idx="11" hasCustomPrompt="1"/>
          </p:nvPr>
        </p:nvSpPr>
        <p:spPr>
          <a:xfrm>
            <a:off x="201929" y="2106056"/>
            <a:ext cx="5826761" cy="1781211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 sz="1471"/>
            </a:lvl2pPr>
            <a:lvl3pPr marL="0" indent="0">
              <a:defRPr sz="1471"/>
            </a:lvl3pPr>
            <a:lvl4pPr marL="0" indent="0">
              <a:defRPr sz="1471"/>
            </a:lvl4pPr>
            <a:lvl5pPr marL="0" indent="0">
              <a:defRPr sz="1471"/>
            </a:lvl5pPr>
          </a:lstStyle>
          <a:p>
            <a:pPr lvl="0"/>
            <a:r>
              <a:rPr lang="en-US" dirty="0" smtClean="0"/>
              <a:t>Author</a:t>
            </a:r>
          </a:p>
          <a:p>
            <a:pPr lvl="1"/>
            <a:r>
              <a:rPr lang="en-US" dirty="0" smtClean="0"/>
              <a:t>Job Title</a:t>
            </a:r>
          </a:p>
          <a:p>
            <a:pPr lvl="1"/>
            <a:r>
              <a:rPr lang="en-US" dirty="0" smtClean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2967448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701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1026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97013"/>
            <a:ext cx="1057275" cy="28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29" y="309528"/>
            <a:ext cx="8740143" cy="860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189178"/>
            <a:ext cx="8740140" cy="164313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4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685754" rtl="0" eaLnBrk="1" latinLnBrk="0" hangingPunct="1">
        <a:lnSpc>
          <a:spcPct val="90000"/>
        </a:lnSpc>
        <a:spcBef>
          <a:spcPct val="0"/>
        </a:spcBef>
        <a:buNone/>
        <a:defRPr lang="en-US" sz="3676" b="0" kern="1200" cap="none" spc="-75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264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6573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34080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506535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22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00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576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455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7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54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631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50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385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262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138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016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38">
          <p15:clr>
            <a:srgbClr val="F26B43"/>
          </p15:clr>
        </p15:guide>
        <p15:guide id="2" pos="5745">
          <p15:clr>
            <a:srgbClr val="F26B43"/>
          </p15:clr>
        </p15:guide>
        <p15:guide id="3" pos="5313">
          <p15:clr>
            <a:srgbClr val="F26B43"/>
          </p15:clr>
        </p15:guide>
        <p15:guide id="4" pos="4881">
          <p15:clr>
            <a:srgbClr val="F26B43"/>
          </p15:clr>
        </p15:guide>
        <p15:guide id="5" pos="4449">
          <p15:clr>
            <a:srgbClr val="F26B43"/>
          </p15:clr>
        </p15:guide>
        <p15:guide id="6" pos="4017">
          <p15:clr>
            <a:srgbClr val="F26B43"/>
          </p15:clr>
        </p15:guide>
        <p15:guide id="7" pos="3585">
          <p15:clr>
            <a:srgbClr val="F26B43"/>
          </p15:clr>
        </p15:guide>
        <p15:guide id="8" pos="3153">
          <p15:clr>
            <a:srgbClr val="F26B43"/>
          </p15:clr>
        </p15:guide>
        <p15:guide id="9" pos="130">
          <p15:clr>
            <a:srgbClr val="F26B43"/>
          </p15:clr>
        </p15:guide>
        <p15:guide id="10" pos="562">
          <p15:clr>
            <a:srgbClr val="F26B43"/>
          </p15:clr>
        </p15:guide>
        <p15:guide id="11" pos="994">
          <p15:clr>
            <a:srgbClr val="F26B43"/>
          </p15:clr>
        </p15:guide>
        <p15:guide id="12" pos="1426">
          <p15:clr>
            <a:srgbClr val="F26B43"/>
          </p15:clr>
        </p15:guide>
        <p15:guide id="13" pos="1858">
          <p15:clr>
            <a:srgbClr val="F26B43"/>
          </p15:clr>
        </p15:guide>
        <p15:guide id="14" pos="2290">
          <p15:clr>
            <a:srgbClr val="F26B43"/>
          </p15:clr>
        </p15:guide>
        <p15:guide id="15" pos="2722">
          <p15:clr>
            <a:srgbClr val="F26B43"/>
          </p15:clr>
        </p15:guide>
        <p15:guide id="16" orient="horz" pos="2203">
          <p15:clr>
            <a:srgbClr val="F26B43"/>
          </p15:clr>
        </p15:guide>
        <p15:guide id="17" orient="horz" pos="187">
          <p15:clr>
            <a:srgbClr val="F26B43"/>
          </p15:clr>
        </p15:guide>
        <p15:guide id="18" orient="horz" pos="763">
          <p15:clr>
            <a:srgbClr val="F26B43"/>
          </p15:clr>
        </p15:guide>
        <p15:guide id="19" orient="horz" pos="1339">
          <p15:clr>
            <a:srgbClr val="F26B43"/>
          </p15:clr>
        </p15:guide>
        <p15:guide id="20" orient="horz" pos="1915">
          <p15:clr>
            <a:srgbClr val="F26B43"/>
          </p15:clr>
        </p15:guide>
        <p15:guide id="21" orient="horz" pos="4219">
          <p15:clr>
            <a:srgbClr val="F26B43"/>
          </p15:clr>
        </p15:guide>
        <p15:guide id="22" orient="horz" pos="3643">
          <p15:clr>
            <a:srgbClr val="F26B43"/>
          </p15:clr>
        </p15:guide>
        <p15:guide id="23" orient="horz" pos="3067">
          <p15:clr>
            <a:srgbClr val="F26B43"/>
          </p15:clr>
        </p15:guide>
        <p15:guide id="24" orient="horz" pos="249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29" y="309528"/>
            <a:ext cx="8740143" cy="860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189178"/>
            <a:ext cx="8740140" cy="164313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39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  <p:sldLayoutId id="2147483818" r:id="rId18"/>
    <p:sldLayoutId id="2147483819" r:id="rId19"/>
    <p:sldLayoutId id="2147483820" r:id="rId20"/>
    <p:sldLayoutId id="2147483821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685754" rtl="0" eaLnBrk="1" latinLnBrk="0" hangingPunct="1">
        <a:lnSpc>
          <a:spcPct val="90000"/>
        </a:lnSpc>
        <a:spcBef>
          <a:spcPct val="0"/>
        </a:spcBef>
        <a:buNone/>
        <a:defRPr lang="en-US" sz="3676" b="0" kern="1200" cap="none" spc="-75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264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6573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34080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506535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22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00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576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455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7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54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631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50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385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262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138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016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38">
          <p15:clr>
            <a:srgbClr val="F26B43"/>
          </p15:clr>
        </p15:guide>
        <p15:guide id="2" pos="5745">
          <p15:clr>
            <a:srgbClr val="F26B43"/>
          </p15:clr>
        </p15:guide>
        <p15:guide id="3" pos="5313">
          <p15:clr>
            <a:srgbClr val="F26B43"/>
          </p15:clr>
        </p15:guide>
        <p15:guide id="4" pos="4881">
          <p15:clr>
            <a:srgbClr val="F26B43"/>
          </p15:clr>
        </p15:guide>
        <p15:guide id="5" pos="4449">
          <p15:clr>
            <a:srgbClr val="F26B43"/>
          </p15:clr>
        </p15:guide>
        <p15:guide id="6" pos="4017">
          <p15:clr>
            <a:srgbClr val="F26B43"/>
          </p15:clr>
        </p15:guide>
        <p15:guide id="7" pos="3585">
          <p15:clr>
            <a:srgbClr val="F26B43"/>
          </p15:clr>
        </p15:guide>
        <p15:guide id="8" pos="3153">
          <p15:clr>
            <a:srgbClr val="F26B43"/>
          </p15:clr>
        </p15:guide>
        <p15:guide id="9" pos="130">
          <p15:clr>
            <a:srgbClr val="F26B43"/>
          </p15:clr>
        </p15:guide>
        <p15:guide id="10" pos="562">
          <p15:clr>
            <a:srgbClr val="F26B43"/>
          </p15:clr>
        </p15:guide>
        <p15:guide id="11" pos="994">
          <p15:clr>
            <a:srgbClr val="F26B43"/>
          </p15:clr>
        </p15:guide>
        <p15:guide id="12" pos="1426">
          <p15:clr>
            <a:srgbClr val="F26B43"/>
          </p15:clr>
        </p15:guide>
        <p15:guide id="13" pos="1858">
          <p15:clr>
            <a:srgbClr val="F26B43"/>
          </p15:clr>
        </p15:guide>
        <p15:guide id="14" pos="2290">
          <p15:clr>
            <a:srgbClr val="F26B43"/>
          </p15:clr>
        </p15:guide>
        <p15:guide id="15" pos="2722">
          <p15:clr>
            <a:srgbClr val="F26B43"/>
          </p15:clr>
        </p15:guide>
        <p15:guide id="16" orient="horz" pos="2203">
          <p15:clr>
            <a:srgbClr val="F26B43"/>
          </p15:clr>
        </p15:guide>
        <p15:guide id="17" orient="horz" pos="187">
          <p15:clr>
            <a:srgbClr val="F26B43"/>
          </p15:clr>
        </p15:guide>
        <p15:guide id="18" orient="horz" pos="763">
          <p15:clr>
            <a:srgbClr val="F26B43"/>
          </p15:clr>
        </p15:guide>
        <p15:guide id="19" orient="horz" pos="1339">
          <p15:clr>
            <a:srgbClr val="F26B43"/>
          </p15:clr>
        </p15:guide>
        <p15:guide id="20" orient="horz" pos="1915">
          <p15:clr>
            <a:srgbClr val="F26B43"/>
          </p15:clr>
        </p15:guide>
        <p15:guide id="21" orient="horz" pos="4219">
          <p15:clr>
            <a:srgbClr val="F26B43"/>
          </p15:clr>
        </p15:guide>
        <p15:guide id="22" orient="horz" pos="3643">
          <p15:clr>
            <a:srgbClr val="F26B43"/>
          </p15:clr>
        </p15:guide>
        <p15:guide id="23" orient="horz" pos="3067">
          <p15:clr>
            <a:srgbClr val="F26B43"/>
          </p15:clr>
        </p15:guide>
        <p15:guide id="24" orient="horz" pos="249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ter.im/Aurelia/Discuss" TargetMode="External"/><Relationship Id="rId2" Type="http://schemas.openxmlformats.org/officeDocument/2006/relationships/hyperlink" Target="http://aurelia.io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>
          <a:xfrm>
            <a:off x="762000" y="2209800"/>
            <a:ext cx="7772400" cy="1933575"/>
          </a:xfrm>
        </p:spPr>
        <p:txBody>
          <a:bodyPr/>
          <a:lstStyle/>
          <a:p>
            <a:pPr marL="0" indent="0" defTabSz="914400"/>
            <a:r>
              <a:rPr lang="en-US" dirty="0" smtClean="0"/>
              <a:t>The Evolution of JavaScript</a:t>
            </a:r>
            <a:br>
              <a:rPr lang="en-US" dirty="0" smtClean="0"/>
            </a:br>
            <a:r>
              <a:rPr lang="en-US" dirty="0" smtClean="0"/>
              <a:t>(and the </a:t>
            </a:r>
            <a:r>
              <a:rPr lang="en-US" dirty="0" smtClean="0"/>
              <a:t>coming </a:t>
            </a:r>
            <a:r>
              <a:rPr lang="en-US" dirty="0" smtClean="0"/>
              <a:t>frameworks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K. Scott Allen</a:t>
            </a:r>
            <a:endParaRPr lang="en-US" sz="1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1455150"/>
            <a:ext cx="5310188" cy="486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21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73200"/>
            <a:ext cx="4752975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514600"/>
            <a:ext cx="57054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033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Expressive syntax</a:t>
            </a:r>
          </a:p>
          <a:p>
            <a:r>
              <a:rPr lang="en-US" dirty="0" smtClean="0"/>
              <a:t>Familiar to C# developers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981325"/>
            <a:ext cx="67818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431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Encapsulating Collections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033587"/>
            <a:ext cx="70961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05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Iterators and Iterables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752600"/>
            <a:ext cx="65627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82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of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81212"/>
            <a:ext cx="62484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26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new type where every value is </a:t>
            </a:r>
            <a:r>
              <a:rPr lang="en-US" dirty="0"/>
              <a:t>u</a:t>
            </a:r>
            <a:r>
              <a:rPr lang="en-US" dirty="0" smtClean="0"/>
              <a:t>nique and immutable</a:t>
            </a:r>
          </a:p>
          <a:p>
            <a:r>
              <a:rPr lang="en-US" dirty="0" smtClean="0"/>
              <a:t>Can use a symbol as a key into an object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33625"/>
            <a:ext cx="6800850" cy="1933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971800"/>
            <a:ext cx="63246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422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Symbol.iterator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magic method that makes an object iterable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2124075"/>
            <a:ext cx="86963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520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Your Own Iterable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7324725" cy="3457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41450"/>
            <a:ext cx="82486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513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1266825"/>
            <a:ext cx="66389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2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upload.wikimedia.org/wikipedia/commons/thumb/0/0b/Random_sampling_genetic_drift.svg/2000px-Random_sampling_genetic_drift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2656"/>
            <a:ext cx="7467600" cy="221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4082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To Make Iterables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7247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83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 err="1" smtClean="0"/>
              <a:t>Async</a:t>
            </a:r>
            <a:r>
              <a:rPr lang="en-US" dirty="0" smtClean="0"/>
              <a:t>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71600"/>
            <a:ext cx="7734300" cy="40089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800" y="5638800"/>
            <a:ext cx="8229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http://tritarget.org/blog/2012/11/28/the-pyramid-of-doom-a-javascript-style-trap/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782792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Promises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95400"/>
            <a:ext cx="6081443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97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Chain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371600"/>
            <a:ext cx="5381625" cy="446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71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Modularity &amp; Scope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152525"/>
            <a:ext cx="59436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534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Modularity &amp; 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</a:p>
          <a:p>
            <a:pPr lvl="1"/>
            <a:r>
              <a:rPr lang="en-US" dirty="0" smtClean="0"/>
              <a:t>Common JS</a:t>
            </a:r>
          </a:p>
          <a:p>
            <a:pPr lvl="1"/>
            <a:r>
              <a:rPr lang="en-US" dirty="0" smtClean="0"/>
              <a:t>Asynchronous Module Definitions</a:t>
            </a:r>
          </a:p>
          <a:p>
            <a:pPr lvl="1"/>
            <a:r>
              <a:rPr lang="en-US" dirty="0" smtClean="0"/>
              <a:t>IFFE and </a:t>
            </a:r>
            <a:r>
              <a:rPr lang="en-US" dirty="0" err="1" smtClean="0"/>
              <a:t>Globals</a:t>
            </a:r>
            <a:endParaRPr lang="en-US" dirty="0" smtClean="0"/>
          </a:p>
          <a:p>
            <a:r>
              <a:rPr lang="en-US" dirty="0" smtClean="0"/>
              <a:t>Think about how current libraries are designed</a:t>
            </a:r>
          </a:p>
          <a:p>
            <a:pPr lvl="1"/>
            <a:r>
              <a:rPr lang="en-US" dirty="0" smtClean="0"/>
              <a:t>jQuery -&gt; $</a:t>
            </a:r>
          </a:p>
          <a:p>
            <a:pPr lvl="1"/>
            <a:r>
              <a:rPr lang="en-US" dirty="0" smtClean="0"/>
              <a:t>Angular -&gt; angular</a:t>
            </a:r>
          </a:p>
          <a:p>
            <a:pPr lvl="1"/>
            <a:r>
              <a:rPr lang="en-US" dirty="0" err="1" smtClean="0"/>
              <a:t>Lodash</a:t>
            </a:r>
            <a:r>
              <a:rPr lang="en-US" dirty="0" smtClean="0"/>
              <a:t> -&gt; 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08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Real Modules!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“module” not “file”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14550"/>
            <a:ext cx="65532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849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76980"/>
            <a:ext cx="8196262" cy="312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910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Exports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52537"/>
            <a:ext cx="6139229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297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62200" y="990600"/>
            <a:ext cx="4445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https://kangax.github.io/compat-table/es6/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1459832"/>
            <a:ext cx="7572375" cy="492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93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7696200" cy="4495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28600" y="3124200"/>
            <a:ext cx="8686800" cy="2286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Line Callout 2 6"/>
          <p:cNvSpPr/>
          <p:nvPr/>
        </p:nvSpPr>
        <p:spPr bwMode="auto">
          <a:xfrm>
            <a:off x="762000" y="2362200"/>
            <a:ext cx="1066800" cy="685800"/>
          </a:xfrm>
          <a:prstGeom prst="borderCallout2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1993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1.0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Line Callout 2 9"/>
          <p:cNvSpPr/>
          <p:nvPr/>
        </p:nvSpPr>
        <p:spPr bwMode="auto">
          <a:xfrm>
            <a:off x="2209800" y="3810000"/>
            <a:ext cx="1066800" cy="685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3176"/>
              <a:gd name="adj6" fmla="val -22343"/>
            </a:avLst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1998</a:t>
            </a:r>
            <a:endParaRPr lang="en-US" sz="2000" dirty="0">
              <a:latin typeface="Tekton Pro" pitchFamily="34" charset="0"/>
            </a:endParaRPr>
          </a:p>
          <a:p>
            <a:pPr algn="ctr"/>
            <a:r>
              <a:rPr lang="en-US" sz="2000" dirty="0" smtClean="0">
                <a:latin typeface="Tekton Pro" pitchFamily="34" charset="0"/>
              </a:rPr>
              <a:t>2.0</a:t>
            </a:r>
          </a:p>
        </p:txBody>
      </p:sp>
      <p:sp>
        <p:nvSpPr>
          <p:cNvPr id="11" name="Line Callout 2 10"/>
          <p:cNvSpPr/>
          <p:nvPr/>
        </p:nvSpPr>
        <p:spPr bwMode="auto">
          <a:xfrm>
            <a:off x="2895600" y="2362200"/>
            <a:ext cx="1066800" cy="685800"/>
          </a:xfrm>
          <a:prstGeom prst="borderCallout2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1999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3</a:t>
            </a:r>
            <a:r>
              <a:rPr lang="en-US" sz="2000" dirty="0" smtClean="0">
                <a:latin typeface="Tekton Pro" pitchFamily="34" charset="0"/>
              </a:rPr>
              <a:t>.0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Line Callout 2 12"/>
          <p:cNvSpPr/>
          <p:nvPr/>
        </p:nvSpPr>
        <p:spPr bwMode="auto">
          <a:xfrm>
            <a:off x="7543800" y="3810000"/>
            <a:ext cx="1066800" cy="685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3176"/>
              <a:gd name="adj6" fmla="val -22343"/>
            </a:avLst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2009</a:t>
            </a:r>
            <a:endParaRPr lang="en-US" sz="2000" dirty="0">
              <a:latin typeface="Tekton Pro" pitchFamily="34" charset="0"/>
            </a:endParaRPr>
          </a:p>
          <a:p>
            <a:pPr algn="ctr"/>
            <a:r>
              <a:rPr lang="en-US" sz="2000" dirty="0">
                <a:latin typeface="Tekton Pro" pitchFamily="34" charset="0"/>
              </a:rPr>
              <a:t>5</a:t>
            </a:r>
            <a:r>
              <a:rPr lang="en-US" sz="2000" dirty="0" smtClean="0">
                <a:latin typeface="Tekton Pro" pitchFamily="34" charset="0"/>
              </a:rPr>
              <a:t>.0</a:t>
            </a:r>
          </a:p>
        </p:txBody>
      </p:sp>
      <p:sp>
        <p:nvSpPr>
          <p:cNvPr id="16" name="Line Callout 2 15"/>
          <p:cNvSpPr/>
          <p:nvPr/>
        </p:nvSpPr>
        <p:spPr bwMode="auto">
          <a:xfrm>
            <a:off x="7543800" y="2362200"/>
            <a:ext cx="1066800" cy="685800"/>
          </a:xfrm>
          <a:prstGeom prst="borderCallout2">
            <a:avLst>
              <a:gd name="adj1" fmla="val 21453"/>
              <a:gd name="adj2" fmla="val 107497"/>
              <a:gd name="adj3" fmla="val 27760"/>
              <a:gd name="adj4" fmla="val 126962"/>
              <a:gd name="adj5" fmla="val 134121"/>
              <a:gd name="adj6" fmla="val 125920"/>
            </a:avLst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2015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6</a:t>
            </a:r>
            <a:r>
              <a:rPr lang="en-US" sz="2000" dirty="0" smtClean="0">
                <a:latin typeface="Tekton Pro" pitchFamily="34" charset="0"/>
              </a:rPr>
              <a:t>.0</a:t>
            </a:r>
          </a:p>
        </p:txBody>
      </p:sp>
    </p:spTree>
    <p:extLst>
      <p:ext uri="{BB962C8B-B14F-4D97-AF65-F5344CB8AC3E}">
        <p14:creationId xmlns:p14="http://schemas.microsoft.com/office/powerpoint/2010/main" val="28756465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3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Your 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with Grunt, Gulp, </a:t>
            </a:r>
            <a:r>
              <a:rPr lang="en-US" dirty="0" err="1" smtClean="0"/>
              <a:t>WebPack</a:t>
            </a:r>
            <a:r>
              <a:rPr lang="en-US" dirty="0" smtClean="0"/>
              <a:t>, JSPM</a:t>
            </a:r>
          </a:p>
          <a:p>
            <a:pPr lvl="1"/>
            <a:r>
              <a:rPr lang="en-US" dirty="0" smtClean="0"/>
              <a:t>Many others</a:t>
            </a:r>
            <a:endParaRPr lang="en-US" dirty="0"/>
          </a:p>
          <a:p>
            <a:pPr lvl="1"/>
            <a:r>
              <a:rPr lang="en-US" dirty="0"/>
              <a:t>O</a:t>
            </a:r>
            <a:r>
              <a:rPr lang="en-US" dirty="0" smtClean="0"/>
              <a:t>r . . . directly in a browser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967038"/>
            <a:ext cx="7332777" cy="25193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02446" y="990600"/>
            <a:ext cx="19315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https://babeljs.io/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27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Polyfill</a:t>
            </a:r>
            <a:r>
              <a:rPr lang="en-US" dirty="0" smtClean="0"/>
              <a:t> Your Browser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Almost automatic with many bundling tools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86000"/>
            <a:ext cx="7205662" cy="253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34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Your 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Bundle them, too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67000"/>
            <a:ext cx="6225208" cy="29212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24200" y="1066800"/>
            <a:ext cx="27145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http://webpack.github.io/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250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Aurelia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05150"/>
            <a:ext cx="7381875" cy="933450"/>
          </a:xfrm>
          <a:prstGeom prst="rect">
            <a:avLst/>
          </a:prstGeom>
        </p:spPr>
      </p:pic>
      <p:pic>
        <p:nvPicPr>
          <p:cNvPr id="2052" name="Picture 4" descr="Creating your first Aurelia app: From authentication to calling an A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5255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096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Written with ES 2015 &amp; 2016</a:t>
            </a:r>
          </a:p>
          <a:p>
            <a:r>
              <a:rPr lang="en-US" dirty="0" smtClean="0"/>
              <a:t>Integration with future standards</a:t>
            </a:r>
            <a:endParaRPr lang="en-US" dirty="0"/>
          </a:p>
        </p:txBody>
      </p:sp>
      <p:pic>
        <p:nvPicPr>
          <p:cNvPr id="3080" name="Picture 8" descr="Web Compon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41436"/>
            <a:ext cx="2590800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reating your first Aurelia app: From authentication to calling an A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03336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548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Framework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971800" y="1905000"/>
            <a:ext cx="3276600" cy="1905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Aurelia Framework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971800" y="3886200"/>
            <a:ext cx="3276600" cy="4572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Polyfills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124200" y="22860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10000" y="22860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124200" y="27432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0" y="27432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124200" y="32004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95800" y="22860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95800" y="27432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495800" y="32004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800600" y="2438400"/>
            <a:ext cx="2286000" cy="9906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Application Code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139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Desktop and Web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https://cdn1.vox-cdn.com/uploads/chorus_asset/file/3665120/Microsoft_Edge_logo.svg.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97922"/>
            <a:ext cx="1543050" cy="167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cdn1.iconfinder.com/data/icons/appicns/513/appicns_Safa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289" y="2590800"/>
            <a:ext cx="2088594" cy="208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upload.wikimedia.org/wikipedia/commons/thumb/5/5f/Chromium_11_Logo.svg/256px-Chromium_11_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522" y="2604361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://findicons.com/files/icons/1161/hp_dock/512/hp_firefox_doc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562" y="2642461"/>
            <a:ext cx="1981199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360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conventions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562100" y="2095500"/>
            <a:ext cx="2438400" cy="19812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ViewModel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257800" y="2095500"/>
            <a:ext cx="2438400" cy="19812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View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324350" y="2819400"/>
            <a:ext cx="609600" cy="3810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+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92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 Node</a:t>
            </a:r>
          </a:p>
          <a:p>
            <a:r>
              <a:rPr lang="en-US" dirty="0" smtClean="0"/>
              <a:t>Install a </a:t>
            </a:r>
            <a:r>
              <a:rPr lang="en-US" dirty="0" err="1" smtClean="0"/>
              <a:t>Git</a:t>
            </a:r>
            <a:r>
              <a:rPr lang="en-US" dirty="0" smtClean="0"/>
              <a:t> CLI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931130" y="3276464"/>
            <a:ext cx="3623767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r>
              <a:rPr lang="en-US" kern="0" smtClean="0"/>
              <a:t>Getting Started</a:t>
            </a:r>
            <a:endParaRPr lang="en-US" kern="0" dirty="0"/>
          </a:p>
        </p:txBody>
      </p:sp>
      <p:pic>
        <p:nvPicPr>
          <p:cNvPr id="5" name="Picture 4" descr="https://www.supnig.com/media/pictures/nodejs-dark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788" y="1828800"/>
            <a:ext cx="4194175" cy="179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git-scm.com/images/logos/downloads/Git-Logo-2Col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972" y="3935801"/>
            <a:ext cx="4098925" cy="171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496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than a package manager</a:t>
            </a:r>
          </a:p>
          <a:p>
            <a:r>
              <a:rPr lang="en-US" dirty="0" smtClean="0"/>
              <a:t>Also includes a runtime</a:t>
            </a:r>
          </a:p>
          <a:p>
            <a:pPr lvl="1"/>
            <a:r>
              <a:rPr lang="en-US" dirty="0" smtClean="0"/>
              <a:t>System API </a:t>
            </a:r>
            <a:r>
              <a:rPr lang="en-US" dirty="0" err="1" smtClean="0"/>
              <a:t>polyfill</a:t>
            </a:r>
            <a:endParaRPr lang="en-US" dirty="0" smtClean="0"/>
          </a:p>
          <a:p>
            <a:pPr lvl="1"/>
            <a:r>
              <a:rPr lang="en-US" dirty="0" smtClean="0"/>
              <a:t>ES6 module loader</a:t>
            </a:r>
          </a:p>
          <a:p>
            <a:pPr lvl="1"/>
            <a:r>
              <a:rPr lang="en-US" dirty="0" smtClean="0"/>
              <a:t>Runtime configuration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JSPM</a:t>
            </a:r>
            <a:endParaRPr lang="en-US" dirty="0"/>
          </a:p>
        </p:txBody>
      </p:sp>
      <p:pic>
        <p:nvPicPr>
          <p:cNvPr id="1032" name="Picture 8" descr="https://s3.amazonaws.com/dailyjs/images/posts/jspm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514600"/>
            <a:ext cx="40100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8055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2007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191" y="1066800"/>
            <a:ext cx="6328009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77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spm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1295400"/>
            <a:ext cx="85058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88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spm</a:t>
            </a:r>
            <a:r>
              <a:rPr lang="en-US" dirty="0" smtClean="0"/>
              <a:t> install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Dependencies manages in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r>
              <a:rPr lang="en-US" dirty="0" smtClean="0"/>
              <a:t>You’ll probably want</a:t>
            </a:r>
          </a:p>
          <a:p>
            <a:pPr lvl="1"/>
            <a:r>
              <a:rPr lang="en-US" dirty="0" err="1" smtClean="0"/>
              <a:t>aurelia</a:t>
            </a:r>
            <a:r>
              <a:rPr lang="en-US" dirty="0" smtClean="0"/>
              <a:t>-framework</a:t>
            </a:r>
          </a:p>
          <a:p>
            <a:pPr lvl="1"/>
            <a:r>
              <a:rPr lang="en-US" dirty="0" err="1" smtClean="0"/>
              <a:t>aurelia-bootstrapper</a:t>
            </a:r>
            <a:endParaRPr lang="en-US" dirty="0" smtClean="0"/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urelia</a:t>
            </a:r>
            <a:r>
              <a:rPr lang="en-US" dirty="0" smtClean="0"/>
              <a:t>-router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urelia</a:t>
            </a:r>
            <a:r>
              <a:rPr lang="en-US" dirty="0" smtClean="0"/>
              <a:t>-http-client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819400"/>
            <a:ext cx="5505450" cy="3273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6394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an App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Bring in</a:t>
            </a:r>
          </a:p>
          <a:p>
            <a:pPr lvl="1"/>
            <a:r>
              <a:rPr lang="en-US" dirty="0" err="1" smtClean="0"/>
              <a:t>SystemJS</a:t>
            </a:r>
            <a:endParaRPr lang="en-US" dirty="0" smtClean="0"/>
          </a:p>
          <a:p>
            <a:pPr lvl="1"/>
            <a:r>
              <a:rPr lang="en-US" dirty="0" smtClean="0"/>
              <a:t>Runtime module configuration</a:t>
            </a:r>
          </a:p>
          <a:p>
            <a:pPr lvl="1"/>
            <a:r>
              <a:rPr lang="en-US" dirty="0" smtClean="0"/>
              <a:t>Aurelia </a:t>
            </a:r>
            <a:r>
              <a:rPr lang="en-US" dirty="0" err="1"/>
              <a:t>b</a:t>
            </a:r>
            <a:r>
              <a:rPr lang="en-US" dirty="0" err="1" smtClean="0"/>
              <a:t>ootstrapper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429000"/>
            <a:ext cx="5514975" cy="1885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2950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Aurelia Conventions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057400"/>
            <a:ext cx="5143500" cy="1381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837" y="4219575"/>
            <a:ext cx="5648325" cy="1724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 bwMode="auto">
          <a:xfrm>
            <a:off x="4182438" y="3334464"/>
            <a:ext cx="58862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2060"/>
                </a:solidFill>
                <a:latin typeface="Tekton Pro" pitchFamily="34" charset="0"/>
              </a:rPr>
              <a:t>+</a:t>
            </a:r>
            <a:endParaRPr lang="en-US" sz="54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918516" y="2563296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ekton Pro" pitchFamily="34" charset="0"/>
              </a:rPr>
              <a:t>a</a:t>
            </a:r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pp.js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29284" y="4734772"/>
            <a:ext cx="11464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app.html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45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Specify a configure module for </a:t>
            </a:r>
            <a:r>
              <a:rPr lang="en-US" dirty="0" err="1" smtClean="0"/>
              <a:t>aurelia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10" y="2209800"/>
            <a:ext cx="5495925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4114800"/>
            <a:ext cx="48863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61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Container configured during startup</a:t>
            </a:r>
          </a:p>
          <a:p>
            <a:r>
              <a:rPr lang="en-US" dirty="0" smtClean="0"/>
              <a:t>Can inject using decorators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2971800"/>
            <a:ext cx="5734050" cy="2647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63491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plain JavaScript and export</a:t>
            </a:r>
          </a:p>
          <a:p>
            <a:r>
              <a:rPr lang="en-US" dirty="0" smtClean="0"/>
              <a:t>Import or inject where needed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2743200"/>
            <a:ext cx="4867275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58566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Aurelia – Check </a:t>
            </a:r>
            <a:r>
              <a:rPr lang="en-US" smtClean="0"/>
              <a:t>It Out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beta is almost here!</a:t>
            </a:r>
          </a:p>
          <a:p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http://aurelia.io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gitter.im/Aurelia/Discuss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5499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 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for listening!</a:t>
            </a:r>
          </a:p>
          <a:p>
            <a:r>
              <a:rPr lang="en-US" dirty="0" smtClean="0"/>
              <a:t>scott@OdeToCode.com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781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Excitement?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7696200" cy="4495800"/>
          </a:xfrm>
        </p:spPr>
        <p:txBody>
          <a:bodyPr/>
          <a:lstStyle/>
          <a:p>
            <a:r>
              <a:rPr lang="en-US" dirty="0" smtClean="0"/>
              <a:t>First </a:t>
            </a:r>
            <a:r>
              <a:rPr lang="en-US" i="1" dirty="0" smtClean="0"/>
              <a:t>substantial</a:t>
            </a:r>
            <a:r>
              <a:rPr lang="en-US" dirty="0" smtClean="0"/>
              <a:t> addition to JavaScript since inception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28600" y="3124200"/>
            <a:ext cx="8686800" cy="2286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Line Callout 2 6"/>
          <p:cNvSpPr/>
          <p:nvPr/>
        </p:nvSpPr>
        <p:spPr bwMode="auto">
          <a:xfrm>
            <a:off x="762000" y="2362200"/>
            <a:ext cx="1066800" cy="685800"/>
          </a:xfrm>
          <a:prstGeom prst="borderCallout2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1993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1.0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Line Callout 2 9"/>
          <p:cNvSpPr/>
          <p:nvPr/>
        </p:nvSpPr>
        <p:spPr bwMode="auto">
          <a:xfrm>
            <a:off x="2209800" y="3810000"/>
            <a:ext cx="1066800" cy="685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3176"/>
              <a:gd name="adj6" fmla="val -22343"/>
            </a:avLst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1998</a:t>
            </a:r>
            <a:endParaRPr lang="en-US" sz="2000" dirty="0">
              <a:latin typeface="Tekton Pro" pitchFamily="34" charset="0"/>
            </a:endParaRPr>
          </a:p>
          <a:p>
            <a:pPr algn="ctr"/>
            <a:r>
              <a:rPr lang="en-US" sz="2000" dirty="0" smtClean="0">
                <a:latin typeface="Tekton Pro" pitchFamily="34" charset="0"/>
              </a:rPr>
              <a:t>2.0</a:t>
            </a:r>
          </a:p>
        </p:txBody>
      </p:sp>
      <p:sp>
        <p:nvSpPr>
          <p:cNvPr id="11" name="Line Callout 2 10"/>
          <p:cNvSpPr/>
          <p:nvPr/>
        </p:nvSpPr>
        <p:spPr bwMode="auto">
          <a:xfrm>
            <a:off x="2895600" y="2362200"/>
            <a:ext cx="1066800" cy="685800"/>
          </a:xfrm>
          <a:prstGeom prst="borderCallout2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1999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3</a:t>
            </a:r>
            <a:r>
              <a:rPr lang="en-US" sz="2000" dirty="0" smtClean="0">
                <a:latin typeface="Tekton Pro" pitchFamily="34" charset="0"/>
              </a:rPr>
              <a:t>.0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Line Callout 2 12"/>
          <p:cNvSpPr/>
          <p:nvPr/>
        </p:nvSpPr>
        <p:spPr bwMode="auto">
          <a:xfrm>
            <a:off x="7543800" y="3810000"/>
            <a:ext cx="1066800" cy="685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3176"/>
              <a:gd name="adj6" fmla="val -22343"/>
            </a:avLst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2009</a:t>
            </a:r>
            <a:endParaRPr lang="en-US" sz="2000" dirty="0">
              <a:latin typeface="Tekton Pro" pitchFamily="34" charset="0"/>
            </a:endParaRPr>
          </a:p>
          <a:p>
            <a:pPr algn="ctr"/>
            <a:r>
              <a:rPr lang="en-US" sz="2000" dirty="0">
                <a:latin typeface="Tekton Pro" pitchFamily="34" charset="0"/>
              </a:rPr>
              <a:t>5</a:t>
            </a:r>
            <a:r>
              <a:rPr lang="en-US" sz="2000" dirty="0" smtClean="0">
                <a:latin typeface="Tekton Pro" pitchFamily="34" charset="0"/>
              </a:rPr>
              <a:t>.0</a:t>
            </a:r>
          </a:p>
        </p:txBody>
      </p:sp>
      <p:sp>
        <p:nvSpPr>
          <p:cNvPr id="16" name="Line Callout 2 15"/>
          <p:cNvSpPr/>
          <p:nvPr/>
        </p:nvSpPr>
        <p:spPr bwMode="auto">
          <a:xfrm>
            <a:off x="7543800" y="2362200"/>
            <a:ext cx="1066800" cy="685800"/>
          </a:xfrm>
          <a:prstGeom prst="borderCallout2">
            <a:avLst>
              <a:gd name="adj1" fmla="val 21453"/>
              <a:gd name="adj2" fmla="val 107497"/>
              <a:gd name="adj3" fmla="val 27760"/>
              <a:gd name="adj4" fmla="val 126962"/>
              <a:gd name="adj5" fmla="val 134121"/>
              <a:gd name="adj6" fmla="val 125920"/>
            </a:avLst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2015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6</a:t>
            </a:r>
            <a:r>
              <a:rPr lang="en-US" sz="2000" dirty="0" smtClean="0">
                <a:latin typeface="Tekton Pro" pitchFamily="34" charset="0"/>
              </a:rPr>
              <a:t>.0</a:t>
            </a:r>
          </a:p>
        </p:txBody>
      </p:sp>
    </p:spTree>
    <p:extLst>
      <p:ext uri="{BB962C8B-B14F-4D97-AF65-F5344CB8AC3E}">
        <p14:creationId xmlns:p14="http://schemas.microsoft.com/office/powerpoint/2010/main" val="33480718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3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upload.wikimedia.org/wikipedia/commons/thumb/0/0b/Random_sampling_genetic_drift.svg/2000px-Random_sampling_genetic_drift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2656"/>
            <a:ext cx="7467600" cy="221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4838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Old New 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Apologies to Raymond Chen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505200" y="3162300"/>
            <a:ext cx="1752600" cy="10668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JavaScript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685800" y="4235278"/>
            <a:ext cx="1752600" cy="1066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Python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200400" y="5499786"/>
            <a:ext cx="1752600" cy="1066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Ruby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019800" y="2656703"/>
            <a:ext cx="1752600" cy="1066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C#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495800" y="1687727"/>
            <a:ext cx="1752600" cy="1066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Lisp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10" name="Straight Arrow Connector 9"/>
          <p:cNvCxnSpPr>
            <a:stCxn id="5" idx="7"/>
            <a:endCxn id="4" idx="1"/>
          </p:cNvCxnSpPr>
          <p:nvPr/>
        </p:nvCxnSpPr>
        <p:spPr bwMode="auto">
          <a:xfrm flipV="1">
            <a:off x="2181738" y="3695700"/>
            <a:ext cx="1323462" cy="695807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>
            <a:stCxn id="6" idx="0"/>
            <a:endCxn id="4" idx="2"/>
          </p:cNvCxnSpPr>
          <p:nvPr/>
        </p:nvCxnSpPr>
        <p:spPr bwMode="auto">
          <a:xfrm flipV="1">
            <a:off x="4076700" y="4229100"/>
            <a:ext cx="304800" cy="1270686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>
            <a:off x="4402095" y="2621982"/>
            <a:ext cx="370962" cy="564002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>
            <a:stCxn id="7" idx="2"/>
            <a:endCxn id="4" idx="3"/>
          </p:cNvCxnSpPr>
          <p:nvPr/>
        </p:nvCxnSpPr>
        <p:spPr bwMode="auto">
          <a:xfrm flipH="1">
            <a:off x="5257800" y="3190103"/>
            <a:ext cx="762000" cy="505597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35058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String Templates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90725"/>
            <a:ext cx="75438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550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Tagged 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61926"/>
            <a:ext cx="6915150" cy="458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44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lliem 2013 v1">
  <a:themeElements>
    <a:clrScheme name="IT Unity 2015 A">
      <a:dk1>
        <a:srgbClr val="505050"/>
      </a:dk1>
      <a:lt1>
        <a:srgbClr val="FFFFFF"/>
      </a:lt1>
      <a:dk2>
        <a:srgbClr val="0072C6"/>
      </a:dk2>
      <a:lt2>
        <a:srgbClr val="E6E6E6"/>
      </a:lt2>
      <a:accent1>
        <a:srgbClr val="FF5900"/>
      </a:accent1>
      <a:accent2>
        <a:srgbClr val="DC3C00"/>
      </a:accent2>
      <a:accent3>
        <a:srgbClr val="007233"/>
      </a:accent3>
      <a:accent4>
        <a:srgbClr val="002060"/>
      </a:accent4>
      <a:accent5>
        <a:srgbClr val="FF8000"/>
      </a:accent5>
      <a:accent6>
        <a:srgbClr val="FFFF00"/>
      </a:accent6>
      <a:hlink>
        <a:srgbClr val="7030A0"/>
      </a:hlink>
      <a:folHlink>
        <a:srgbClr val="7030A0"/>
      </a:folHlink>
    </a:clrScheme>
    <a:fontScheme name="IT Unity 2015 A">
      <a:majorFont>
        <a:latin typeface="Myriad Pro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 Unity 2014 Template" id="{B3FB2098-6986-4203-BA4B-126DB3669140}" vid="{A1076AB7-DE17-437B-93AC-F4F752B9F2ED}"/>
    </a:ext>
  </a:extLst>
</a:theme>
</file>

<file path=ppt/theme/theme3.xml><?xml version="1.0" encoding="utf-8"?>
<a:theme xmlns:a="http://schemas.openxmlformats.org/drawingml/2006/main" name="1_Intelliem 2013 v1">
  <a:themeElements>
    <a:clrScheme name="IT Unity 2015 A">
      <a:dk1>
        <a:srgbClr val="505050"/>
      </a:dk1>
      <a:lt1>
        <a:srgbClr val="FFFFFF"/>
      </a:lt1>
      <a:dk2>
        <a:srgbClr val="0072C6"/>
      </a:dk2>
      <a:lt2>
        <a:srgbClr val="E6E6E6"/>
      </a:lt2>
      <a:accent1>
        <a:srgbClr val="FF5900"/>
      </a:accent1>
      <a:accent2>
        <a:srgbClr val="DC3C00"/>
      </a:accent2>
      <a:accent3>
        <a:srgbClr val="007233"/>
      </a:accent3>
      <a:accent4>
        <a:srgbClr val="002060"/>
      </a:accent4>
      <a:accent5>
        <a:srgbClr val="FF8000"/>
      </a:accent5>
      <a:accent6>
        <a:srgbClr val="FFFF00"/>
      </a:accent6>
      <a:hlink>
        <a:srgbClr val="7030A0"/>
      </a:hlink>
      <a:folHlink>
        <a:srgbClr val="7030A0"/>
      </a:folHlink>
    </a:clrScheme>
    <a:fontScheme name="IT Unity 2015 A">
      <a:majorFont>
        <a:latin typeface="Myriad Pro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 Unity 2014 Template" id="{B3FB2098-6986-4203-BA4B-126DB3669140}" vid="{A1076AB7-DE17-437B-93AC-F4F752B9F2ED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35196</TotalTime>
  <Words>385</Words>
  <Application>Microsoft Office PowerPoint</Application>
  <PresentationFormat>On-screen Show (4:3)</PresentationFormat>
  <Paragraphs>137</Paragraphs>
  <Slides>48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Intelliem 2013 v1</vt:lpstr>
      <vt:lpstr>1_Intelliem 2013 v1</vt:lpstr>
      <vt:lpstr>The Evolution of JavaScript (and the coming frameworks)   K. Scott Allen</vt:lpstr>
      <vt:lpstr>PowerPoint Presentation</vt:lpstr>
      <vt:lpstr>PowerPoint Presentation</vt:lpstr>
      <vt:lpstr>2007</vt:lpstr>
      <vt:lpstr>Why The Excitement?</vt:lpstr>
      <vt:lpstr>PowerPoint Presentation</vt:lpstr>
      <vt:lpstr>The Old New JavaScript</vt:lpstr>
      <vt:lpstr>Solution: String Templates</vt:lpstr>
      <vt:lpstr>Tagged Templates</vt:lpstr>
      <vt:lpstr>Classes</vt:lpstr>
      <vt:lpstr>Inheritance</vt:lpstr>
      <vt:lpstr>Arrow Functions</vt:lpstr>
      <vt:lpstr>Problem: Encapsulating Collections</vt:lpstr>
      <vt:lpstr>Solution: Iterators and Iterables</vt:lpstr>
      <vt:lpstr>for of</vt:lpstr>
      <vt:lpstr>Symbol</vt:lpstr>
      <vt:lpstr>Symbol.iterator</vt:lpstr>
      <vt:lpstr>Make Your Own Iterable</vt:lpstr>
      <vt:lpstr>Generators</vt:lpstr>
      <vt:lpstr>Easy To Make Iterables</vt:lpstr>
      <vt:lpstr>Problem: Async Code</vt:lpstr>
      <vt:lpstr>Solution: Promises</vt:lpstr>
      <vt:lpstr>Promises Chain</vt:lpstr>
      <vt:lpstr>Problem: Modularity &amp; Scope</vt:lpstr>
      <vt:lpstr>Problem: Modularity &amp; Scope</vt:lpstr>
      <vt:lpstr>Solution: Real Modules!</vt:lpstr>
      <vt:lpstr>Imports</vt:lpstr>
      <vt:lpstr>Multiple Exports</vt:lpstr>
      <vt:lpstr>Making It Work</vt:lpstr>
      <vt:lpstr>Build Your JavaScript</vt:lpstr>
      <vt:lpstr>Polyfill Your Browser</vt:lpstr>
      <vt:lpstr>Build Your Modules</vt:lpstr>
      <vt:lpstr>Example: Aurelia</vt:lpstr>
      <vt:lpstr>Next Gen</vt:lpstr>
      <vt:lpstr>JavaScript Framework</vt:lpstr>
      <vt:lpstr>Mobile Desktop and Web</vt:lpstr>
      <vt:lpstr>Simple conventions</vt:lpstr>
      <vt:lpstr>Getting Started</vt:lpstr>
      <vt:lpstr>Install JSPM</vt:lpstr>
      <vt:lpstr>jspm init</vt:lpstr>
      <vt:lpstr>jspm install</vt:lpstr>
      <vt:lpstr>Bootstrap an App</vt:lpstr>
      <vt:lpstr>Aurelia Conventions</vt:lpstr>
      <vt:lpstr>Taking Control</vt:lpstr>
      <vt:lpstr>Dependency Injection</vt:lpstr>
      <vt:lpstr>Creating Components</vt:lpstr>
      <vt:lpstr>Aurelia – Check It Out</vt:lpstr>
      <vt:lpstr>In Conclusion …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1947</cp:revision>
  <dcterms:created xsi:type="dcterms:W3CDTF">2007-12-27T20:50:38Z</dcterms:created>
  <dcterms:modified xsi:type="dcterms:W3CDTF">2015-10-26T11:17:26Z</dcterms:modified>
</cp:coreProperties>
</file>