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8"/>
  </p:notesMasterIdLst>
  <p:handoutMasterIdLst>
    <p:handoutMasterId r:id="rId19"/>
  </p:handoutMasterIdLst>
  <p:sldIdLst>
    <p:sldId id="327" r:id="rId2"/>
    <p:sldId id="364" r:id="rId3"/>
    <p:sldId id="328" r:id="rId4"/>
    <p:sldId id="365" r:id="rId5"/>
    <p:sldId id="329" r:id="rId6"/>
    <p:sldId id="330" r:id="rId7"/>
    <p:sldId id="366" r:id="rId8"/>
    <p:sldId id="367" r:id="rId9"/>
    <p:sldId id="331" r:id="rId10"/>
    <p:sldId id="332" r:id="rId11"/>
    <p:sldId id="333" r:id="rId12"/>
    <p:sldId id="334" r:id="rId13"/>
    <p:sldId id="335" r:id="rId14"/>
    <p:sldId id="359" r:id="rId15"/>
    <p:sldId id="360" r:id="rId16"/>
    <p:sldId id="358" r:id="rId1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64"/>
            <p14:sldId id="328"/>
            <p14:sldId id="365"/>
            <p14:sldId id="329"/>
            <p14:sldId id="330"/>
            <p14:sldId id="366"/>
            <p14:sldId id="367"/>
            <p14:sldId id="331"/>
            <p14:sldId id="332"/>
            <p14:sldId id="333"/>
            <p14:sldId id="334"/>
            <p14:sldId id="335"/>
            <p14:sldId id="359"/>
            <p14:sldId id="360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106" d="100"/>
          <a:sy n="106" d="100"/>
        </p:scale>
        <p:origin x="45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67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4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1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8D2886FA-14F8-41CB-965A-077FEA7C57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Razor Pages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Pages are for HTML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dirty="0" err="1"/>
              <a:t>ViewStart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inside _</a:t>
            </a:r>
            <a:r>
              <a:rPr lang="en-US" dirty="0" err="1"/>
              <a:t>ViewStart.cshtml</a:t>
            </a:r>
            <a:r>
              <a:rPr lang="en-US" dirty="0"/>
              <a:t> executes before every view renders</a:t>
            </a:r>
          </a:p>
          <a:p>
            <a:r>
              <a:rPr lang="en-US" dirty="0"/>
              <a:t>Hierarchical (subfolders override parent)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200400"/>
            <a:ext cx="61722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</a:rPr>
              <a:t>@{</a:t>
            </a:r>
            <a:br>
              <a:rPr lang="en-US" b="0" dirty="0">
                <a:latin typeface="Consolas" pitchFamily="49" charset="0"/>
              </a:rPr>
            </a:br>
            <a:r>
              <a:rPr lang="en-US" b="0" dirty="0">
                <a:latin typeface="Consolas" pitchFamily="49" charset="0"/>
              </a:rPr>
              <a:t>    Layout = 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</a:rPr>
              <a:t>"~/Views/Shared/_</a:t>
            </a:r>
            <a:r>
              <a:rPr lang="en-US" b="0" dirty="0" err="1">
                <a:solidFill>
                  <a:srgbClr val="A31515"/>
                </a:solidFill>
                <a:latin typeface="Consolas" pitchFamily="49" charset="0"/>
              </a:rPr>
              <a:t>Layout.cshtml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b="0" dirty="0">
                <a:latin typeface="Consolas" pitchFamily="49" charset="0"/>
              </a:rPr>
              <a:t>;</a:t>
            </a:r>
            <a:br>
              <a:rPr lang="en-US" b="0" dirty="0">
                <a:latin typeface="Consolas" pitchFamily="49" charset="0"/>
              </a:rPr>
            </a:br>
            <a:r>
              <a:rPr lang="en-US" b="0" dirty="0">
                <a:latin typeface="Consolas" pitchFamily="49" charset="0"/>
              </a:rPr>
              <a:t> }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70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dirty="0" err="1"/>
              <a:t>ViewImports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namespaces and tag helpers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967037"/>
            <a:ext cx="56769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705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is a property of the </a:t>
            </a:r>
            <a:r>
              <a:rPr lang="en-US" dirty="0" err="1"/>
              <a:t>ViewPage</a:t>
            </a:r>
            <a:r>
              <a:rPr lang="en-US" dirty="0"/>
              <a:t> base class</a:t>
            </a:r>
          </a:p>
          <a:p>
            <a:r>
              <a:rPr lang="en-US" dirty="0"/>
              <a:t>Many HTML helpers replaced with tag helpers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3124200"/>
            <a:ext cx="75438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sz="1400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Html.BeginForm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()) {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Html.ValidationSummary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="editor-label"&gt;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Html.LabelFor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="editor-field"&gt;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Html.EditorFor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Html.ValidationMessageFor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708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Partial views render portions of a page</a:t>
            </a:r>
          </a:p>
          <a:p>
            <a:pPr lvl="1"/>
            <a:r>
              <a:rPr lang="en-US" dirty="0"/>
              <a:t>Reuse pieces of a view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6D961-1968-48BD-93FC-D32D4D33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14600"/>
            <a:ext cx="6553200" cy="1372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972D4-CFA2-418B-A5FD-44A6D1F75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497" y="3536693"/>
            <a:ext cx="5105400" cy="30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7693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TagHelpers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better HTML helper</a:t>
            </a:r>
          </a:p>
          <a:p>
            <a:r>
              <a:rPr lang="en-US" dirty="0"/>
              <a:t>Opt-in (required @</a:t>
            </a:r>
            <a:r>
              <a:rPr lang="en-US" dirty="0" err="1"/>
              <a:t>addTagHelper</a:t>
            </a:r>
            <a:r>
              <a:rPr lang="en-US" dirty="0"/>
              <a:t> support)</a:t>
            </a:r>
          </a:p>
          <a:p>
            <a:pPr lvl="1"/>
            <a:r>
              <a:rPr lang="en-US" dirty="0"/>
              <a:t>Forms, links, inputs</a:t>
            </a:r>
          </a:p>
          <a:p>
            <a:pPr lvl="1"/>
            <a:r>
              <a:rPr lang="en-US" dirty="0"/>
              <a:t>Caching, environment, and more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3429000"/>
            <a:ext cx="8601075" cy="81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853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Tag Helper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328862"/>
            <a:ext cx="8743950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54446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own Arrow 3"/>
          <p:cNvSpPr/>
          <p:nvPr/>
        </p:nvSpPr>
        <p:spPr bwMode="auto">
          <a:xfrm rot="19207364">
            <a:off x="5265071" y="294334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Down Arrow 4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Down Arrow 5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Controller or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Page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Model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8493949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A4A9-1A4F-4868-9EA4-4D896AD8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Pages are part of MVC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BBF46-A250-454E-98B4-3741FE00B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2076F-6DA7-475B-BC93-16BD9767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70" y="2438400"/>
            <a:ext cx="8077200" cy="29959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57645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Conventions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5105400" cy="990600"/>
          </a:xfrm>
        </p:spPr>
        <p:txBody>
          <a:bodyPr/>
          <a:lstStyle/>
          <a:p>
            <a:r>
              <a:rPr lang="en-US" dirty="0"/>
              <a:t>Pages is the default folder</a:t>
            </a:r>
          </a:p>
          <a:p>
            <a:r>
              <a:rPr lang="en-US" dirty="0" err="1"/>
              <a:t>Index.cshtml</a:t>
            </a:r>
            <a:r>
              <a:rPr lang="en-US" dirty="0"/>
              <a:t> is the default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13AE4-1531-481F-ADAB-8CC457C36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066800"/>
            <a:ext cx="3135492" cy="48006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4116BF-9652-4000-B80F-5858F8086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13553"/>
              </p:ext>
            </p:extLst>
          </p:nvPr>
        </p:nvGraphicFramePr>
        <p:xfrm>
          <a:off x="304800" y="2971800"/>
          <a:ext cx="5257800" cy="199644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931635">
                  <a:extLst>
                    <a:ext uri="{9D8B030D-6E8A-4147-A177-3AD203B41FA5}">
                      <a16:colId xmlns:a16="http://schemas.microsoft.com/office/drawing/2014/main" val="11042583"/>
                    </a:ext>
                  </a:extLst>
                </a:gridCol>
                <a:gridCol w="2326165">
                  <a:extLst>
                    <a:ext uri="{9D8B030D-6E8A-4147-A177-3AD203B41FA5}">
                      <a16:colId xmlns:a16="http://schemas.microsoft.com/office/drawing/2014/main" val="86209217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22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/Pages/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Index.cshtml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 or /Index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/Pages/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Contact.cshtml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/Pages/Movies/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List.cshtml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/Movies/List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7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/Pages/Movies/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Index.cshtml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/Movies or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/Movies/Index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81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3167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C4A4-6FC4-4434-A4F3-DAE5FAC1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@page Directive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C27E7-ECA6-46C2-A60F-2F1544A34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@page differentiates Page from View</a:t>
            </a:r>
          </a:p>
          <a:p>
            <a:r>
              <a:rPr lang="en-US" dirty="0"/>
              <a:t>@model sets the type of Model property</a:t>
            </a:r>
          </a:p>
          <a:p>
            <a:pPr lvl="1"/>
            <a:r>
              <a:rPr lang="en-US" dirty="0"/>
              <a:t>Inherits from </a:t>
            </a:r>
            <a:r>
              <a:rPr lang="en-US" dirty="0" err="1"/>
              <a:t>PageModel</a:t>
            </a:r>
            <a:r>
              <a:rPr lang="en-US" dirty="0"/>
              <a:t> derived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7A725-2B28-434B-BB15-85DD096C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16" y="3224207"/>
            <a:ext cx="3176588" cy="1555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6F581E-0F66-4AF2-BDBB-DFF9BCB32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7200" y="3048000"/>
            <a:ext cx="3900487" cy="1908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5527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38201" y="2743200"/>
            <a:ext cx="2057400" cy="1828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Template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505201" y="2743200"/>
            <a:ext cx="2057400" cy="1828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Data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2667000"/>
            <a:ext cx="2057400" cy="1828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Generated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5600" y="3124200"/>
            <a:ext cx="62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00" y="3124200"/>
            <a:ext cx="627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=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6005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81200" y="2514600"/>
            <a:ext cx="55626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</a:rPr>
              <a:t>ul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200" b="0" dirty="0">
                <a:latin typeface="Consolas" pitchFamily="49" charset="0"/>
              </a:rPr>
            </a:br>
            <a:r>
              <a:rPr lang="en-US" sz="1200" b="0" dirty="0">
                <a:latin typeface="Consolas" pitchFamily="49" charset="0"/>
              </a:rPr>
              <a:t>@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en-US" sz="1200" b="0" dirty="0">
                <a:latin typeface="Consolas" pitchFamily="49" charset="0"/>
              </a:rPr>
              <a:t> (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200" b="0" dirty="0">
                <a:latin typeface="Consolas" pitchFamily="49" charset="0"/>
              </a:rPr>
              <a:t> movie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200" b="0" dirty="0">
                <a:latin typeface="Consolas" pitchFamily="49" charset="0"/>
              </a:rPr>
              <a:t> Model) { </a:t>
            </a:r>
            <a:br>
              <a:rPr lang="en-US" sz="1200" b="0" dirty="0">
                <a:latin typeface="Consolas" pitchFamily="49" charset="0"/>
              </a:rPr>
            </a:br>
            <a:r>
              <a:rPr lang="en-US" sz="1200" b="0" dirty="0">
                <a:latin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</a:rPr>
              <a:t>li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200" b="0" dirty="0">
                <a:latin typeface="Consolas" pitchFamily="49" charset="0"/>
              </a:rPr>
            </a:br>
            <a:r>
              <a:rPr lang="en-US" sz="1200" b="0" dirty="0">
                <a:latin typeface="Consolas" pitchFamily="49" charset="0"/>
              </a:rPr>
              <a:t>    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</a:rPr>
              <a:t>a</a:t>
            </a:r>
            <a:r>
              <a:rPr lang="en-US" sz="1200" b="0" dirty="0">
                <a:latin typeface="Consolas" pitchFamily="49" charset="0"/>
              </a:rPr>
              <a:t> </a:t>
            </a:r>
            <a:r>
              <a:rPr lang="en-US" sz="1200" b="0" dirty="0" err="1">
                <a:solidFill>
                  <a:srgbClr val="FF0000"/>
                </a:solidFill>
                <a:latin typeface="Consolas" pitchFamily="49" charset="0"/>
              </a:rPr>
              <a:t>href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="/home/details/</a:t>
            </a:r>
            <a:r>
              <a:rPr lang="en-US" sz="1200" b="0" dirty="0">
                <a:latin typeface="Consolas" pitchFamily="49" charset="0"/>
              </a:rPr>
              <a:t>@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</a:rPr>
              <a:t>movie.ID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"&gt;</a:t>
            </a:r>
            <a:r>
              <a:rPr lang="en-US" sz="1200" b="0" dirty="0">
                <a:latin typeface="Consolas" pitchFamily="49" charset="0"/>
              </a:rPr>
              <a:t>@</a:t>
            </a:r>
            <a:r>
              <a:rPr lang="en-US" sz="1200" b="0" dirty="0" err="1">
                <a:latin typeface="Consolas" pitchFamily="49" charset="0"/>
              </a:rPr>
              <a:t>movie.Title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</a:rPr>
              <a:t>a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200" b="0" dirty="0">
                <a:latin typeface="Consolas" pitchFamily="49" charset="0"/>
              </a:rPr>
            </a:br>
            <a:r>
              <a:rPr lang="en-US" sz="1200" b="0" dirty="0">
                <a:latin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</a:rPr>
              <a:t>li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200" b="0" dirty="0">
                <a:latin typeface="Consolas" pitchFamily="49" charset="0"/>
              </a:rPr>
            </a:br>
            <a:r>
              <a:rPr lang="en-US" sz="1200" b="0" dirty="0">
                <a:latin typeface="Consolas" pitchFamily="49" charset="0"/>
              </a:rPr>
              <a:t>}   </a:t>
            </a:r>
            <a:br>
              <a:rPr lang="en-US" sz="1200" b="0" dirty="0">
                <a:latin typeface="Consolas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</a:rPr>
              <a:t>ul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solidFill>
                <a:srgbClr val="0000FF"/>
              </a:solidFill>
              <a:latin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</a:rPr>
              <a:t>Email: scott-allen@pluralsight.com</a:t>
            </a:r>
            <a:br>
              <a:rPr lang="en-US" sz="1200" b="0" dirty="0">
                <a:latin typeface="Consolas" pitchFamily="49" charset="0"/>
              </a:rPr>
            </a:br>
            <a:r>
              <a:rPr lang="en-US" sz="1200" b="0" dirty="0">
                <a:latin typeface="Consolas" pitchFamily="49" charset="0"/>
              </a:rPr>
              <a:t>Twitter: @@</a:t>
            </a:r>
            <a:r>
              <a:rPr lang="en-US" sz="1200" b="0" dirty="0" err="1">
                <a:latin typeface="Consolas" pitchFamily="49" charset="0"/>
              </a:rPr>
              <a:t>OdeToCode</a:t>
            </a:r>
            <a:r>
              <a:rPr lang="en-US" sz="1200" b="0" dirty="0">
                <a:latin typeface="Consolas" pitchFamily="49" charset="0"/>
              </a:rPr>
              <a:t> </a:t>
            </a:r>
            <a:br>
              <a:rPr lang="en-US" sz="1200" b="0" dirty="0">
                <a:latin typeface="Consolas" pitchFamily="49" charset="0"/>
              </a:rPr>
            </a:b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Intermingling C# and HTML</a:t>
            </a:r>
          </a:p>
        </p:txBody>
      </p:sp>
    </p:spTree>
    <p:extLst>
      <p:ext uri="{BB962C8B-B14F-4D97-AF65-F5344CB8AC3E}">
        <p14:creationId xmlns:p14="http://schemas.microsoft.com/office/powerpoint/2010/main" val="2041783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B8E1-3AD7-41AC-AFF5-564B70DA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49485-E48F-48CF-8B4E-0FDBB8142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OnGet</a:t>
            </a:r>
            <a:r>
              <a:rPr lang="en-US" dirty="0"/>
              <a:t> and </a:t>
            </a:r>
            <a:r>
              <a:rPr lang="en-US" dirty="0" err="1"/>
              <a:t>OnPost</a:t>
            </a:r>
            <a:endParaRPr lang="en-US" dirty="0"/>
          </a:p>
          <a:p>
            <a:r>
              <a:rPr lang="en-US" dirty="0" err="1"/>
              <a:t>OnGetAsync</a:t>
            </a:r>
            <a:r>
              <a:rPr lang="en-US" dirty="0"/>
              <a:t> and </a:t>
            </a:r>
            <a:r>
              <a:rPr lang="en-US" dirty="0" err="1"/>
              <a:t>OnPostAsync</a:t>
            </a:r>
            <a:endParaRPr lang="en-US" dirty="0"/>
          </a:p>
          <a:p>
            <a:r>
              <a:rPr lang="en-US" dirty="0"/>
              <a:t>Can also have custom handlers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15B5B-320B-4DA1-B146-CD54D6940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895600"/>
            <a:ext cx="4081987" cy="31907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29034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998D-A4E2-471B-8BC3-0D1FFBDD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BB535-5F8B-4706-8C9B-37DCB5E9F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in the @page directive</a:t>
            </a:r>
          </a:p>
          <a:p>
            <a:r>
              <a:rPr lang="en-US" dirty="0"/>
              <a:t>Can change route, add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DE57F-8778-44D1-9B0D-14855615A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743200"/>
            <a:ext cx="6477000" cy="329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4302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Layout views allow for pluggable content areas</a:t>
            </a:r>
          </a:p>
          <a:p>
            <a:pPr lvl="1"/>
            <a:r>
              <a:rPr lang="en-US" dirty="0" err="1"/>
              <a:t>RenderBody</a:t>
            </a:r>
            <a:endParaRPr lang="en-US" dirty="0"/>
          </a:p>
          <a:p>
            <a:pPr lvl="1"/>
            <a:r>
              <a:rPr lang="en-US" dirty="0" err="1"/>
              <a:t>RenderSection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3048000"/>
            <a:ext cx="8610600" cy="3124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&lt;!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DOCTYPE</a:t>
            </a:r>
            <a:r>
              <a:rPr lang="en-US" sz="1400" b="0" dirty="0">
                <a:latin typeface="Consolas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</a:rPr>
              <a:t>html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html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head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latin typeface="Consolas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title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>
                <a:latin typeface="Consolas" pitchFamily="49" charset="0"/>
              </a:rPr>
              <a:t>@</a:t>
            </a:r>
            <a:r>
              <a:rPr lang="en-US" sz="1400" b="0" dirty="0" err="1">
                <a:latin typeface="Consolas" pitchFamily="49" charset="0"/>
              </a:rPr>
              <a:t>ViewBag.Title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title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latin typeface="Consolas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script</a:t>
            </a:r>
            <a:r>
              <a:rPr lang="en-US" sz="1400" b="0" dirty="0">
                <a:latin typeface="Consolas" pitchFamily="49" charset="0"/>
              </a:rPr>
              <a:t> </a:t>
            </a:r>
            <a:r>
              <a:rPr lang="en-US" sz="1400" b="0" dirty="0" err="1">
                <a:solidFill>
                  <a:srgbClr val="FF0000"/>
                </a:solidFill>
                <a:latin typeface="Consolas" pitchFamily="49" charset="0"/>
              </a:rPr>
              <a:t>src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="</a:t>
            </a:r>
            <a:r>
              <a:rPr lang="en-US" sz="1400" b="0" dirty="0">
                <a:latin typeface="Consolas" pitchFamily="49" charset="0"/>
              </a:rPr>
              <a:t>@</a:t>
            </a:r>
            <a:r>
              <a:rPr lang="en-US" sz="1400" b="0" dirty="0" err="1">
                <a:solidFill>
                  <a:srgbClr val="0000FF"/>
                </a:solidFill>
                <a:latin typeface="Consolas" pitchFamily="49" charset="0"/>
              </a:rPr>
              <a:t>Url.Content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</a:rPr>
              <a:t>"~/Scripts/jquery-1.4.4.min.js"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)"</a:t>
            </a:r>
            <a:r>
              <a:rPr lang="en-US" sz="1400" b="0" dirty="0">
                <a:latin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FF0000"/>
                </a:solidFill>
                <a:latin typeface="Consolas" pitchFamily="49" charset="0"/>
              </a:rPr>
              <a:t>            type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sz="1400" b="0" dirty="0" err="1">
                <a:solidFill>
                  <a:srgbClr val="0000FF"/>
                </a:solidFill>
                <a:latin typeface="Consolas" pitchFamily="49" charset="0"/>
              </a:rPr>
              <a:t>javascript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"&gt;&lt;/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script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head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body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latin typeface="Consolas" pitchFamily="49" charset="0"/>
              </a:rPr>
              <a:t>    @</a:t>
            </a:r>
            <a:r>
              <a:rPr lang="en-US" sz="1400" b="0" dirty="0" err="1">
                <a:latin typeface="Consolas" pitchFamily="49" charset="0"/>
              </a:rPr>
              <a:t>RenderBody</a:t>
            </a:r>
            <a:r>
              <a:rPr lang="en-US" sz="1400" b="0" dirty="0">
                <a:latin typeface="Consolas" pitchFamily="49" charset="0"/>
              </a:rPr>
              <a:t>()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body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html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985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</Words>
  <Application>Microsoft Office PowerPoint</Application>
  <PresentationFormat>On-screen Show (4:3)</PresentationFormat>
  <Paragraphs>73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Razor Pages</vt:lpstr>
      <vt:lpstr>Razor Pages are part of MVC</vt:lpstr>
      <vt:lpstr>Page Conventions</vt:lpstr>
      <vt:lpstr>@page Directive</vt:lpstr>
      <vt:lpstr>Razor Templates</vt:lpstr>
      <vt:lpstr>Intermingling C# and HTML</vt:lpstr>
      <vt:lpstr>Handlers</vt:lpstr>
      <vt:lpstr>Route Templates</vt:lpstr>
      <vt:lpstr>Layout</vt:lpstr>
      <vt:lpstr>_ViewStart</vt:lpstr>
      <vt:lpstr>_ViewImports</vt:lpstr>
      <vt:lpstr>HTML Helpers</vt:lpstr>
      <vt:lpstr>Partials</vt:lpstr>
      <vt:lpstr>TagHelpers</vt:lpstr>
      <vt:lpstr>Custom Tag Helper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1120</cp:revision>
  <dcterms:created xsi:type="dcterms:W3CDTF">2007-12-27T20:50:38Z</dcterms:created>
  <dcterms:modified xsi:type="dcterms:W3CDTF">2018-10-26T13:50:33Z</dcterms:modified>
</cp:coreProperties>
</file>