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4"/>
  </p:notesMasterIdLst>
  <p:handoutMasterIdLst>
    <p:handoutMasterId r:id="rId15"/>
  </p:handoutMasterIdLst>
  <p:sldIdLst>
    <p:sldId id="327" r:id="rId2"/>
    <p:sldId id="377" r:id="rId3"/>
    <p:sldId id="379" r:id="rId4"/>
    <p:sldId id="380" r:id="rId5"/>
    <p:sldId id="381" r:id="rId6"/>
    <p:sldId id="382" r:id="rId7"/>
    <p:sldId id="383" r:id="rId8"/>
    <p:sldId id="384" r:id="rId9"/>
    <p:sldId id="387" r:id="rId10"/>
    <p:sldId id="385" r:id="rId11"/>
    <p:sldId id="386" r:id="rId12"/>
    <p:sldId id="365" r:id="rId1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2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5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1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Resolving Dependencies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Dependency Injection and IOC in MVC 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 Extensibility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 filters in MVC 3 don’t need to be attributes</a:t>
            </a:r>
          </a:p>
          <a:p>
            <a:pPr lvl="1"/>
            <a:r>
              <a:rPr lang="en-US" dirty="0" err="1" smtClean="0"/>
              <a:t>IActionFilter</a:t>
            </a:r>
            <a:r>
              <a:rPr lang="en-US" dirty="0" smtClean="0"/>
              <a:t>, </a:t>
            </a:r>
            <a:r>
              <a:rPr lang="en-US" dirty="0" err="1" smtClean="0"/>
              <a:t>IResultFilter</a:t>
            </a:r>
            <a:r>
              <a:rPr lang="en-US" dirty="0" smtClean="0"/>
              <a:t>, </a:t>
            </a:r>
            <a:r>
              <a:rPr lang="en-US" dirty="0" err="1" smtClean="0"/>
              <a:t>IExceptionFilter</a:t>
            </a:r>
            <a:r>
              <a:rPr lang="en-US" dirty="0" smtClean="0"/>
              <a:t>, </a:t>
            </a:r>
            <a:r>
              <a:rPr lang="en-US" dirty="0" err="1" smtClean="0"/>
              <a:t>IAuthorizationFilter</a:t>
            </a:r>
            <a:endParaRPr lang="en-US" dirty="0" smtClean="0"/>
          </a:p>
          <a:p>
            <a:r>
              <a:rPr lang="en-US" dirty="0" smtClean="0"/>
              <a:t>Filters gathered from </a:t>
            </a:r>
            <a:r>
              <a:rPr lang="en-US" dirty="0" err="1" smtClean="0"/>
              <a:t>IFilterProviders</a:t>
            </a:r>
            <a:endParaRPr lang="en-US" dirty="0" smtClean="0"/>
          </a:p>
          <a:p>
            <a:r>
              <a:rPr lang="en-US" dirty="0" smtClean="0"/>
              <a:t>Three  filtered providers configured by default</a:t>
            </a:r>
          </a:p>
          <a:p>
            <a:pPr lvl="1"/>
            <a:r>
              <a:rPr lang="en-US" dirty="0" smtClean="0"/>
              <a:t>Global filter provider</a:t>
            </a:r>
          </a:p>
          <a:p>
            <a:pPr lvl="1"/>
            <a:r>
              <a:rPr lang="en-US" dirty="0" smtClean="0"/>
              <a:t>Attribute filter provider</a:t>
            </a:r>
          </a:p>
          <a:p>
            <a:pPr lvl="1"/>
            <a:r>
              <a:rPr lang="en-US" dirty="0" smtClean="0"/>
              <a:t>Controller instance provider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038600"/>
            <a:ext cx="274206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114800" y="3962400"/>
            <a:ext cx="46482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IEnumerable</a:t>
            </a:r>
            <a:r>
              <a:rPr lang="en-US" sz="1400" b="0" dirty="0" smtClean="0"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</a:rPr>
              <a:t>Filter</a:t>
            </a:r>
            <a:r>
              <a:rPr lang="en-US" sz="1400" b="0" dirty="0" smtClean="0">
                <a:latin typeface="Consolas" pitchFamily="49" charset="0"/>
              </a:rPr>
              <a:t>&gt; </a:t>
            </a:r>
            <a:r>
              <a:rPr lang="en-US" sz="1400" b="0" dirty="0" err="1" smtClean="0">
                <a:latin typeface="Consolas" pitchFamily="49" charset="0"/>
              </a:rPr>
              <a:t>GetFilters</a:t>
            </a:r>
            <a:r>
              <a:rPr lang="en-US" sz="1400" b="0" dirty="0" smtClean="0">
                <a:latin typeface="Consolas" pitchFamily="49" charset="0"/>
              </a:rPr>
              <a:t>(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ControllerContext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latin typeface="Consolas" pitchFamily="49" charset="0"/>
              </a:rPr>
              <a:t>controllerContext</a:t>
            </a:r>
            <a:r>
              <a:rPr lang="en-US" sz="1400" b="0" dirty="0" smtClean="0">
                <a:latin typeface="Consolas" pitchFamily="49" charset="0"/>
              </a:rPr>
              <a:t>, 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ActionDescriptor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latin typeface="Consolas" pitchFamily="49" charset="0"/>
              </a:rPr>
              <a:t>actionDescriptor</a:t>
            </a:r>
            <a:r>
              <a:rPr lang="en-US" sz="1400" b="0" dirty="0" smtClean="0">
                <a:latin typeface="Consolas" pitchFamily="49" charset="0"/>
              </a:rPr>
              <a:t>)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yield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</a:rPr>
              <a:t>Filter</a:t>
            </a:r>
            <a:r>
              <a:rPr lang="en-US" sz="1400" b="0" dirty="0" smtClean="0">
                <a:latin typeface="Consolas" pitchFamily="49" charset="0"/>
              </a:rPr>
              <a:t>(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        _</a:t>
            </a:r>
            <a:r>
              <a:rPr lang="en-US" sz="1400" b="0" dirty="0" err="1" smtClean="0">
                <a:latin typeface="Consolas" pitchFamily="49" charset="0"/>
              </a:rPr>
              <a:t>kernel.Get</a:t>
            </a:r>
            <a:r>
              <a:rPr lang="en-US" sz="1400" b="0" dirty="0" smtClean="0">
                <a:latin typeface="Consolas" pitchFamily="49" charset="0"/>
              </a:rPr>
              <a:t>&lt;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MessageFilter</a:t>
            </a:r>
            <a:r>
              <a:rPr lang="en-US" sz="1400" b="0" dirty="0" smtClean="0">
                <a:latin typeface="Consolas" pitchFamily="49" charset="0"/>
              </a:rPr>
              <a:t>&gt;(),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       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FilterScope</a:t>
            </a:r>
            <a:r>
              <a:rPr lang="en-US" sz="1400" b="0" dirty="0" err="1" smtClean="0">
                <a:latin typeface="Consolas" pitchFamily="49" charset="0"/>
              </a:rPr>
              <a:t>.Global</a:t>
            </a:r>
            <a:r>
              <a:rPr lang="en-US" sz="1400" b="0" dirty="0" smtClean="0">
                <a:latin typeface="Consolas" pitchFamily="49" charset="0"/>
              </a:rPr>
              <a:t>,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        order: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null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    );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}</a:t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Extensibility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IModelBinderProvider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Multiple services to locate model binders</a:t>
            </a:r>
          </a:p>
          <a:p>
            <a:r>
              <a:rPr lang="en-US" dirty="0" err="1" smtClean="0"/>
              <a:t>ModelMetadataProvider</a:t>
            </a:r>
            <a:endParaRPr lang="en-US" dirty="0" smtClean="0"/>
          </a:p>
          <a:p>
            <a:pPr lvl="1"/>
            <a:r>
              <a:rPr lang="en-US" dirty="0" smtClean="0"/>
              <a:t>A single service to locate model metadata</a:t>
            </a:r>
          </a:p>
          <a:p>
            <a:r>
              <a:rPr lang="en-US" dirty="0" err="1" smtClean="0"/>
              <a:t>ModelValidatorProvider</a:t>
            </a:r>
            <a:endParaRPr lang="en-US" dirty="0" smtClean="0"/>
          </a:p>
          <a:p>
            <a:pPr lvl="1"/>
            <a:r>
              <a:rPr lang="en-US" dirty="0" smtClean="0"/>
              <a:t>Multiple services to provide </a:t>
            </a:r>
            <a:r>
              <a:rPr lang="en-US" dirty="0" err="1" smtClean="0"/>
              <a:t>validators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657600"/>
            <a:ext cx="7391400" cy="23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DependencyResolver</a:t>
            </a:r>
            <a:endParaRPr lang="en-US" dirty="0" smtClean="0"/>
          </a:p>
          <a:p>
            <a:pPr lvl="1"/>
            <a:r>
              <a:rPr lang="en-US" dirty="0" smtClean="0"/>
              <a:t>Allows a single </a:t>
            </a:r>
            <a:r>
              <a:rPr lang="en-US" dirty="0" err="1" smtClean="0"/>
              <a:t>extensilbility</a:t>
            </a:r>
            <a:r>
              <a:rPr lang="en-US" dirty="0" smtClean="0"/>
              <a:t> point</a:t>
            </a:r>
          </a:p>
          <a:p>
            <a:r>
              <a:rPr lang="en-US" dirty="0" smtClean="0"/>
              <a:t>Custom resolvers can leverage an </a:t>
            </a:r>
            <a:r>
              <a:rPr lang="en-US" dirty="0" err="1" smtClean="0"/>
              <a:t>IoC</a:t>
            </a:r>
            <a:endParaRPr lang="en-US" dirty="0" smtClean="0"/>
          </a:p>
          <a:p>
            <a:pPr lvl="1"/>
            <a:r>
              <a:rPr lang="en-US" dirty="0" smtClean="0"/>
              <a:t>Dependency injection everywhere!</a:t>
            </a:r>
          </a:p>
          <a:p>
            <a:r>
              <a:rPr lang="en-US" dirty="0" smtClean="0"/>
              <a:t>Providers for filters, model binding, model metadata, and model validation</a:t>
            </a:r>
          </a:p>
          <a:p>
            <a:pPr lvl="1"/>
            <a:r>
              <a:rPr lang="en-US" dirty="0" smtClean="0"/>
              <a:t>You have complete control over the services consumed by the runtime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Resolving 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dependency resolution (and why do I care)?</a:t>
            </a:r>
          </a:p>
          <a:p>
            <a:r>
              <a:rPr lang="en-US" dirty="0" smtClean="0"/>
              <a:t>Service location for MVC features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Model validation and metadata</a:t>
            </a:r>
          </a:p>
          <a:p>
            <a:pPr lvl="1"/>
            <a:r>
              <a:rPr lang="en-US" dirty="0" smtClean="0"/>
              <a:t>Model binders</a:t>
            </a:r>
          </a:p>
          <a:p>
            <a:pPr lvl="1"/>
            <a:r>
              <a:rPr lang="en-US" dirty="0" smtClean="0"/>
              <a:t>Activators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990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Dependency Resolution?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38200" y="1371600"/>
            <a:ext cx="2667000" cy="25146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I’m A Component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486400" y="1371600"/>
            <a:ext cx="2667000" cy="25146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 Service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3657600" y="2209800"/>
            <a:ext cx="1676400" cy="6858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Who Needs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143000" y="2819400"/>
            <a:ext cx="2044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(like a controller)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835341" y="2743200"/>
            <a:ext cx="21082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(like a repository)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1981200" y="4191000"/>
            <a:ext cx="51816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ActionResult</a:t>
            </a:r>
            <a:r>
              <a:rPr lang="en-US" sz="1400" b="0" dirty="0" smtClean="0">
                <a:latin typeface="Consolas" pitchFamily="49" charset="0"/>
              </a:rPr>
              <a:t> Index()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400" b="0" dirty="0" smtClean="0">
                <a:latin typeface="Consolas" pitchFamily="49" charset="0"/>
              </a:rPr>
              <a:t> repository =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EmployeeRepository</a:t>
            </a:r>
            <a:r>
              <a:rPr lang="en-US" sz="1400" b="0" dirty="0" smtClean="0">
                <a:latin typeface="Consolas" pitchFamily="49" charset="0"/>
              </a:rPr>
              <a:t>();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400" b="0" dirty="0" smtClean="0">
                <a:latin typeface="Consolas" pitchFamily="49" charset="0"/>
              </a:rPr>
              <a:t> model = </a:t>
            </a:r>
            <a:r>
              <a:rPr lang="en-US" sz="1400" b="0" dirty="0" err="1" smtClean="0">
                <a:latin typeface="Consolas" pitchFamily="49" charset="0"/>
              </a:rPr>
              <a:t>repository.GetSalariedEmployees</a:t>
            </a:r>
            <a:r>
              <a:rPr lang="en-US" sz="1400" b="0" dirty="0" smtClean="0">
                <a:latin typeface="Consolas" pitchFamily="49" charset="0"/>
              </a:rPr>
              <a:t>();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en-US" sz="1400" b="0" dirty="0" smtClean="0">
                <a:latin typeface="Consolas" pitchFamily="49" charset="0"/>
              </a:rPr>
              <a:t> View(model);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}</a:t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 rot="3194701">
            <a:off x="6894770" y="4044547"/>
            <a:ext cx="2373331" cy="1091213"/>
          </a:xfrm>
          <a:prstGeom prst="leftArrow">
            <a:avLst/>
          </a:prstGeom>
          <a:gradFill rotWithShape="1">
            <a:gsLst>
              <a:gs pos="0">
                <a:schemeClr val="accent5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Dependency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Resolution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1295400" y="4495800"/>
            <a:ext cx="6553200" cy="2057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ActionResult</a:t>
            </a:r>
            <a:r>
              <a:rPr lang="en-US" sz="1400" b="0" dirty="0" smtClean="0">
                <a:latin typeface="Consolas" pitchFamily="49" charset="0"/>
              </a:rPr>
              <a:t> Index()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400" b="0" dirty="0" smtClean="0">
                <a:latin typeface="Consolas" pitchFamily="49" charset="0"/>
              </a:rPr>
              <a:t> repository = 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   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DependencyResolver</a:t>
            </a:r>
            <a:r>
              <a:rPr lang="en-US" sz="1400" b="0" dirty="0" err="1" smtClean="0">
                <a:latin typeface="Consolas" pitchFamily="49" charset="0"/>
              </a:rPr>
              <a:t>.Current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                      .</a:t>
            </a:r>
            <a:r>
              <a:rPr lang="en-US" sz="1400" b="0" dirty="0" err="1" smtClean="0">
                <a:latin typeface="Consolas" pitchFamily="49" charset="0"/>
              </a:rPr>
              <a:t>GetService</a:t>
            </a:r>
            <a:r>
              <a:rPr lang="en-US" sz="1400" b="0" dirty="0" smtClean="0">
                <a:latin typeface="Consolas" pitchFamily="49" charset="0"/>
              </a:rPr>
              <a:t>&lt;</a:t>
            </a:r>
            <a:r>
              <a:rPr lang="en-US" sz="1400" b="0" dirty="0" err="1" smtClean="0">
                <a:latin typeface="Consolas" pitchFamily="49" charset="0"/>
              </a:rPr>
              <a:t>IEmployeeRepository</a:t>
            </a:r>
            <a:r>
              <a:rPr lang="en-US" sz="1400" b="0" dirty="0" smtClean="0">
                <a:latin typeface="Consolas" pitchFamily="49" charset="0"/>
              </a:rPr>
              <a:t>&gt;();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400" b="0" dirty="0" smtClean="0">
                <a:latin typeface="Consolas" pitchFamily="49" charset="0"/>
              </a:rPr>
              <a:t> model = </a:t>
            </a:r>
            <a:r>
              <a:rPr lang="en-US" sz="1400" b="0" dirty="0" err="1" smtClean="0">
                <a:latin typeface="Consolas" pitchFamily="49" charset="0"/>
              </a:rPr>
              <a:t>repository.GetSalariedEmployees</a:t>
            </a:r>
            <a:r>
              <a:rPr lang="en-US" sz="1400" b="0" dirty="0" smtClean="0">
                <a:latin typeface="Consolas" pitchFamily="49" charset="0"/>
              </a:rPr>
              <a:t>();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en-US" sz="1400" b="0" dirty="0" smtClean="0">
                <a:latin typeface="Consolas" pitchFamily="49" charset="0"/>
              </a:rPr>
              <a:t> View(model);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}</a:t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143000" y="1371600"/>
            <a:ext cx="2667000" cy="25146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Component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486400" y="1295400"/>
            <a:ext cx="2667000" cy="25146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Dependency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Resolver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0" name="Circular Arrow 19"/>
          <p:cNvSpPr/>
          <p:nvPr/>
        </p:nvSpPr>
        <p:spPr bwMode="auto">
          <a:xfrm>
            <a:off x="3352800" y="1219200"/>
            <a:ext cx="2362200" cy="1600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672013"/>
              <a:gd name="adj5" fmla="val 125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3733800" y="18288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 need a &lt;T&gt;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22" name="Circular Arrow 21"/>
          <p:cNvSpPr/>
          <p:nvPr/>
        </p:nvSpPr>
        <p:spPr bwMode="auto">
          <a:xfrm rot="10800000">
            <a:off x="3505201" y="2514600"/>
            <a:ext cx="2514599" cy="16002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32188"/>
              <a:gd name="adj5" fmla="val 125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796430" y="3135868"/>
            <a:ext cx="1842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Here is a &lt;T&gt;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629400" y="4114800"/>
            <a:ext cx="2286000" cy="1219200"/>
          </a:xfrm>
          <a:prstGeom prst="rect">
            <a:avLst/>
          </a:prstGeom>
          <a:gradFill rotWithShape="1">
            <a:gsLst>
              <a:gs pos="0">
                <a:schemeClr val="accent5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Service Locator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Design Pattern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20" grpId="0" animBg="1"/>
      <p:bldP spid="21" grpId="0"/>
      <p:bldP spid="22" grpId="0" animBg="1"/>
      <p:bldP spid="23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Resolution Benefits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Flexibility, testability, extensibility</a:t>
            </a:r>
          </a:p>
          <a:p>
            <a:r>
              <a:rPr lang="en-US" dirty="0" smtClean="0"/>
              <a:t>MVC Framework is extensible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990600" y="2362200"/>
            <a:ext cx="1752600" cy="16764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Factory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77000" y="2362200"/>
            <a:ext cx="1752600" cy="16764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Model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Metadata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438400" y="5029200"/>
            <a:ext cx="4343400" cy="1600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Dependency Resolver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43000" y="2209800"/>
            <a:ext cx="1447800" cy="609600"/>
          </a:xfrm>
          <a:prstGeom prst="rect">
            <a:avLst/>
          </a:prstGeom>
          <a:gradFill rotWithShape="1">
            <a:gsLst>
              <a:gs pos="0">
                <a:schemeClr val="accent5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Controller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Builder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29400" y="2209800"/>
            <a:ext cx="1447800" cy="609600"/>
          </a:xfrm>
          <a:prstGeom prst="rect">
            <a:avLst/>
          </a:prstGeom>
          <a:gradFill rotWithShape="1">
            <a:gsLst>
              <a:gs pos="0">
                <a:schemeClr val="accent5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400" dirty="0" smtClean="0">
                <a:latin typeface="Tekton Pro" pitchFamily="34" charset="0"/>
              </a:rPr>
              <a:t>Model Metadata</a:t>
            </a:r>
          </a:p>
          <a:p>
            <a:pPr algn="ctr"/>
            <a:r>
              <a:rPr lang="en-US" sz="1400" dirty="0" smtClean="0">
                <a:latin typeface="Tekton Pro" pitchFamily="34" charset="0"/>
              </a:rPr>
              <a:t>Providers</a:t>
            </a:r>
            <a:endParaRPr lang="en-US" sz="1400" dirty="0">
              <a:latin typeface="Tekton Pro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733800" y="2362200"/>
            <a:ext cx="1752600" cy="16764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Model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Binders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86200" y="2133600"/>
            <a:ext cx="1447800" cy="609600"/>
          </a:xfrm>
          <a:prstGeom prst="rect">
            <a:avLst/>
          </a:prstGeom>
          <a:gradFill rotWithShape="1">
            <a:gsLst>
              <a:gs pos="0">
                <a:schemeClr val="accent5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1400" dirty="0" err="1" smtClean="0">
                <a:latin typeface="Tekton Pro" pitchFamily="34" charset="0"/>
              </a:rPr>
              <a:t>ModelBinders</a:t>
            </a:r>
            <a:endParaRPr lang="en-US" sz="1400" dirty="0">
              <a:latin typeface="Tekton Pro" pitchFamily="34" charset="0"/>
            </a:endParaRPr>
          </a:p>
        </p:txBody>
      </p:sp>
      <p:cxnSp>
        <p:nvCxnSpPr>
          <p:cNvPr id="17" name="Straight Arrow Connector 16"/>
          <p:cNvCxnSpPr>
            <a:stCxn id="5" idx="4"/>
            <a:endCxn id="10" idx="1"/>
          </p:cNvCxnSpPr>
          <p:nvPr/>
        </p:nvCxnSpPr>
        <p:spPr bwMode="auto">
          <a:xfrm rot="16200000" flipH="1">
            <a:off x="1858216" y="4047283"/>
            <a:ext cx="1224944" cy="120757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13" idx="4"/>
            <a:endCxn id="10" idx="0"/>
          </p:cNvCxnSpPr>
          <p:nvPr/>
        </p:nvCxnSpPr>
        <p:spPr bwMode="auto">
          <a:xfrm rot="5400000">
            <a:off x="4114800" y="4533900"/>
            <a:ext cx="990600" cy="1588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8" idx="4"/>
            <a:endCxn id="10" idx="7"/>
          </p:cNvCxnSpPr>
          <p:nvPr/>
        </p:nvCxnSpPr>
        <p:spPr bwMode="auto">
          <a:xfrm rot="5400000">
            <a:off x="6137040" y="4047284"/>
            <a:ext cx="1224944" cy="120757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Resolver and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write a dependency resolver and plug into anything</a:t>
            </a:r>
          </a:p>
          <a:p>
            <a:pPr lvl="1"/>
            <a:r>
              <a:rPr lang="en-US" dirty="0" smtClean="0"/>
              <a:t>Usually </a:t>
            </a:r>
            <a:r>
              <a:rPr lang="en-US" dirty="0" err="1" smtClean="0"/>
              <a:t>thunks</a:t>
            </a:r>
            <a:r>
              <a:rPr lang="en-US" dirty="0" smtClean="0"/>
              <a:t> to an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2590800"/>
            <a:ext cx="6248400" cy="3124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MyResolver</a:t>
            </a:r>
            <a:r>
              <a:rPr lang="en-US" sz="1400" b="0" dirty="0" smtClean="0">
                <a:latin typeface="Consolas" pitchFamily="49" charset="0"/>
              </a:rPr>
              <a:t> : </a:t>
            </a:r>
            <a:r>
              <a:rPr lang="en-US" sz="1400" b="0" dirty="0" err="1" smtClean="0">
                <a:latin typeface="Consolas" pitchFamily="49" charset="0"/>
              </a:rPr>
              <a:t>IDependencyResolver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object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latin typeface="Consolas" pitchFamily="49" charset="0"/>
              </a:rPr>
              <a:t>GetService</a:t>
            </a:r>
            <a:r>
              <a:rPr lang="en-US" sz="1400" b="0" dirty="0" smtClean="0">
                <a:latin typeface="Consolas" pitchFamily="49" charset="0"/>
              </a:rPr>
              <a:t>(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</a:rPr>
              <a:t>Type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latin typeface="Consolas" pitchFamily="49" charset="0"/>
              </a:rPr>
              <a:t>serviceType</a:t>
            </a:r>
            <a:r>
              <a:rPr lang="en-US" sz="1400" b="0" dirty="0" smtClean="0">
                <a:latin typeface="Consolas" pitchFamily="49" charset="0"/>
              </a:rPr>
              <a:t>)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    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</a:rPr>
              <a:t>// ...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}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latin typeface="Consolas" pitchFamily="49" charset="0"/>
              </a:rPr>
              <a:t>IEnumerable</a:t>
            </a:r>
            <a:r>
              <a:rPr lang="en-US" sz="1400" b="0" dirty="0" smtClean="0"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object</a:t>
            </a:r>
            <a:r>
              <a:rPr lang="en-US" sz="1400" b="0" dirty="0" smtClean="0">
                <a:latin typeface="Consolas" pitchFamily="49" charset="0"/>
              </a:rPr>
              <a:t>&gt; </a:t>
            </a:r>
            <a:r>
              <a:rPr lang="en-US" sz="1400" b="0" dirty="0" err="1" smtClean="0">
                <a:latin typeface="Consolas" pitchFamily="49" charset="0"/>
              </a:rPr>
              <a:t>GetServices</a:t>
            </a:r>
            <a:r>
              <a:rPr lang="en-US" sz="1400" b="0" dirty="0" smtClean="0">
                <a:latin typeface="Consolas" pitchFamily="49" charset="0"/>
              </a:rPr>
              <a:t>(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</a:rPr>
              <a:t>Type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latin typeface="Consolas" pitchFamily="49" charset="0"/>
              </a:rPr>
              <a:t>serviceType</a:t>
            </a:r>
            <a:r>
              <a:rPr lang="en-US" sz="1400" b="0" dirty="0" smtClean="0">
                <a:latin typeface="Consolas" pitchFamily="49" charset="0"/>
              </a:rPr>
              <a:t>)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    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</a:rPr>
              <a:t>// ...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}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}</a:t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590800" y="5867400"/>
            <a:ext cx="5791200" cy="6858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</a:rPr>
              <a:t>DependencyResolver</a:t>
            </a:r>
            <a:r>
              <a:rPr lang="en-US" b="0" dirty="0" err="1" smtClean="0">
                <a:latin typeface="Consolas" pitchFamily="49" charset="0"/>
              </a:rPr>
              <a:t>.SetResolver</a:t>
            </a:r>
            <a:r>
              <a:rPr lang="en-US" b="0" dirty="0" smtClean="0">
                <a:latin typeface="Consolas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b="0" dirty="0" smtClean="0">
                <a:latin typeface="Consolas" pitchFamily="49" charset="0"/>
              </a:rPr>
              <a:t> 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</a:rPr>
              <a:t>MyResolver</a:t>
            </a:r>
            <a:r>
              <a:rPr lang="en-US" b="0" dirty="0" smtClean="0">
                <a:latin typeface="Consolas" pitchFamily="49" charset="0"/>
              </a:rPr>
              <a:t>());</a:t>
            </a:r>
            <a:br>
              <a:rPr lang="en-US" b="0" dirty="0" smtClean="0">
                <a:latin typeface="Consolas" pitchFamily="49" charset="0"/>
              </a:rPr>
            </a:b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Controller pieces pass through dependency resolver</a:t>
            </a:r>
          </a:p>
          <a:p>
            <a:pPr lvl="1"/>
            <a:r>
              <a:rPr lang="en-US" dirty="0" smtClean="0"/>
              <a:t>Controller factory</a:t>
            </a:r>
          </a:p>
          <a:p>
            <a:pPr lvl="1"/>
            <a:r>
              <a:rPr lang="en-US" dirty="0" smtClean="0"/>
              <a:t>Controller activator</a:t>
            </a:r>
          </a:p>
          <a:p>
            <a:pPr lvl="1"/>
            <a:r>
              <a:rPr lang="en-US" dirty="0" smtClean="0"/>
              <a:t>Controller itself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2819400"/>
            <a:ext cx="4800600" cy="381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HomeController</a:t>
            </a:r>
            <a:r>
              <a:rPr lang="en-US" sz="1400" b="0" dirty="0" smtClean="0">
                <a:latin typeface="Consolas" pitchFamily="49" charset="0"/>
              </a:rPr>
              <a:t> : 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</a:rPr>
              <a:t>Controller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private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</a:rPr>
              <a:t>readonly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ILogger</a:t>
            </a:r>
            <a:r>
              <a:rPr lang="en-US" sz="1400" b="0" dirty="0" smtClean="0">
                <a:latin typeface="Consolas" pitchFamily="49" charset="0"/>
              </a:rPr>
              <a:t> _logger;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latin typeface="Consolas" pitchFamily="49" charset="0"/>
              </a:rPr>
              <a:t>HomeController</a:t>
            </a:r>
            <a:r>
              <a:rPr lang="en-US" sz="1400" b="0" dirty="0" smtClean="0">
                <a:latin typeface="Consolas" pitchFamily="49" charset="0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ILogger</a:t>
            </a:r>
            <a:r>
              <a:rPr lang="en-US" sz="1400" b="0" dirty="0" smtClean="0">
                <a:latin typeface="Consolas" pitchFamily="49" charset="0"/>
              </a:rPr>
              <a:t> logger)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    _logger = logger;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}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ActionResult</a:t>
            </a:r>
            <a:r>
              <a:rPr lang="en-US" sz="1400" b="0" dirty="0" smtClean="0">
                <a:latin typeface="Consolas" pitchFamily="49" charset="0"/>
              </a:rPr>
              <a:t> Index()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    _</a:t>
            </a:r>
            <a:r>
              <a:rPr lang="en-US" sz="1400" b="0" dirty="0" err="1" smtClean="0">
                <a:latin typeface="Consolas" pitchFamily="49" charset="0"/>
              </a:rPr>
              <a:t>logger.WriteMessage</a:t>
            </a:r>
            <a:r>
              <a:rPr lang="en-US" sz="1400" b="0" dirty="0" smtClean="0">
                <a:latin typeface="Consolas" pitchFamily="49" charset="0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"Index"</a:t>
            </a:r>
            <a:r>
              <a:rPr lang="en-US" sz="1400" b="0" dirty="0" smtClean="0">
                <a:latin typeface="Consolas" pitchFamily="49" charset="0"/>
              </a:rPr>
              <a:t>);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</a:rPr>
              <a:t>View</a:t>
            </a:r>
            <a:r>
              <a:rPr lang="en-US" sz="1400" b="0" dirty="0" smtClean="0">
                <a:latin typeface="Consolas" pitchFamily="49" charset="0"/>
              </a:rPr>
              <a:t>();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}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}</a:t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752600" y="4876800"/>
            <a:ext cx="7162800" cy="1143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IKernel</a:t>
            </a:r>
            <a:r>
              <a:rPr lang="en-US" sz="1400" b="0" dirty="0" smtClean="0">
                <a:latin typeface="Consolas" pitchFamily="49" charset="0"/>
              </a:rPr>
              <a:t> kernel =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StandardKernel</a:t>
            </a:r>
            <a:r>
              <a:rPr lang="en-US" sz="1400" b="0" dirty="0" smtClean="0">
                <a:latin typeface="Consolas" pitchFamily="49" charset="0"/>
              </a:rPr>
              <a:t>();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err="1" smtClean="0">
                <a:latin typeface="Consolas" pitchFamily="49" charset="0"/>
              </a:rPr>
              <a:t>kernel.Bind</a:t>
            </a:r>
            <a:r>
              <a:rPr lang="en-US" sz="1400" b="0" dirty="0" smtClean="0">
                <a:latin typeface="Consolas" pitchFamily="49" charset="0"/>
              </a:rPr>
              <a:t>&lt;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ILogger</a:t>
            </a:r>
            <a:r>
              <a:rPr lang="en-US" sz="1400" b="0" dirty="0" smtClean="0">
                <a:latin typeface="Consolas" pitchFamily="49" charset="0"/>
              </a:rPr>
              <a:t>&gt;().To&lt;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SqlLogger</a:t>
            </a:r>
            <a:r>
              <a:rPr lang="en-US" sz="1400" b="0" dirty="0" smtClean="0">
                <a:latin typeface="Consolas" pitchFamily="49" charset="0"/>
              </a:rPr>
              <a:t>&gt;();            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DependencyResolver</a:t>
            </a:r>
            <a:r>
              <a:rPr lang="en-US" sz="1400" b="0" dirty="0" err="1" smtClean="0">
                <a:latin typeface="Consolas" pitchFamily="49" charset="0"/>
              </a:rPr>
              <a:t>.SetResolver</a:t>
            </a:r>
            <a:r>
              <a:rPr lang="en-US" sz="1400" b="0" dirty="0" smtClean="0">
                <a:latin typeface="Consolas" pitchFamily="49" charset="0"/>
              </a:rPr>
              <a:t>(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NinjectDependencyResolver</a:t>
            </a:r>
            <a:r>
              <a:rPr lang="en-US" sz="1400" b="0" dirty="0" smtClean="0">
                <a:latin typeface="Consolas" pitchFamily="49" charset="0"/>
              </a:rPr>
              <a:t>(kernel));</a:t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 related components set through dependency resolver</a:t>
            </a:r>
          </a:p>
          <a:p>
            <a:pPr lvl="1"/>
            <a:r>
              <a:rPr lang="en-US" dirty="0" smtClean="0"/>
              <a:t>View engine</a:t>
            </a:r>
          </a:p>
          <a:p>
            <a:pPr lvl="1"/>
            <a:r>
              <a:rPr lang="en-US" dirty="0" smtClean="0"/>
              <a:t>Views themselves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514600"/>
            <a:ext cx="4800600" cy="167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abstract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MessagingWebViewPage</a:t>
            </a:r>
            <a:r>
              <a:rPr lang="en-US" sz="1400" b="0" dirty="0" smtClean="0">
                <a:latin typeface="Consolas" pitchFamily="49" charset="0"/>
              </a:rPr>
              <a:t>&lt;T&gt;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                 :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WebViewPage</a:t>
            </a:r>
            <a:r>
              <a:rPr lang="en-US" sz="1400" b="0" dirty="0" smtClean="0">
                <a:latin typeface="Consolas" pitchFamily="49" charset="0"/>
              </a:rPr>
              <a:t>&lt;T&gt;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[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</a:rPr>
              <a:t>Inject</a:t>
            </a:r>
            <a:r>
              <a:rPr lang="en-US" sz="1400" b="0" dirty="0" smtClean="0">
                <a:latin typeface="Consolas" pitchFamily="49" charset="0"/>
              </a:rPr>
              <a:t>]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IMessenger</a:t>
            </a:r>
            <a:r>
              <a:rPr lang="en-US" sz="1400" b="0" dirty="0" smtClean="0">
                <a:latin typeface="Consolas" pitchFamily="49" charset="0"/>
              </a:rPr>
              <a:t> Messenger {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get</a:t>
            </a:r>
            <a:r>
              <a:rPr lang="en-US" sz="1400" b="0" dirty="0" smtClean="0">
                <a:latin typeface="Consolas" pitchFamily="49" charset="0"/>
              </a:rPr>
              <a:t>;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set</a:t>
            </a:r>
            <a:r>
              <a:rPr lang="en-US" sz="1400" b="0" dirty="0" smtClean="0">
                <a:latin typeface="Consolas" pitchFamily="49" charset="0"/>
              </a:rPr>
              <a:t>; }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}</a:t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581400" y="3505200"/>
            <a:ext cx="4800600" cy="2819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</a:rPr>
              <a:t>@inherits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MessagingWebViewPage</a:t>
            </a:r>
            <a:r>
              <a:rPr lang="en-US" sz="1400" b="0" dirty="0" smtClean="0"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dynamic</a:t>
            </a:r>
            <a:r>
              <a:rPr lang="en-US" sz="1400" b="0" dirty="0" smtClean="0">
                <a:latin typeface="Consolas" pitchFamily="49" charset="0"/>
              </a:rPr>
              <a:t>&gt;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@{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err="1" smtClean="0">
                <a:latin typeface="Consolas" pitchFamily="49" charset="0"/>
              </a:rPr>
              <a:t>ViewBag.Title</a:t>
            </a:r>
            <a:r>
              <a:rPr lang="en-US" sz="1400" b="0" dirty="0" smtClean="0">
                <a:latin typeface="Consolas" pitchFamily="49" charset="0"/>
              </a:rPr>
              <a:t> = 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"Index"</a:t>
            </a:r>
            <a:r>
              <a:rPr lang="en-US" sz="1400" b="0" dirty="0" smtClean="0">
                <a:latin typeface="Consolas" pitchFamily="49" charset="0"/>
              </a:rPr>
              <a:t>;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}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h2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>Index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h2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@{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err="1" smtClean="0">
                <a:latin typeface="Consolas" pitchFamily="49" charset="0"/>
              </a:rPr>
              <a:t>Messenger.SendMessage</a:t>
            </a:r>
            <a:r>
              <a:rPr lang="en-US" sz="1400" b="0" dirty="0" smtClean="0">
                <a:latin typeface="Consolas" pitchFamily="49" charset="0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"Questionable"</a:t>
            </a:r>
            <a:r>
              <a:rPr lang="en-US" sz="1400" b="0" dirty="0" smtClean="0">
                <a:latin typeface="Consolas" pitchFamily="49" charset="0"/>
              </a:rPr>
              <a:t>);   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}</a:t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IControllerActivator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Fine grained control over bringing a controller to life</a:t>
            </a:r>
          </a:p>
          <a:p>
            <a:r>
              <a:rPr lang="en-US" dirty="0" err="1" smtClean="0"/>
              <a:t>IViewPageActivator</a:t>
            </a:r>
            <a:endParaRPr lang="en-US" dirty="0" smtClean="0"/>
          </a:p>
          <a:p>
            <a:pPr lvl="1"/>
            <a:r>
              <a:rPr lang="en-US" dirty="0" smtClean="0"/>
              <a:t>Fine grained control over bringing a view to life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4343400"/>
            <a:ext cx="8382000" cy="1981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class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CustomControllerActivator</a:t>
            </a:r>
            <a:r>
              <a:rPr lang="en-US" sz="1400" b="0" dirty="0" smtClean="0">
                <a:latin typeface="Consolas" pitchFamily="49" charset="0"/>
              </a:rPr>
              <a:t> :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IControllerActivator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public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IController</a:t>
            </a:r>
            <a:r>
              <a:rPr lang="en-US" sz="1400" b="0" dirty="0" smtClean="0">
                <a:latin typeface="Consolas" pitchFamily="49" charset="0"/>
              </a:rPr>
              <a:t> Create(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RequestContext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latin typeface="Consolas" pitchFamily="49" charset="0"/>
              </a:rPr>
              <a:t>requestContext</a:t>
            </a:r>
            <a:r>
              <a:rPr lang="en-US" sz="1400" b="0" dirty="0" smtClean="0">
                <a:latin typeface="Consolas" pitchFamily="49" charset="0"/>
              </a:rPr>
              <a:t>, 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</a:rPr>
              <a:t>Type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latin typeface="Consolas" pitchFamily="49" charset="0"/>
              </a:rPr>
              <a:t>controllerType</a:t>
            </a:r>
            <a:r>
              <a:rPr lang="en-US" sz="1400" b="0" dirty="0" smtClean="0">
                <a:latin typeface="Consolas" pitchFamily="49" charset="0"/>
              </a:rPr>
              <a:t>)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{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return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Activator</a:t>
            </a:r>
            <a:r>
              <a:rPr lang="en-US" sz="1400" b="0" dirty="0" err="1" smtClean="0">
                <a:latin typeface="Consolas" pitchFamily="49" charset="0"/>
              </a:rPr>
              <a:t>.CreateInstance</a:t>
            </a:r>
            <a:r>
              <a:rPr lang="en-US" sz="1400" b="0" dirty="0" smtClean="0">
                <a:latin typeface="Consolas" pitchFamily="49" charset="0"/>
              </a:rPr>
              <a:t>(</a:t>
            </a:r>
            <a:r>
              <a:rPr lang="en-US" sz="1400" b="0" dirty="0" err="1" smtClean="0">
                <a:latin typeface="Consolas" pitchFamily="49" charset="0"/>
              </a:rPr>
              <a:t>controllerType</a:t>
            </a:r>
            <a:r>
              <a:rPr lang="en-US" sz="1400" b="0" dirty="0" smtClean="0">
                <a:latin typeface="Consolas" pitchFamily="49" charset="0"/>
              </a:rPr>
              <a:t>)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as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</a:rPr>
              <a:t>IController</a:t>
            </a:r>
            <a:r>
              <a:rPr lang="en-US" sz="1400" b="0" dirty="0" smtClean="0">
                <a:latin typeface="Consolas" pitchFamily="49" charset="0"/>
              </a:rPr>
              <a:t>;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}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}</a:t>
            </a: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819400"/>
            <a:ext cx="3886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43095</TotalTime>
  <Words>291</Words>
  <Application>Microsoft Office PowerPoint</Application>
  <PresentationFormat>On-screen Show (4:3)</PresentationFormat>
  <Paragraphs>100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1_SapphireTemplate</vt:lpstr>
      <vt:lpstr>Resolving Dependencies</vt:lpstr>
      <vt:lpstr> Resolving Dependencies</vt:lpstr>
      <vt:lpstr>What is Dependency Resolution?</vt:lpstr>
      <vt:lpstr>Dependency Resolution</vt:lpstr>
      <vt:lpstr>Dependency Resolution Benefits</vt:lpstr>
      <vt:lpstr>Dependency Resolver and You</vt:lpstr>
      <vt:lpstr>Controller Injection</vt:lpstr>
      <vt:lpstr>View Injection</vt:lpstr>
      <vt:lpstr>Activators</vt:lpstr>
      <vt:lpstr>Action Filter Extensibility</vt:lpstr>
      <vt:lpstr>Model Extensibility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2590</cp:revision>
  <dcterms:created xsi:type="dcterms:W3CDTF">2007-12-27T20:50:38Z</dcterms:created>
  <dcterms:modified xsi:type="dcterms:W3CDTF">2012-04-19T02:37:40Z</dcterms:modified>
</cp:coreProperties>
</file>