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3"/>
  </p:notesMasterIdLst>
  <p:handoutMasterIdLst>
    <p:handoutMasterId r:id="rId14"/>
  </p:handoutMasterIdLst>
  <p:sldIdLst>
    <p:sldId id="327" r:id="rId2"/>
    <p:sldId id="377" r:id="rId3"/>
    <p:sldId id="382" r:id="rId4"/>
    <p:sldId id="381" r:id="rId5"/>
    <p:sldId id="383" r:id="rId6"/>
    <p:sldId id="384" r:id="rId7"/>
    <p:sldId id="385" r:id="rId8"/>
    <p:sldId id="390" r:id="rId9"/>
    <p:sldId id="387" r:id="rId10"/>
    <p:sldId id="389" r:id="rId11"/>
    <p:sldId id="365" r:id="rId1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2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5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1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err="1" smtClean="0"/>
              <a:t>NuGet</a:t>
            </a:r>
            <a:endParaRPr lang="en-US" dirty="0" smtClean="0"/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Install-package  easy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A Package?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Dependencies, URLs, version numbers</a:t>
            </a:r>
          </a:p>
          <a:p>
            <a:r>
              <a:rPr lang="en-US" dirty="0" smtClean="0"/>
              <a:t>Binaries</a:t>
            </a:r>
          </a:p>
          <a:p>
            <a:pPr lvl="1"/>
            <a:r>
              <a:rPr lang="en-US" dirty="0" smtClean="0"/>
              <a:t>Assemblies to make things go</a:t>
            </a:r>
          </a:p>
          <a:p>
            <a:r>
              <a:rPr lang="en-US" dirty="0" smtClean="0"/>
              <a:t>Other content</a:t>
            </a:r>
          </a:p>
          <a:p>
            <a:pPr lvl="1"/>
            <a:r>
              <a:rPr lang="en-US" dirty="0" smtClean="0"/>
              <a:t>Scripts, images, code blocks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Easy package management for .NET</a:t>
            </a:r>
          </a:p>
          <a:p>
            <a:pPr lvl="1"/>
            <a:r>
              <a:rPr lang="en-US" dirty="0" smtClean="0"/>
              <a:t>No more downloading and tracking dependencies</a:t>
            </a:r>
          </a:p>
          <a:p>
            <a:pPr lvl="1"/>
            <a:r>
              <a:rPr lang="en-US" dirty="0" smtClean="0"/>
              <a:t>Fetch packages locally, or remotely over the web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Finding and installing packages</a:t>
            </a:r>
          </a:p>
          <a:p>
            <a:r>
              <a:rPr lang="en-US" dirty="0" smtClean="0"/>
              <a:t>Using the console</a:t>
            </a:r>
          </a:p>
          <a:p>
            <a:r>
              <a:rPr lang="en-US" dirty="0" smtClean="0"/>
              <a:t>Creating a package</a:t>
            </a:r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609600" y="1524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What is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NuGet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?</a:t>
            </a:r>
          </a:p>
          <a:p>
            <a:pPr marL="742950" marR="0" lvl="1" indent="-28575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And why is it awesome?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299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990600" y="2514600"/>
            <a:ext cx="74302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002060"/>
                </a:solidFill>
                <a:latin typeface="Tekton Pro" pitchFamily="34" charset="0"/>
              </a:rPr>
              <a:t>NuGet</a:t>
            </a:r>
            <a:r>
              <a:rPr lang="en-US" sz="3600" dirty="0" smtClean="0">
                <a:solidFill>
                  <a:srgbClr val="002060"/>
                </a:solidFill>
                <a:latin typeface="Tekton Pro" pitchFamily="34" charset="0"/>
              </a:rPr>
              <a:t> is not specific to ASP.NET MVC</a:t>
            </a:r>
            <a:endParaRPr lang="en-US" sz="36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6629400" y="2286000"/>
            <a:ext cx="2057400" cy="3581400"/>
          </a:xfrm>
          <a:prstGeom prst="rect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" y="2286000"/>
            <a:ext cx="6400800" cy="3581400"/>
          </a:xfrm>
          <a:prstGeom prst="rect">
            <a:avLst/>
          </a:prstGeom>
          <a:gradFill rotWithShape="1">
            <a:gsLst>
              <a:gs pos="0">
                <a:schemeClr val="accent2">
                  <a:lumMod val="90000"/>
                </a:scheme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r>
              <a:rPr lang="en-US" dirty="0" smtClean="0"/>
              <a:t>Package manger for .NET</a:t>
            </a:r>
          </a:p>
          <a:p>
            <a:pPr lvl="1"/>
            <a:r>
              <a:rPr lang="en-US" dirty="0" smtClean="0"/>
              <a:t>Install, update, and configure software to use in a project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lowchart: Process 3"/>
          <p:cNvSpPr/>
          <p:nvPr/>
        </p:nvSpPr>
        <p:spPr bwMode="auto">
          <a:xfrm>
            <a:off x="381000" y="3124200"/>
            <a:ext cx="1600200" cy="914400"/>
          </a:xfrm>
          <a:prstGeom prst="flowChartProcess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Find it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2514600" y="3124200"/>
            <a:ext cx="1600200" cy="914400"/>
          </a:xfrm>
          <a:prstGeom prst="flowChartProcess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Download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4648200" y="3124200"/>
            <a:ext cx="1600200" cy="914400"/>
          </a:xfrm>
          <a:prstGeom prst="flowChartProcess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Extract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4648200" y="4495800"/>
            <a:ext cx="1600200" cy="914400"/>
          </a:xfrm>
          <a:prstGeom prst="flowChartProcess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Build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514600" y="4495800"/>
            <a:ext cx="1600200" cy="914400"/>
          </a:xfrm>
          <a:prstGeom prst="flowChartProcess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Reference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381000" y="4495800"/>
            <a:ext cx="1600200" cy="914400"/>
          </a:xfrm>
          <a:prstGeom prst="flowChartProcess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Configure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81800" y="3429000"/>
            <a:ext cx="1752600" cy="1447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Add Package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2299107" y="2514600"/>
            <a:ext cx="17984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Without </a:t>
            </a:r>
            <a:r>
              <a:rPr lang="en-US" sz="1800" dirty="0" err="1" smtClean="0">
                <a:solidFill>
                  <a:srgbClr val="002060"/>
                </a:solidFill>
                <a:latin typeface="Tekton Pro" pitchFamily="34" charset="0"/>
              </a:rPr>
              <a:t>NuGet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961336" y="2514600"/>
            <a:ext cx="14393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With </a:t>
            </a:r>
            <a:r>
              <a:rPr lang="en-US" sz="1800" dirty="0" err="1" smtClean="0">
                <a:solidFill>
                  <a:srgbClr val="002060"/>
                </a:solidFill>
                <a:latin typeface="Tekton Pro" pitchFamily="34" charset="0"/>
              </a:rPr>
              <a:t>NuGet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 bwMode="auto">
          <a:xfrm>
            <a:off x="1981200" y="3581400"/>
            <a:ext cx="5334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 bwMode="auto">
          <a:xfrm>
            <a:off x="4114800" y="3581400"/>
            <a:ext cx="5334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 bwMode="auto">
          <a:xfrm rot="5400000">
            <a:off x="5219700" y="4267200"/>
            <a:ext cx="4572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1"/>
            <a:endCxn id="8" idx="3"/>
          </p:cNvCxnSpPr>
          <p:nvPr/>
        </p:nvCxnSpPr>
        <p:spPr bwMode="auto">
          <a:xfrm rot="10800000">
            <a:off x="4114800" y="4953000"/>
            <a:ext cx="5334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1"/>
            <a:endCxn id="9" idx="3"/>
          </p:cNvCxnSpPr>
          <p:nvPr/>
        </p:nvCxnSpPr>
        <p:spPr bwMode="auto">
          <a:xfrm rot="10800000">
            <a:off x="1981200" y="4953000"/>
            <a:ext cx="5334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Packages Come From?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905000" y="1295400"/>
            <a:ext cx="20574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NuGet</a:t>
            </a:r>
            <a:endParaRPr lang="en-US" sz="2000" dirty="0" smtClean="0">
              <a:latin typeface="Tekton Pro" pitchFamily="34" charset="0"/>
            </a:endParaRPr>
          </a:p>
          <a:p>
            <a:pPr algn="ctr"/>
            <a:r>
              <a:rPr lang="en-US" sz="2000" dirty="0" smtClean="0">
                <a:latin typeface="Tekton Pro" pitchFamily="34" charset="0"/>
              </a:rPr>
              <a:t>Official Feed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(nuget.org)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81000" y="2971800"/>
            <a:ext cx="2209800" cy="19812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Your Local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133600" y="4648200"/>
            <a:ext cx="2209800" cy="19812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Your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Network Share</a:t>
            </a:r>
          </a:p>
        </p:txBody>
      </p:sp>
      <p:cxnSp>
        <p:nvCxnSpPr>
          <p:cNvPr id="11" name="Straight Arrow Connector 10"/>
          <p:cNvCxnSpPr>
            <a:stCxn id="4" idx="6"/>
          </p:cNvCxnSpPr>
          <p:nvPr/>
        </p:nvCxnSpPr>
        <p:spPr bwMode="auto">
          <a:xfrm>
            <a:off x="3962400" y="2209800"/>
            <a:ext cx="1905000" cy="9144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5" idx="6"/>
          </p:cNvCxnSpPr>
          <p:nvPr/>
        </p:nvCxnSpPr>
        <p:spPr bwMode="auto">
          <a:xfrm>
            <a:off x="2590800" y="3962400"/>
            <a:ext cx="32004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6"/>
          </p:cNvCxnSpPr>
          <p:nvPr/>
        </p:nvCxnSpPr>
        <p:spPr bwMode="auto">
          <a:xfrm flipV="1">
            <a:off x="4343400" y="4648200"/>
            <a:ext cx="1676400" cy="9906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4419600" y="1981200"/>
            <a:ext cx="1890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http://nuget.org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276600" y="3581400"/>
            <a:ext cx="1544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C:\packages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24400" y="5486400"/>
            <a:ext cx="2454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002060"/>
                </a:solidFill>
                <a:latin typeface="Tekton Pro" pitchFamily="34" charset="0"/>
              </a:rPr>
              <a:t>\\ms-share1\packages</a:t>
            </a:r>
            <a:endParaRPr lang="en-US" sz="1800" b="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6629400" y="3200400"/>
            <a:ext cx="7886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2060"/>
                </a:solidFill>
                <a:latin typeface="Tekton Pro" pitchFamily="34" charset="0"/>
              </a:rPr>
              <a:t>?</a:t>
            </a:r>
            <a:endParaRPr lang="en-US" sz="60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/>
      <p:bldP spid="17" grpId="0"/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Packages Go?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905000" y="1295400"/>
            <a:ext cx="20574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NuGet</a:t>
            </a:r>
            <a:endParaRPr lang="en-US" sz="2000" dirty="0" smtClean="0">
              <a:latin typeface="Tekton Pro" pitchFamily="34" charset="0"/>
            </a:endParaRPr>
          </a:p>
          <a:p>
            <a:pPr algn="ctr"/>
            <a:r>
              <a:rPr lang="en-US" sz="2000" dirty="0" smtClean="0">
                <a:latin typeface="Tekton Pro" pitchFamily="34" charset="0"/>
              </a:rPr>
              <a:t>Official Feed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(nuget.org)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81000" y="2971800"/>
            <a:ext cx="2209800" cy="19812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Your Local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133600" y="4648200"/>
            <a:ext cx="2209800" cy="19812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Your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Network Share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419600" y="1981200"/>
            <a:ext cx="1890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http://nuget.org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276600" y="3581400"/>
            <a:ext cx="1544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C:\packages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724400" y="5486400"/>
            <a:ext cx="2454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002060"/>
                </a:solidFill>
                <a:latin typeface="Tekton Pro" pitchFamily="34" charset="0"/>
              </a:rPr>
              <a:t>\\ms-share1\packages</a:t>
            </a:r>
            <a:endParaRPr lang="en-US" sz="1800" b="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00800" y="2667000"/>
            <a:ext cx="2590800" cy="2438400"/>
          </a:xfrm>
          <a:prstGeom prst="rect">
            <a:avLst/>
          </a:prstGeom>
          <a:gradFill rotWithShape="1">
            <a:gsLst>
              <a:gs pos="0">
                <a:schemeClr val="accent2">
                  <a:lumMod val="90000"/>
                </a:scheme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477000" y="2895600"/>
            <a:ext cx="2667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/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   Accounting.sln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   /</a:t>
            </a:r>
            <a:r>
              <a:rPr lang="en-US" sz="1800" dirty="0" err="1" smtClean="0">
                <a:solidFill>
                  <a:srgbClr val="002060"/>
                </a:solidFill>
                <a:latin typeface="Tekton Pro" pitchFamily="34" charset="0"/>
              </a:rPr>
              <a:t>Accouting.Domain</a:t>
            </a:r>
            <a:endParaRPr lang="en-US" sz="1800" dirty="0" smtClean="0">
              <a:solidFill>
                <a:srgbClr val="002060"/>
              </a:solidFill>
              <a:latin typeface="Tekton Pro" pitchFamily="34" charset="0"/>
            </a:endParaRPr>
          </a:p>
          <a:p>
            <a:pPr algn="l"/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   /</a:t>
            </a:r>
            <a:r>
              <a:rPr lang="en-US" sz="1800" dirty="0" err="1" smtClean="0">
                <a:solidFill>
                  <a:srgbClr val="002060"/>
                </a:solidFill>
                <a:latin typeface="Tekton Pro" pitchFamily="34" charset="0"/>
              </a:rPr>
              <a:t>Accounting.Tests</a:t>
            </a:r>
            <a:endParaRPr lang="en-US" sz="1800" dirty="0" smtClean="0">
              <a:solidFill>
                <a:srgbClr val="002060"/>
              </a:solidFill>
              <a:latin typeface="Tekton Pro" pitchFamily="34" charset="0"/>
            </a:endParaRPr>
          </a:p>
          <a:p>
            <a:pPr algn="l"/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   /</a:t>
            </a:r>
            <a:r>
              <a:rPr lang="en-US" sz="1800" dirty="0" err="1" smtClean="0">
                <a:solidFill>
                  <a:srgbClr val="002060"/>
                </a:solidFill>
                <a:latin typeface="Tekton Pro" pitchFamily="34" charset="0"/>
              </a:rPr>
              <a:t>Accounting.Web</a:t>
            </a:r>
            <a:endParaRPr lang="en-US" sz="1800" dirty="0" smtClean="0">
              <a:solidFill>
                <a:srgbClr val="002060"/>
              </a:solidFill>
              <a:latin typeface="Tekton Pro" pitchFamily="34" charset="0"/>
            </a:endParaRPr>
          </a:p>
          <a:p>
            <a:pPr algn="l"/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   /packages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9" name="Straight Arrow Connector 8"/>
          <p:cNvCxnSpPr>
            <a:stCxn id="6" idx="6"/>
          </p:cNvCxnSpPr>
          <p:nvPr/>
        </p:nvCxnSpPr>
        <p:spPr bwMode="auto">
          <a:xfrm flipV="1">
            <a:off x="4343400" y="4495800"/>
            <a:ext cx="2286000" cy="1143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5" idx="6"/>
          </p:cNvCxnSpPr>
          <p:nvPr/>
        </p:nvCxnSpPr>
        <p:spPr bwMode="auto">
          <a:xfrm>
            <a:off x="2590800" y="3962400"/>
            <a:ext cx="4038600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stCxn id="4" idx="6"/>
          </p:cNvCxnSpPr>
          <p:nvPr/>
        </p:nvCxnSpPr>
        <p:spPr bwMode="auto">
          <a:xfrm>
            <a:off x="3962400" y="2209800"/>
            <a:ext cx="2667000" cy="21336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Dependencies?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information is embedded in package metadata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219200" y="3200400"/>
            <a:ext cx="1600200" cy="1447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Fluent</a:t>
            </a:r>
          </a:p>
          <a:p>
            <a:pPr algn="ctr"/>
            <a:r>
              <a:rPr lang="en-US" sz="2000" dirty="0" err="1" smtClean="0">
                <a:latin typeface="Tekton Pro" pitchFamily="34" charset="0"/>
              </a:rPr>
              <a:t>NHibernate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505200" y="3200400"/>
            <a:ext cx="1600200" cy="1447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NHibernate</a:t>
            </a:r>
            <a:endParaRPr lang="en-US" sz="2000" dirty="0" smtClean="0">
              <a:latin typeface="Tekton Pro" pitchFamily="34" charset="0"/>
            </a:endParaRPr>
          </a:p>
          <a:p>
            <a:pPr algn="ctr"/>
            <a:r>
              <a:rPr lang="en-US" sz="2000" dirty="0" smtClean="0">
                <a:latin typeface="Tekton Pro" pitchFamily="34" charset="0"/>
              </a:rPr>
              <a:t>&gt; 3.0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867400" y="4419600"/>
            <a:ext cx="1600200" cy="1447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Antlr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867400" y="2133600"/>
            <a:ext cx="1600200" cy="1447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Castle.Core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 bwMode="auto">
          <a:xfrm>
            <a:off x="2819400" y="3924300"/>
            <a:ext cx="6858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5" idx="7"/>
            <a:endCxn id="7" idx="2"/>
          </p:cNvCxnSpPr>
          <p:nvPr/>
        </p:nvCxnSpPr>
        <p:spPr bwMode="auto">
          <a:xfrm rot="5400000" flipH="1" flipV="1">
            <a:off x="5091766" y="2636791"/>
            <a:ext cx="554925" cy="996344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5" idx="5"/>
            <a:endCxn id="6" idx="2"/>
          </p:cNvCxnSpPr>
          <p:nvPr/>
        </p:nvCxnSpPr>
        <p:spPr bwMode="auto">
          <a:xfrm rot="16200000" flipH="1">
            <a:off x="5015566" y="4291665"/>
            <a:ext cx="707325" cy="996344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Code &amp;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packages can add </a:t>
            </a:r>
            <a:r>
              <a:rPr lang="en-US" dirty="0" err="1" smtClean="0"/>
              <a:t>config</a:t>
            </a:r>
            <a:r>
              <a:rPr lang="en-US" dirty="0" smtClean="0"/>
              <a:t> and source code to your project</a:t>
            </a:r>
          </a:p>
          <a:p>
            <a:pPr lvl="1"/>
            <a:r>
              <a:rPr lang="en-US" dirty="0" err="1" smtClean="0"/>
              <a:t>WebApplications</a:t>
            </a:r>
            <a:r>
              <a:rPr lang="en-US" dirty="0" smtClean="0"/>
              <a:t> rely on </a:t>
            </a:r>
            <a:r>
              <a:rPr lang="en-US" dirty="0" err="1" smtClean="0"/>
              <a:t>WebActivator</a:t>
            </a:r>
            <a:endParaRPr lang="en-US" dirty="0" smtClean="0"/>
          </a:p>
          <a:p>
            <a:pPr lvl="1"/>
            <a:r>
              <a:rPr lang="en-US" dirty="0" smtClean="0"/>
              <a:t>Which in turn relies on ASP.NET 4’s </a:t>
            </a:r>
            <a:r>
              <a:rPr lang="en-US" dirty="0" err="1" smtClean="0"/>
              <a:t>PreApplicationStartMethod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143000" y="2514600"/>
            <a:ext cx="6400800" cy="419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</a:rPr>
              <a:t>[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assembly</a:t>
            </a:r>
            <a:r>
              <a:rPr lang="en-US" sz="1400" b="0" dirty="0" smtClean="0">
                <a:latin typeface="Consolas" pitchFamily="49" charset="0"/>
              </a:rPr>
              <a:t>: </a:t>
            </a:r>
            <a:r>
              <a:rPr lang="en-US" sz="1400" b="0" dirty="0" err="1" smtClean="0">
                <a:latin typeface="Consolas" pitchFamily="49" charset="0"/>
              </a:rPr>
              <a:t>WebActivator.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PreApplicationStartMethod</a:t>
            </a:r>
            <a:r>
              <a:rPr lang="en-US" sz="1400" b="0" dirty="0" smtClean="0">
                <a:latin typeface="Consolas" pitchFamily="49" charset="0"/>
              </a:rPr>
              <a:t>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             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</a:rPr>
              <a:t>Typeof</a:t>
            </a:r>
            <a:r>
              <a:rPr lang="en-US" sz="1400" b="0" dirty="0" smtClean="0">
                <a:latin typeface="Consolas" pitchFamily="49" charset="0"/>
              </a:rPr>
              <a:t>(Mvc.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</a:rPr>
              <a:t>AppStart_NinjectMVC3</a:t>
            </a:r>
            <a:r>
              <a:rPr lang="en-US" sz="1400" b="0" dirty="0" smtClean="0">
                <a:latin typeface="Consolas" pitchFamily="49" charset="0"/>
              </a:rPr>
              <a:t>), 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"Start"</a:t>
            </a:r>
            <a:r>
              <a:rPr lang="en-US" sz="1400" b="0" dirty="0" smtClean="0">
                <a:latin typeface="Consolas" pitchFamily="49" charset="0"/>
              </a:rPr>
              <a:t>)]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namespace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latin typeface="Consolas" pitchFamily="49" charset="0"/>
              </a:rPr>
              <a:t>Mvc</a:t>
            </a:r>
            <a:r>
              <a:rPr lang="en-US" sz="1400" b="0" dirty="0" smtClean="0">
                <a:latin typeface="Consolas" pitchFamily="49" charset="0"/>
              </a:rPr>
              <a:t> 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</a:rPr>
              <a:t>AppStart_NinjectMVC3</a:t>
            </a:r>
            <a:r>
              <a:rPr lang="en-US" sz="1400" b="0" dirty="0" smtClean="0">
                <a:latin typeface="Consolas" pitchFamily="49" charset="0"/>
              </a:rPr>
              <a:t>     {       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en-US" sz="1400" b="0" dirty="0" smtClean="0">
                <a:latin typeface="Consolas" pitchFamily="49" charset="0"/>
              </a:rPr>
              <a:t> Start() 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       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IKernel</a:t>
            </a:r>
            <a:r>
              <a:rPr lang="en-US" sz="1400" b="0" dirty="0" smtClean="0">
                <a:latin typeface="Consolas" pitchFamily="49" charset="0"/>
              </a:rPr>
              <a:t> kernel =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StandardKernel</a:t>
            </a:r>
            <a:r>
              <a:rPr lang="en-US" sz="1400" b="0" dirty="0" smtClean="0">
                <a:latin typeface="Consolas" pitchFamily="49" charset="0"/>
              </a:rPr>
              <a:t>();</a:t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 smtClean="0">
              <a:latin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</a:rPr>
              <a:t>            ...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</a:rPr>
              <a:t>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</a:rPr>
              <a:t>           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DependencyResolver</a:t>
            </a:r>
            <a:r>
              <a:rPr lang="en-US" sz="1400" b="0" dirty="0" err="1" smtClean="0">
                <a:latin typeface="Consolas" pitchFamily="49" charset="0"/>
              </a:rPr>
              <a:t>.SetResolver</a:t>
            </a:r>
            <a:r>
              <a:rPr lang="en-US" sz="1400" b="0" dirty="0" smtClean="0">
                <a:latin typeface="Consolas" pitchFamily="49" charset="0"/>
              </a:rPr>
              <a:t>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                        new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NinjectDependencyResolver</a:t>
            </a:r>
            <a:r>
              <a:rPr lang="en-US" sz="1400" b="0" dirty="0" smtClean="0">
                <a:latin typeface="Consolas" pitchFamily="49" charset="0"/>
              </a:rPr>
              <a:t>(kernel));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    }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}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}</a:t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Mode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45" name="Rectangle 1"/>
          <p:cNvSpPr>
            <a:spLocks noChangeAspect="1" noChangeArrowheads="1"/>
          </p:cNvSpPr>
          <p:nvPr/>
        </p:nvSpPr>
        <p:spPr bwMode="auto">
          <a:xfrm>
            <a:off x="228600" y="2628604"/>
            <a:ext cx="8641080" cy="224676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PM&gt; help package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Name                              Category  Synopsis 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----                              --------  -------- 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Get-Package               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Cmdlet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    Lists the set of packages available ...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Find-Package              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Cmdlet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    Find-Package [[-Filter] &lt;String&gt;] [[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...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Install-Package           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Cmdlet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    Installs a package.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New-Package               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Cmdlet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    Creates a package. 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Uninstall-Package         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Cmdlet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    Uninstalls a package.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Update-Package            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Cmdlet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    Updates a package.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41569</TotalTime>
  <Words>235</Words>
  <Application>Microsoft Office PowerPoint</Application>
  <PresentationFormat>On-screen Show (4:3)</PresentationFormat>
  <Paragraphs>95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1_SapphireTemplate</vt:lpstr>
      <vt:lpstr>NuGet</vt:lpstr>
      <vt:lpstr>NuGet</vt:lpstr>
      <vt:lpstr>NuGet</vt:lpstr>
      <vt:lpstr>NuGet</vt:lpstr>
      <vt:lpstr>Where do Packages Come From?</vt:lpstr>
      <vt:lpstr>Where Do Packages Go?</vt:lpstr>
      <vt:lpstr>What About Dependencies?</vt:lpstr>
      <vt:lpstr>Startup Code &amp; Configuration</vt:lpstr>
      <vt:lpstr>Console Mode</vt:lpstr>
      <vt:lpstr>What Is In A Package?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2499</cp:revision>
  <dcterms:created xsi:type="dcterms:W3CDTF">2007-12-27T20:50:38Z</dcterms:created>
  <dcterms:modified xsi:type="dcterms:W3CDTF">2012-04-19T02:37:58Z</dcterms:modified>
</cp:coreProperties>
</file>