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notesMasterIdLst>
    <p:notesMasterId r:id="rId15"/>
  </p:notesMasterIdLst>
  <p:handoutMasterIdLst>
    <p:handoutMasterId r:id="rId16"/>
  </p:handoutMasterIdLst>
  <p:sldIdLst>
    <p:sldId id="356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58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356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F8B19"/>
    <a:srgbClr val="5EA113"/>
    <a:srgbClr val="008000"/>
    <a:srgbClr val="808080"/>
    <a:srgbClr val="FF7C80"/>
    <a:srgbClr val="CC3300"/>
    <a:srgbClr val="FF9119"/>
    <a:srgbClr val="FF9121"/>
    <a:srgbClr val="A4D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3" autoAdjust="0"/>
    <p:restoredTop sz="99516" autoAdjust="0"/>
  </p:normalViewPr>
  <p:slideViewPr>
    <p:cSldViewPr>
      <p:cViewPr varScale="1">
        <p:scale>
          <a:sx n="77" d="100"/>
          <a:sy n="77" d="100"/>
        </p:scale>
        <p:origin x="-15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624" y="232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FAA13-3E1B-4A40-BCE0-2A4101C91A56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B382-5E20-4D88-A964-1D6629C87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7C584BF-6945-4E60-B2A7-1638FF8EA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287030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08187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3141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9625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2034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287378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357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2491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4286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4614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3940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718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MVC 4 – </a:t>
            </a:r>
            <a:r>
              <a:rPr lang="en-US" dirty="0" err="1" smtClean="0"/>
              <a:t>Async</a:t>
            </a:r>
            <a:r>
              <a:rPr lang="en-US" dirty="0" smtClean="0"/>
              <a:t> Actions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3276600"/>
            <a:ext cx="5029200" cy="1752600"/>
          </a:xfrm>
        </p:spPr>
        <p:txBody>
          <a:bodyPr/>
          <a:lstStyle/>
          <a:p>
            <a:r>
              <a:rPr lang="en-US" dirty="0" err="1" smtClean="0"/>
              <a:t>Asyncing</a:t>
            </a:r>
            <a:r>
              <a:rPr lang="en-US" dirty="0" smtClean="0"/>
              <a:t> and Awaiting</a:t>
            </a:r>
          </a:p>
          <a:p>
            <a:r>
              <a:rPr lang="en-US" dirty="0" smtClean="0"/>
              <a:t>Scott Allen</a:t>
            </a:r>
          </a:p>
        </p:txBody>
      </p:sp>
    </p:spTree>
    <p:extLst>
      <p:ext uri="{BB962C8B-B14F-4D97-AF65-F5344CB8AC3E}">
        <p14:creationId xmlns:p14="http://schemas.microsoft.com/office/powerpoint/2010/main" val="365158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await make for easy asynchrony</a:t>
            </a:r>
          </a:p>
          <a:p>
            <a:r>
              <a:rPr lang="en-US" dirty="0" smtClean="0"/>
              <a:t>Structure awaits to suit the processing model</a:t>
            </a:r>
          </a:p>
          <a:p>
            <a:r>
              <a:rPr lang="en-US" dirty="0" smtClean="0"/>
              <a:t>Test </a:t>
            </a:r>
            <a:r>
              <a:rPr lang="en-US" dirty="0" err="1" smtClean="0"/>
              <a:t>async</a:t>
            </a:r>
            <a:r>
              <a:rPr lang="en-US" dirty="0" smtClean="0"/>
              <a:t> methods with a </a:t>
            </a:r>
            <a:r>
              <a:rPr lang="en-US" dirty="0" err="1" smtClean="0"/>
              <a:t>async</a:t>
            </a:r>
            <a:r>
              <a:rPr lang="en-US" dirty="0" smtClean="0"/>
              <a:t> capable test runner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853" y="2667000"/>
            <a:ext cx="6772275" cy="3800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0442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" y="1752600"/>
            <a:ext cx="3276600" cy="32004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Web App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90800" y="2133600"/>
            <a:ext cx="762000" cy="762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T1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381000" y="2277532"/>
            <a:ext cx="2209800" cy="465667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600" dirty="0" smtClean="0">
                <a:latin typeface="Tekton Pro" pitchFamily="34" charset="0"/>
              </a:rPr>
              <a:t>HTTP Request</a:t>
            </a:r>
            <a:endParaRPr lang="en-US" sz="1600" dirty="0">
              <a:latin typeface="Tekton Pro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676400" y="3048000"/>
            <a:ext cx="762000" cy="762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T2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590800" y="3810000"/>
            <a:ext cx="762000" cy="762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T3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3352800" y="2281766"/>
            <a:ext cx="2324100" cy="465667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600" dirty="0" smtClean="0">
                <a:latin typeface="Tekton Pro" pitchFamily="34" charset="0"/>
              </a:rPr>
              <a:t>Service Request</a:t>
            </a:r>
            <a:endParaRPr lang="en-US" sz="1600" dirty="0">
              <a:latin typeface="Tekton Pro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651500" y="1828800"/>
            <a:ext cx="3276600" cy="32004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Slow Service</a:t>
            </a:r>
            <a:endParaRPr lang="en-US" sz="2000" dirty="0">
              <a:latin typeface="Tekton Pro" pitchFamily="34" charset="0"/>
            </a:endParaRPr>
          </a:p>
        </p:txBody>
      </p:sp>
      <p:pic>
        <p:nvPicPr>
          <p:cNvPr id="1027" name="Picture 3" descr="C:\Users\bitmask\AppData\Local\Microsoft\Windows\Temporary Internet Files\Content.IE5\0LRUOZF2\MC9004345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813050"/>
            <a:ext cx="179705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 bwMode="auto">
          <a:xfrm>
            <a:off x="381000" y="3196166"/>
            <a:ext cx="1295400" cy="465667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600" dirty="0" smtClean="0">
                <a:latin typeface="Tekton Pro" pitchFamily="34" charset="0"/>
              </a:rPr>
              <a:t>Request</a:t>
            </a:r>
            <a:endParaRPr lang="en-US" sz="1600" dirty="0">
              <a:latin typeface="Tekton Pro" pitchFamily="34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381000" y="3962400"/>
            <a:ext cx="2209800" cy="465667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600" dirty="0" smtClean="0">
                <a:latin typeface="Tekton Pro" pitchFamily="34" charset="0"/>
              </a:rPr>
              <a:t>Request</a:t>
            </a:r>
            <a:endParaRPr lang="en-US" sz="1600" dirty="0">
              <a:latin typeface="Tekton Pro" pitchFamily="34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2438400" y="3191933"/>
            <a:ext cx="3238500" cy="465667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600" dirty="0" smtClean="0">
                <a:latin typeface="Tekton Pro" pitchFamily="34" charset="0"/>
              </a:rPr>
              <a:t>Service Request</a:t>
            </a:r>
            <a:endParaRPr lang="en-US" sz="1600" dirty="0">
              <a:latin typeface="Tekton Pro" pitchFamily="34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3352800" y="3962400"/>
            <a:ext cx="2324100" cy="465667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600" dirty="0" smtClean="0">
                <a:latin typeface="Tekton Pro" pitchFamily="34" charset="0"/>
              </a:rPr>
              <a:t>Service Request</a:t>
            </a:r>
            <a:endParaRPr lang="en-US" sz="1600" dirty="0">
              <a:latin typeface="Tekton Pro" pitchFamily="34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114300" y="1900766"/>
            <a:ext cx="495300" cy="465667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1600" dirty="0">
              <a:latin typeface="Tekton Pro" pitchFamily="34" charset="0"/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114300" y="2726266"/>
            <a:ext cx="495300" cy="465667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1600" dirty="0">
              <a:latin typeface="Tekton Pro" pitchFamily="34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114300" y="3579283"/>
            <a:ext cx="495300" cy="465667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1600" dirty="0">
              <a:latin typeface="Tekton Pro" pitchFamily="34" charset="0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114300" y="4428067"/>
            <a:ext cx="495300" cy="465667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16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170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AsyncController</a:t>
            </a:r>
            <a:r>
              <a:rPr lang="en-US" dirty="0" smtClean="0"/>
              <a:t> in MVC 3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6200775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77" y="5181600"/>
            <a:ext cx="5133975" cy="97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106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5651500" y="1828800"/>
            <a:ext cx="3276600" cy="32004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Slow Service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" y="1752600"/>
            <a:ext cx="3276600" cy="32004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Web App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350376" y="2836260"/>
            <a:ext cx="762000" cy="762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T1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140576" y="2980192"/>
            <a:ext cx="2209800" cy="465667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600" dirty="0" smtClean="0">
                <a:latin typeface="Tekton Pro" pitchFamily="34" charset="0"/>
              </a:rPr>
              <a:t>HTTP Request</a:t>
            </a:r>
            <a:endParaRPr lang="en-US" sz="1600" dirty="0">
              <a:latin typeface="Tekton Pro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387396" y="2374827"/>
            <a:ext cx="533400" cy="4572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3891893" y="2370593"/>
            <a:ext cx="1790700" cy="465667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600" dirty="0" smtClean="0">
                <a:latin typeface="Tekton Pro" pitchFamily="34" charset="0"/>
              </a:rPr>
              <a:t>Service Request</a:t>
            </a:r>
            <a:endParaRPr lang="en-US" sz="1600" dirty="0">
              <a:latin typeface="Tekton Pro" pitchFamily="34" charset="0"/>
            </a:endParaRPr>
          </a:p>
        </p:txBody>
      </p:sp>
      <p:pic>
        <p:nvPicPr>
          <p:cNvPr id="1027" name="Picture 3" descr="C:\Users\bitmask\AppData\Local\Microsoft\Windows\Temporary Internet Files\Content.IE5\0LRUOZF2\MC9004345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813050"/>
            <a:ext cx="179705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/>
          <p:cNvSpPr/>
          <p:nvPr/>
        </p:nvSpPr>
        <p:spPr bwMode="auto">
          <a:xfrm>
            <a:off x="3358493" y="2984427"/>
            <a:ext cx="533400" cy="4572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3358493" y="3615047"/>
            <a:ext cx="533400" cy="4572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9" name="Right Arrow 28"/>
          <p:cNvSpPr/>
          <p:nvPr/>
        </p:nvSpPr>
        <p:spPr bwMode="auto">
          <a:xfrm>
            <a:off x="3897148" y="2984427"/>
            <a:ext cx="1785445" cy="465667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600" dirty="0" smtClean="0">
                <a:latin typeface="Tekton Pro" pitchFamily="34" charset="0"/>
              </a:rPr>
              <a:t>Service Request</a:t>
            </a:r>
            <a:endParaRPr lang="en-US" sz="1600" dirty="0">
              <a:latin typeface="Tekton Pro" pitchFamily="34" charset="0"/>
            </a:endParaRPr>
          </a:p>
        </p:txBody>
      </p:sp>
      <p:sp>
        <p:nvSpPr>
          <p:cNvPr id="30" name="Right Arrow 29"/>
          <p:cNvSpPr/>
          <p:nvPr/>
        </p:nvSpPr>
        <p:spPr bwMode="auto">
          <a:xfrm>
            <a:off x="3928679" y="3615047"/>
            <a:ext cx="1728514" cy="465667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600" dirty="0" smtClean="0">
                <a:latin typeface="Tekton Pro" pitchFamily="34" charset="0"/>
              </a:rPr>
              <a:t>Service Request</a:t>
            </a:r>
            <a:endParaRPr lang="en-US" sz="1600" dirty="0">
              <a:latin typeface="Tekton Pro" pitchFamily="34" charset="0"/>
            </a:endParaRPr>
          </a:p>
        </p:txBody>
      </p:sp>
      <p:sp>
        <p:nvSpPr>
          <p:cNvPr id="31" name="Right Arrow 30"/>
          <p:cNvSpPr/>
          <p:nvPr/>
        </p:nvSpPr>
        <p:spPr bwMode="auto">
          <a:xfrm>
            <a:off x="281152" y="3282876"/>
            <a:ext cx="2209800" cy="465667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600" dirty="0" smtClean="0">
                <a:latin typeface="Tekton Pro" pitchFamily="34" charset="0"/>
              </a:rPr>
              <a:t>HTTP Request</a:t>
            </a:r>
            <a:endParaRPr lang="en-US" sz="1600" dirty="0">
              <a:latin typeface="Tekton Pro" pitchFamily="34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281152" y="2751593"/>
            <a:ext cx="2209800" cy="465667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600" dirty="0" smtClean="0">
                <a:latin typeface="Tekton Pro" pitchFamily="34" charset="0"/>
              </a:rPr>
              <a:t>HTTP Request</a:t>
            </a:r>
            <a:endParaRPr lang="en-US" sz="16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386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5" grpId="0" animBg="1"/>
      <p:bldP spid="1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Task Parallel Library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5538787" cy="4495800"/>
          </a:xfrm>
        </p:spPr>
        <p:txBody>
          <a:bodyPr/>
          <a:lstStyle/>
          <a:p>
            <a:r>
              <a:rPr lang="en-US" dirty="0" smtClean="0"/>
              <a:t>Parallel processing</a:t>
            </a:r>
          </a:p>
          <a:p>
            <a:r>
              <a:rPr lang="en-US" dirty="0" smtClean="0"/>
              <a:t>Asynchronous processing</a:t>
            </a:r>
          </a:p>
          <a:p>
            <a:r>
              <a:rPr lang="en-US" dirty="0" smtClean="0"/>
              <a:t>A better abstraction for threads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88465"/>
            <a:ext cx="2847975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65736"/>
            <a:ext cx="622935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4283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&amp; await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 with </a:t>
            </a:r>
            <a:r>
              <a:rPr lang="en-US" dirty="0" err="1" smtClean="0"/>
              <a:t>async</a:t>
            </a:r>
            <a:r>
              <a:rPr lang="en-US" dirty="0" smtClean="0"/>
              <a:t> keyword can use an await</a:t>
            </a:r>
          </a:p>
          <a:p>
            <a:r>
              <a:rPr lang="en-US" dirty="0" smtClean="0"/>
              <a:t>await can suspend an </a:t>
            </a:r>
            <a:r>
              <a:rPr lang="en-US" dirty="0" err="1" smtClean="0"/>
              <a:t>async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await can free the calling thread</a:t>
            </a:r>
          </a:p>
          <a:p>
            <a:r>
              <a:rPr lang="en-US" dirty="0" smtClean="0"/>
              <a:t>Execution can resume where it left off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365938"/>
            <a:ext cx="5067300" cy="1362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485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528763"/>
            <a:ext cx="6772275" cy="3800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0260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AsyncTimeout</a:t>
            </a:r>
            <a:r>
              <a:rPr lang="en-US" dirty="0" smtClean="0"/>
              <a:t> attribute</a:t>
            </a:r>
          </a:p>
          <a:p>
            <a:r>
              <a:rPr lang="en-US" dirty="0" smtClean="0"/>
              <a:t>Requires </a:t>
            </a:r>
            <a:r>
              <a:rPr lang="en-US" dirty="0" err="1" smtClean="0"/>
              <a:t>CancellationToken</a:t>
            </a:r>
            <a:r>
              <a:rPr lang="en-US" dirty="0" smtClean="0"/>
              <a:t> parameter</a:t>
            </a:r>
          </a:p>
          <a:p>
            <a:pPr lvl="1"/>
            <a:r>
              <a:rPr lang="en-US" dirty="0" smtClean="0"/>
              <a:t>Pass token to other </a:t>
            </a:r>
            <a:r>
              <a:rPr lang="en-US" dirty="0" err="1" smtClean="0"/>
              <a:t>async</a:t>
            </a:r>
            <a:r>
              <a:rPr lang="en-US" dirty="0" smtClean="0"/>
              <a:t> operations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895600"/>
            <a:ext cx="8143875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974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Testing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 test runner that supports </a:t>
            </a:r>
            <a:r>
              <a:rPr lang="en-US" dirty="0" err="1" smtClean="0"/>
              <a:t>async</a:t>
            </a:r>
            <a:r>
              <a:rPr lang="en-US" dirty="0" smtClean="0"/>
              <a:t> test methods</a:t>
            </a:r>
          </a:p>
          <a:p>
            <a:pPr lvl="1"/>
            <a:r>
              <a:rPr lang="en-US" dirty="0" err="1" smtClean="0"/>
              <a:t>MSTest</a:t>
            </a:r>
            <a:endParaRPr lang="en-US" dirty="0" smtClean="0"/>
          </a:p>
          <a:p>
            <a:pPr lvl="1"/>
            <a:r>
              <a:rPr lang="en-US" dirty="0" err="1" smtClean="0"/>
              <a:t>XUnit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6391275" cy="2428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486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D498799-B0FC-4B7A-8396-BFC34D805990}">
  <ds:schemaRefs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PluralsightSlideTemplate</Template>
  <TotalTime>8314</TotalTime>
  <Words>145</Words>
  <Application>Microsoft Office PowerPoint</Application>
  <PresentationFormat>On-screen Show (4:3)</PresentationFormat>
  <Paragraphs>49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1_SapphireTemplate</vt:lpstr>
      <vt:lpstr>MVC 4 – Async Actions</vt:lpstr>
      <vt:lpstr>Scalability</vt:lpstr>
      <vt:lpstr>AsyncController in MVC 3</vt:lpstr>
      <vt:lpstr>Scalability</vt:lpstr>
      <vt:lpstr>The Task Parallel Library</vt:lpstr>
      <vt:lpstr>async &amp; await</vt:lpstr>
      <vt:lpstr>async actions</vt:lpstr>
      <vt:lpstr>Timeouts</vt:lpstr>
      <vt:lpstr>async Testing </vt:lpstr>
      <vt:lpstr>Summary</vt:lpstr>
    </vt:vector>
  </TitlesOfParts>
  <Company>OdeToCode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>From raw Ajax to ASP.NET</dc:subject>
  <dc:creator>K. Scott Allen</dc:creator>
  <cp:lastModifiedBy>K. Scott Allen</cp:lastModifiedBy>
  <cp:revision>41</cp:revision>
  <dcterms:created xsi:type="dcterms:W3CDTF">2012-04-19T13:33:19Z</dcterms:created>
  <dcterms:modified xsi:type="dcterms:W3CDTF">2012-06-17T03:41:51Z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