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28"/>
  </p:notesMasterIdLst>
  <p:handoutMasterIdLst>
    <p:handoutMasterId r:id="rId29"/>
  </p:handoutMasterIdLst>
  <p:sldIdLst>
    <p:sldId id="327" r:id="rId2"/>
    <p:sldId id="329" r:id="rId3"/>
    <p:sldId id="330" r:id="rId4"/>
    <p:sldId id="331" r:id="rId5"/>
    <p:sldId id="332" r:id="rId6"/>
    <p:sldId id="333" r:id="rId7"/>
    <p:sldId id="335" r:id="rId8"/>
    <p:sldId id="334" r:id="rId9"/>
    <p:sldId id="336" r:id="rId10"/>
    <p:sldId id="337" r:id="rId11"/>
    <p:sldId id="338" r:id="rId12"/>
    <p:sldId id="339" r:id="rId13"/>
    <p:sldId id="341" r:id="rId14"/>
    <p:sldId id="340" r:id="rId15"/>
    <p:sldId id="342" r:id="rId16"/>
    <p:sldId id="343" r:id="rId17"/>
    <p:sldId id="344" r:id="rId18"/>
    <p:sldId id="352" r:id="rId19"/>
    <p:sldId id="353" r:id="rId20"/>
    <p:sldId id="355" r:id="rId21"/>
    <p:sldId id="354" r:id="rId22"/>
    <p:sldId id="346" r:id="rId23"/>
    <p:sldId id="347" r:id="rId24"/>
    <p:sldId id="348" r:id="rId25"/>
    <p:sldId id="349" r:id="rId26"/>
    <p:sldId id="345" r:id="rId27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1063F8-85A7-408F-A003-CAC13EF81AAD}">
          <p14:sldIdLst>
            <p14:sldId id="327"/>
            <p14:sldId id="329"/>
            <p14:sldId id="330"/>
            <p14:sldId id="331"/>
            <p14:sldId id="332"/>
            <p14:sldId id="333"/>
            <p14:sldId id="335"/>
            <p14:sldId id="334"/>
            <p14:sldId id="336"/>
            <p14:sldId id="337"/>
            <p14:sldId id="338"/>
            <p14:sldId id="339"/>
            <p14:sldId id="341"/>
            <p14:sldId id="340"/>
            <p14:sldId id="342"/>
            <p14:sldId id="343"/>
            <p14:sldId id="344"/>
            <p14:sldId id="352"/>
            <p14:sldId id="353"/>
            <p14:sldId id="355"/>
            <p14:sldId id="354"/>
            <p14:sldId id="346"/>
            <p14:sldId id="347"/>
            <p14:sldId id="348"/>
            <p14:sldId id="349"/>
            <p14:sldId id="3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FFFFCC"/>
    <a:srgbClr val="A4D289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9" autoAdjust="0"/>
    <p:restoredTop sz="94627" autoAdjust="0"/>
  </p:normalViewPr>
  <p:slideViewPr>
    <p:cSldViewPr>
      <p:cViewPr varScale="1">
        <p:scale>
          <a:sx n="95" d="100"/>
          <a:sy n="95" d="100"/>
        </p:scale>
        <p:origin x="676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10/14/2015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2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050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67714"/>
            <a:ext cx="1438275" cy="39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1026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278582"/>
            <a:ext cx="1362075" cy="369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ter.im/Aurelia/Discuss" TargetMode="External"/><Relationship Id="rId2" Type="http://schemas.openxmlformats.org/officeDocument/2006/relationships/hyperlink" Target="http://aurelia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cott@OdeToCode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/>
            <a:r>
              <a:rPr lang="en-US" dirty="0" smtClean="0"/>
              <a:t>Hello, Aurelia</a:t>
            </a:r>
            <a:br>
              <a:rPr lang="en-US" dirty="0" smtClean="0"/>
            </a:br>
            <a:endParaRPr lang="en-US" sz="1800" dirty="0" smtClean="0"/>
          </a:p>
        </p:txBody>
      </p:sp>
      <p:pic>
        <p:nvPicPr>
          <p:cNvPr id="1026" name="Picture 2" descr="Aurel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5181600"/>
            <a:ext cx="5176234" cy="1343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</a:t>
            </a:r>
            <a:r>
              <a:rPr lang="en-US" dirty="0" err="1" smtClean="0"/>
              <a:t>spm</a:t>
            </a:r>
            <a:r>
              <a:rPr lang="en-US" dirty="0" smtClean="0"/>
              <a:t> install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Dependencies manages in </a:t>
            </a:r>
            <a:r>
              <a:rPr lang="en-US" dirty="0" err="1" smtClean="0"/>
              <a:t>package.json</a:t>
            </a:r>
            <a:endParaRPr lang="en-US" dirty="0" smtClean="0"/>
          </a:p>
          <a:p>
            <a:r>
              <a:rPr lang="en-US" dirty="0" smtClean="0"/>
              <a:t>You’ll probably want</a:t>
            </a:r>
          </a:p>
          <a:p>
            <a:pPr lvl="1"/>
            <a:r>
              <a:rPr lang="en-US" dirty="0" err="1" smtClean="0"/>
              <a:t>aurelia</a:t>
            </a:r>
            <a:r>
              <a:rPr lang="en-US" dirty="0" smtClean="0"/>
              <a:t>-framework</a:t>
            </a:r>
          </a:p>
          <a:p>
            <a:pPr lvl="1"/>
            <a:r>
              <a:rPr lang="en-US" dirty="0" err="1" smtClean="0"/>
              <a:t>aurelia-bootstrapper</a:t>
            </a:r>
            <a:endParaRPr lang="en-US" dirty="0" smtClean="0"/>
          </a:p>
          <a:p>
            <a:pPr lvl="1"/>
            <a:r>
              <a:rPr lang="en-US" dirty="0" smtClean="0"/>
              <a:t>Aurelia-router</a:t>
            </a:r>
          </a:p>
          <a:p>
            <a:pPr lvl="1"/>
            <a:r>
              <a:rPr lang="en-US" dirty="0" err="1"/>
              <a:t>a</a:t>
            </a:r>
            <a:r>
              <a:rPr lang="en-US" dirty="0" err="1" smtClean="0"/>
              <a:t>urelia</a:t>
            </a:r>
            <a:r>
              <a:rPr lang="en-US" dirty="0" smtClean="0"/>
              <a:t>-http-client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2819400"/>
            <a:ext cx="5505450" cy="32735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45750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an App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Bring in</a:t>
            </a:r>
          </a:p>
          <a:p>
            <a:pPr lvl="1"/>
            <a:r>
              <a:rPr lang="en-US" dirty="0" err="1" smtClean="0"/>
              <a:t>SystemJS</a:t>
            </a:r>
            <a:endParaRPr lang="en-US" dirty="0" smtClean="0"/>
          </a:p>
          <a:p>
            <a:pPr lvl="1"/>
            <a:r>
              <a:rPr lang="en-US" dirty="0" smtClean="0"/>
              <a:t>Runtime module configuration</a:t>
            </a:r>
          </a:p>
          <a:p>
            <a:pPr lvl="1"/>
            <a:r>
              <a:rPr lang="en-US" dirty="0" smtClean="0"/>
              <a:t>Aurelia </a:t>
            </a:r>
            <a:r>
              <a:rPr lang="en-US" dirty="0" err="1"/>
              <a:t>b</a:t>
            </a:r>
            <a:r>
              <a:rPr lang="en-US" dirty="0" err="1" smtClean="0"/>
              <a:t>ootstrapper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429000"/>
            <a:ext cx="5514975" cy="1885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52484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Aurelia Conventions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057400"/>
            <a:ext cx="5143500" cy="1381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837" y="4219575"/>
            <a:ext cx="5648325" cy="1724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 bwMode="auto">
          <a:xfrm>
            <a:off x="4182438" y="3334464"/>
            <a:ext cx="58862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2060"/>
                </a:solidFill>
                <a:latin typeface="Tekton Pro" pitchFamily="34" charset="0"/>
              </a:rPr>
              <a:t>+</a:t>
            </a:r>
            <a:endParaRPr lang="en-US" sz="5400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918516" y="2563296"/>
            <a:ext cx="8515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Tekton Pro" pitchFamily="34" charset="0"/>
              </a:rPr>
              <a:t>a</a:t>
            </a:r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pp.js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29284" y="4734772"/>
            <a:ext cx="11464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app.html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3457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Happening?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8229600" cy="4495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905000" y="1219200"/>
            <a:ext cx="5257800" cy="990600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1800" dirty="0" smtClean="0">
                <a:latin typeface="Tekton Pro" pitchFamily="34" charset="0"/>
              </a:rPr>
              <a:t>System loads </a:t>
            </a:r>
            <a:r>
              <a:rPr lang="en-US" sz="1800" dirty="0" err="1" smtClean="0">
                <a:latin typeface="Tekton Pro" pitchFamily="34" charset="0"/>
              </a:rPr>
              <a:t>aurelia-bootstrapper</a:t>
            </a:r>
            <a:endParaRPr lang="en-US" sz="1800" dirty="0" smtClean="0">
              <a:latin typeface="Tekton Pro" pitchFamily="34" charset="0"/>
            </a:endParaRPr>
          </a:p>
          <a:p>
            <a:pPr algn="ctr"/>
            <a:r>
              <a:rPr lang="en-US" sz="1800" dirty="0" smtClean="0">
                <a:latin typeface="Tekton Pro" pitchFamily="34" charset="0"/>
              </a:rPr>
              <a:t>(with help of config.js)</a:t>
            </a:r>
            <a:endParaRPr lang="en-US" sz="1800" dirty="0">
              <a:latin typeface="Tekton Pro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905000" y="2489200"/>
            <a:ext cx="5257800" cy="990600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1800" dirty="0" smtClean="0">
                <a:latin typeface="Tekton Pro" pitchFamily="34" charset="0"/>
              </a:rPr>
              <a:t>Aurelia asks System for app module</a:t>
            </a:r>
            <a:endParaRPr lang="en-US" sz="1800" dirty="0">
              <a:latin typeface="Tekton Pro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905000" y="3759200"/>
            <a:ext cx="5257800" cy="990600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1800" dirty="0" smtClean="0">
                <a:latin typeface="Tekton Pro" pitchFamily="34" charset="0"/>
              </a:rPr>
              <a:t>Module loader imports and </a:t>
            </a:r>
            <a:r>
              <a:rPr lang="en-US" sz="1800" dirty="0" err="1" smtClean="0">
                <a:latin typeface="Tekton Pro" pitchFamily="34" charset="0"/>
              </a:rPr>
              <a:t>transpiles</a:t>
            </a:r>
            <a:r>
              <a:rPr lang="en-US" sz="1800" dirty="0" smtClean="0">
                <a:latin typeface="Tekton Pro" pitchFamily="34" charset="0"/>
              </a:rPr>
              <a:t> app.js</a:t>
            </a:r>
          </a:p>
          <a:p>
            <a:pPr algn="ctr"/>
            <a:r>
              <a:rPr lang="en-US" sz="1800" dirty="0" smtClean="0">
                <a:latin typeface="Tekton Pro" pitchFamily="34" charset="0"/>
              </a:rPr>
              <a:t>(with help of Babel, </a:t>
            </a:r>
            <a:r>
              <a:rPr lang="en-US" sz="1800" dirty="0" err="1" smtClean="0">
                <a:latin typeface="Tekton Pro" pitchFamily="34" charset="0"/>
              </a:rPr>
              <a:t>Tracuer</a:t>
            </a:r>
            <a:r>
              <a:rPr lang="en-US" sz="1800" dirty="0" smtClean="0">
                <a:latin typeface="Tekton Pro" pitchFamily="34" charset="0"/>
              </a:rPr>
              <a:t>, or </a:t>
            </a:r>
            <a:r>
              <a:rPr lang="en-US" sz="1800" dirty="0" err="1" smtClean="0">
                <a:latin typeface="Tekton Pro" pitchFamily="34" charset="0"/>
              </a:rPr>
              <a:t>TypeScript</a:t>
            </a:r>
            <a:r>
              <a:rPr lang="en-US" sz="1800" dirty="0" smtClean="0">
                <a:latin typeface="Tekton Pro" pitchFamily="34" charset="0"/>
              </a:rPr>
              <a:t>)</a:t>
            </a:r>
            <a:endParaRPr lang="en-US" sz="1800" dirty="0">
              <a:latin typeface="Tekton Pro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905000" y="5029200"/>
            <a:ext cx="5257800" cy="990600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1800" dirty="0" smtClean="0">
                <a:latin typeface="Tekton Pro" pitchFamily="34" charset="0"/>
              </a:rPr>
              <a:t>Aurelia framework binds app VM to V</a:t>
            </a:r>
            <a:endParaRPr lang="en-US" sz="18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6352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Control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Specify a configure module for </a:t>
            </a:r>
            <a:r>
              <a:rPr lang="en-US" dirty="0" err="1" smtClean="0"/>
              <a:t>aurelia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10" y="2209800"/>
            <a:ext cx="5495925" cy="1752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4114800"/>
            <a:ext cx="48863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963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Container configured during startup</a:t>
            </a:r>
          </a:p>
          <a:p>
            <a:r>
              <a:rPr lang="en-US" dirty="0" smtClean="0"/>
              <a:t>Can inject using decorators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5" y="2971800"/>
            <a:ext cx="5734050" cy="2647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78953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Http Client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Like everything else, </a:t>
            </a:r>
            <a:r>
              <a:rPr lang="en-US" dirty="0" err="1" smtClean="0"/>
              <a:t>HttpClient</a:t>
            </a:r>
            <a:r>
              <a:rPr lang="en-US" dirty="0" smtClean="0"/>
              <a:t> not required</a:t>
            </a:r>
          </a:p>
          <a:p>
            <a:r>
              <a:rPr lang="en-US" dirty="0" smtClean="0"/>
              <a:t>Supports basic GET, POST, PUT, DELETE with application/</a:t>
            </a:r>
            <a:r>
              <a:rPr lang="en-US" dirty="0" err="1" smtClean="0"/>
              <a:t>json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124200"/>
            <a:ext cx="46386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6996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“Services”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plain JavaScript and export</a:t>
            </a:r>
          </a:p>
          <a:p>
            <a:r>
              <a:rPr lang="en-US" dirty="0" smtClean="0"/>
              <a:t>Import or inject where needed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62" y="2743200"/>
            <a:ext cx="4867275" cy="304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78304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Uses HTML Import technology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2505075"/>
            <a:ext cx="5829300" cy="1847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55195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.bind anywhere for sensible binding</a:t>
            </a:r>
          </a:p>
          <a:p>
            <a:r>
              <a:rPr lang="en-US" dirty="0" smtClean="0"/>
              <a:t>Also can use .one-way, .two-way, and .one-time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19400"/>
            <a:ext cx="5886450" cy="790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4183047"/>
            <a:ext cx="5934075" cy="809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66031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105150"/>
            <a:ext cx="7381875" cy="933450"/>
          </a:xfrm>
          <a:prstGeom prst="rect">
            <a:avLst/>
          </a:prstGeom>
        </p:spPr>
      </p:pic>
      <p:pic>
        <p:nvPicPr>
          <p:cNvPr id="2052" name="Picture 4" descr="Creating your first Aurelia app: From authentication to calling an A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5255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3547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Adaptive Binding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ObserverLocator</a:t>
            </a:r>
            <a:r>
              <a:rPr lang="en-US" dirty="0" smtClean="0"/>
              <a:t> for data binding</a:t>
            </a:r>
          </a:p>
          <a:p>
            <a:pPr lvl="1"/>
            <a:r>
              <a:rPr lang="en-US" dirty="0" smtClean="0"/>
              <a:t>DOM elements (</a:t>
            </a:r>
            <a:r>
              <a:rPr lang="en-US" dirty="0" err="1" smtClean="0"/>
              <a:t>SelectValueObserver</a:t>
            </a:r>
            <a:r>
              <a:rPr lang="en-US" dirty="0" smtClean="0"/>
              <a:t>, </a:t>
            </a:r>
            <a:r>
              <a:rPr lang="en-US" dirty="0" err="1" smtClean="0"/>
              <a:t>CheckedObserver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Object.observe</a:t>
            </a:r>
            <a:r>
              <a:rPr lang="en-US" dirty="0" smtClean="0"/>
              <a:t>, </a:t>
            </a:r>
            <a:r>
              <a:rPr lang="en-US" dirty="0" err="1" smtClean="0"/>
              <a:t>Object.defineProperty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743200"/>
            <a:ext cx="5295900" cy="31199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557" y="5029200"/>
            <a:ext cx="5181600" cy="1083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75554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Delegate and Trigger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48" y="1905000"/>
            <a:ext cx="7391400" cy="504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852737"/>
            <a:ext cx="7496175" cy="647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12" y="4038600"/>
            <a:ext cx="8258175" cy="704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1864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Router and router-view work together</a:t>
            </a:r>
          </a:p>
          <a:p>
            <a:r>
              <a:rPr lang="en-US" dirty="0" smtClean="0"/>
              <a:t>Routing information is </a:t>
            </a:r>
            <a:r>
              <a:rPr lang="en-US" dirty="0" err="1" smtClean="0"/>
              <a:t>bindable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048000"/>
            <a:ext cx="6958012" cy="2380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70490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Activation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activation lifecycle to control navigation</a:t>
            </a:r>
          </a:p>
          <a:p>
            <a:pPr lvl="1"/>
            <a:r>
              <a:rPr lang="en-US" dirty="0" err="1" smtClean="0"/>
              <a:t>canActivate</a:t>
            </a:r>
            <a:endParaRPr lang="en-US" dirty="0" smtClean="0"/>
          </a:p>
          <a:p>
            <a:pPr lvl="1"/>
            <a:r>
              <a:rPr lang="en-US" dirty="0" smtClean="0"/>
              <a:t>activate</a:t>
            </a:r>
          </a:p>
          <a:p>
            <a:pPr lvl="1"/>
            <a:r>
              <a:rPr lang="en-US" dirty="0" err="1" smtClean="0"/>
              <a:t>canDeactivate</a:t>
            </a:r>
            <a:endParaRPr lang="en-US" dirty="0" smtClean="0"/>
          </a:p>
          <a:p>
            <a:pPr lvl="1"/>
            <a:r>
              <a:rPr lang="en-US" dirty="0" smtClean="0"/>
              <a:t>Deactivate</a:t>
            </a:r>
          </a:p>
          <a:p>
            <a:r>
              <a:rPr lang="en-US" dirty="0" smtClean="0"/>
              <a:t>Return promises to have the router wait…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4191000"/>
            <a:ext cx="6505575" cy="1457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60915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 Routers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Independent route configuration</a:t>
            </a:r>
          </a:p>
          <a:p>
            <a:r>
              <a:rPr lang="en-US" dirty="0" smtClean="0"/>
              <a:t>Navigate relative to parent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2644013"/>
            <a:ext cx="4381500" cy="367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6644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Elements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Follow the View &lt;-&gt; View Model conventions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2667000"/>
            <a:ext cx="7896225" cy="3076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9968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Aurelia </a:t>
            </a:r>
            <a:r>
              <a:rPr lang="en-US" dirty="0" smtClean="0"/>
              <a:t>– the beta almost ready!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http://aurelia.io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gitter.im/Aurelia/Discuss</a:t>
            </a:r>
            <a:endParaRPr lang="en-US" dirty="0" smtClean="0"/>
          </a:p>
          <a:p>
            <a:r>
              <a:rPr lang="en-US" dirty="0" smtClean="0"/>
              <a:t>Me: </a:t>
            </a:r>
            <a:r>
              <a:rPr lang="en-US" dirty="0" smtClean="0">
                <a:hlinkClick r:id="rId4"/>
              </a:rPr>
              <a:t>scott@OdeToCode.com</a:t>
            </a:r>
            <a:r>
              <a:rPr lang="en-US" dirty="0" smtClean="0"/>
              <a:t> or @</a:t>
            </a:r>
            <a:r>
              <a:rPr lang="en-US" dirty="0" err="1" smtClean="0"/>
              <a:t>OdeToCode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36734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Gen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Written with </a:t>
            </a:r>
            <a:r>
              <a:rPr lang="en-US" dirty="0" smtClean="0"/>
              <a:t>ES 2015 &amp; 2016</a:t>
            </a:r>
            <a:endParaRPr lang="en-US" dirty="0" smtClean="0"/>
          </a:p>
          <a:p>
            <a:r>
              <a:rPr lang="en-US" dirty="0" smtClean="0"/>
              <a:t>Integration with </a:t>
            </a:r>
            <a:r>
              <a:rPr lang="en-US" dirty="0" smtClean="0"/>
              <a:t>future standards</a:t>
            </a:r>
            <a:endParaRPr lang="en-US" dirty="0"/>
          </a:p>
        </p:txBody>
      </p:sp>
      <p:pic>
        <p:nvPicPr>
          <p:cNvPr id="3080" name="Picture 8" descr="Web Compon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541436"/>
            <a:ext cx="2590800" cy="259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reating your first Aurelia app: From authentication to calling an A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03336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3103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Framework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971800" y="1905000"/>
            <a:ext cx="3276600" cy="1905000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0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Aurelia Framework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971800" y="3886200"/>
            <a:ext cx="3276600" cy="457200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0"/>
          <a:lstStyle/>
          <a:p>
            <a:pPr algn="ctr"/>
            <a:r>
              <a:rPr lang="en-US" sz="2000" dirty="0" err="1" smtClean="0">
                <a:latin typeface="Tekton Pro" pitchFamily="34" charset="0"/>
              </a:rPr>
              <a:t>Polyfills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124200" y="2286000"/>
            <a:ext cx="533400" cy="381000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0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810000" y="2286000"/>
            <a:ext cx="533400" cy="381000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0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124200" y="2743200"/>
            <a:ext cx="533400" cy="381000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0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810000" y="2743200"/>
            <a:ext cx="533400" cy="381000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0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810000" y="3200400"/>
            <a:ext cx="533400" cy="381000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0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124200" y="3200400"/>
            <a:ext cx="533400" cy="381000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0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495800" y="2286000"/>
            <a:ext cx="533400" cy="381000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0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95800" y="2743200"/>
            <a:ext cx="533400" cy="381000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0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495800" y="3200400"/>
            <a:ext cx="533400" cy="381000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 anchorCtr="0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800600" y="2438400"/>
            <a:ext cx="2286000" cy="9906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 anchorCtr="0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Application Code</a:t>
            </a:r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5605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Desktop and Web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https://cdn1.vox-cdn.com/uploads/chorus_asset/file/3665120/Microsoft_Edge_logo.svg.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97922"/>
            <a:ext cx="1543050" cy="167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cdn1.iconfinder.com/data/icons/appicns/513/appicns_Safar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289" y="2590800"/>
            <a:ext cx="2088594" cy="208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upload.wikimedia.org/wikipedia/commons/thumb/5/5f/Chromium_11_Logo.svg/256px-Chromium_11_Log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522" y="2604361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://findicons.com/files/icons/1161/hp_dock/512/hp_firefox_doc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562" y="2642461"/>
            <a:ext cx="1981199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1090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conventions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562100" y="2095500"/>
            <a:ext cx="2438400" cy="1981200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err="1" smtClean="0">
                <a:latin typeface="Tekton Pro" pitchFamily="34" charset="0"/>
              </a:rPr>
              <a:t>ViewModel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257800" y="2095500"/>
            <a:ext cx="2438400" cy="1981200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View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324350" y="2819400"/>
            <a:ext cx="609600" cy="381000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+</a:t>
            </a:r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9757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Install Node</a:t>
            </a:r>
          </a:p>
          <a:p>
            <a:r>
              <a:rPr lang="en-US" dirty="0" smtClean="0"/>
              <a:t>Install a </a:t>
            </a:r>
            <a:r>
              <a:rPr lang="en-US" dirty="0" err="1" smtClean="0"/>
              <a:t>Git</a:t>
            </a:r>
            <a:r>
              <a:rPr lang="en-US" dirty="0" smtClean="0"/>
              <a:t> CLI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3931130" y="3276464"/>
            <a:ext cx="3623767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r>
              <a:rPr lang="en-US" kern="0" smtClean="0"/>
              <a:t>Getting Started</a:t>
            </a:r>
            <a:endParaRPr lang="en-US" kern="0" dirty="0"/>
          </a:p>
        </p:txBody>
      </p:sp>
      <p:pic>
        <p:nvPicPr>
          <p:cNvPr id="5" name="Picture 4" descr="https://www.supnig.com/media/pictures/nodejs-dark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788" y="1828800"/>
            <a:ext cx="4194175" cy="179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s://git-scm.com/images/logos/downloads/Git-Logo-2Col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972" y="3935801"/>
            <a:ext cx="4098925" cy="1711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0405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than a package manager</a:t>
            </a:r>
          </a:p>
          <a:p>
            <a:r>
              <a:rPr lang="en-US" dirty="0" smtClean="0"/>
              <a:t>Also includes a runtime</a:t>
            </a:r>
          </a:p>
          <a:p>
            <a:pPr lvl="1"/>
            <a:r>
              <a:rPr lang="en-US" dirty="0" smtClean="0"/>
              <a:t>System API </a:t>
            </a:r>
            <a:r>
              <a:rPr lang="en-US" dirty="0" err="1" smtClean="0"/>
              <a:t>polyfill</a:t>
            </a:r>
            <a:endParaRPr lang="en-US" dirty="0" smtClean="0"/>
          </a:p>
          <a:p>
            <a:pPr lvl="1"/>
            <a:r>
              <a:rPr lang="en-US" dirty="0" smtClean="0"/>
              <a:t>ES6 module loader</a:t>
            </a:r>
          </a:p>
          <a:p>
            <a:pPr lvl="1"/>
            <a:r>
              <a:rPr lang="en-US" dirty="0" smtClean="0"/>
              <a:t>Runtime configuration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JSPM</a:t>
            </a:r>
            <a:endParaRPr lang="en-US" dirty="0"/>
          </a:p>
        </p:txBody>
      </p:sp>
      <p:pic>
        <p:nvPicPr>
          <p:cNvPr id="1032" name="Picture 8" descr="https://s3.amazonaws.com/dailyjs/images/posts/jspm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514600"/>
            <a:ext cx="401002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8916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</a:t>
            </a:r>
            <a:r>
              <a:rPr lang="en-US" dirty="0" err="1" smtClean="0"/>
              <a:t>spm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" y="1295400"/>
            <a:ext cx="850582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366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38608</TotalTime>
  <Words>301</Words>
  <Application>Microsoft Office PowerPoint</Application>
  <PresentationFormat>On-screen Show (4:3)</PresentationFormat>
  <Paragraphs>91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Consolas</vt:lpstr>
      <vt:lpstr>Myriad Pro</vt:lpstr>
      <vt:lpstr>Myriad Pro Light</vt:lpstr>
      <vt:lpstr>Segoe UI</vt:lpstr>
      <vt:lpstr>Tekton Pro</vt:lpstr>
      <vt:lpstr>Verdana</vt:lpstr>
      <vt:lpstr>Wingdings</vt:lpstr>
      <vt:lpstr>1_SapphireTemplate</vt:lpstr>
      <vt:lpstr>Hello, Aurelia </vt:lpstr>
      <vt:lpstr>PowerPoint Presentation</vt:lpstr>
      <vt:lpstr>Next Gen</vt:lpstr>
      <vt:lpstr>JavaScript Framework</vt:lpstr>
      <vt:lpstr>Mobile Desktop and Web</vt:lpstr>
      <vt:lpstr>Simple conventions</vt:lpstr>
      <vt:lpstr>Getting Started</vt:lpstr>
      <vt:lpstr>Install JSPM</vt:lpstr>
      <vt:lpstr>jspm init</vt:lpstr>
      <vt:lpstr>jspm install</vt:lpstr>
      <vt:lpstr>Bootstrap an App</vt:lpstr>
      <vt:lpstr>Aurelia Conventions</vt:lpstr>
      <vt:lpstr>What’s Happening?</vt:lpstr>
      <vt:lpstr>Taking Control</vt:lpstr>
      <vt:lpstr>Dependency Injection</vt:lpstr>
      <vt:lpstr>Working with Http Client</vt:lpstr>
      <vt:lpstr>Creating “Services”</vt:lpstr>
      <vt:lpstr>Templating</vt:lpstr>
      <vt:lpstr>Data Binding</vt:lpstr>
      <vt:lpstr>Adaptive Binding</vt:lpstr>
      <vt:lpstr>Delegate and Trigger</vt:lpstr>
      <vt:lpstr>Routing</vt:lpstr>
      <vt:lpstr>Screen Activation</vt:lpstr>
      <vt:lpstr>Child Routers</vt:lpstr>
      <vt:lpstr>Custom Elements</vt:lpstr>
      <vt:lpstr>Summary</vt:lpstr>
    </vt:vector>
  </TitlesOfParts>
  <LinksUpToDate>false</LinksUpToDate>
  <SharedDoc>false</SharedDoc>
  <HyperlinkBase>http://www.pluralsight.com/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1947</cp:revision>
  <dcterms:created xsi:type="dcterms:W3CDTF">2007-12-27T20:50:38Z</dcterms:created>
  <dcterms:modified xsi:type="dcterms:W3CDTF">2015-10-14T12:43:13Z</dcterms:modified>
</cp:coreProperties>
</file>