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40"/>
  </p:notesMasterIdLst>
  <p:handoutMasterIdLst>
    <p:handoutMasterId r:id="rId41"/>
  </p:handoutMasterIdLst>
  <p:sldIdLst>
    <p:sldId id="327" r:id="rId2"/>
    <p:sldId id="347" r:id="rId3"/>
    <p:sldId id="348" r:id="rId4"/>
    <p:sldId id="350" r:id="rId5"/>
    <p:sldId id="351" r:id="rId6"/>
    <p:sldId id="328" r:id="rId7"/>
    <p:sldId id="352" r:id="rId8"/>
    <p:sldId id="353" r:id="rId9"/>
    <p:sldId id="354" r:id="rId10"/>
    <p:sldId id="335" r:id="rId11"/>
    <p:sldId id="334" r:id="rId12"/>
    <p:sldId id="336" r:id="rId13"/>
    <p:sldId id="355" r:id="rId14"/>
    <p:sldId id="337" r:id="rId15"/>
    <p:sldId id="338" r:id="rId16"/>
    <p:sldId id="356" r:id="rId17"/>
    <p:sldId id="339" r:id="rId18"/>
    <p:sldId id="341" r:id="rId19"/>
    <p:sldId id="357" r:id="rId20"/>
    <p:sldId id="340" r:id="rId21"/>
    <p:sldId id="358" r:id="rId22"/>
    <p:sldId id="359" r:id="rId23"/>
    <p:sldId id="360" r:id="rId24"/>
    <p:sldId id="361" r:id="rId25"/>
    <p:sldId id="362" r:id="rId26"/>
    <p:sldId id="363" r:id="rId27"/>
    <p:sldId id="368" r:id="rId28"/>
    <p:sldId id="369" r:id="rId29"/>
    <p:sldId id="364" r:id="rId30"/>
    <p:sldId id="365" r:id="rId31"/>
    <p:sldId id="366" r:id="rId32"/>
    <p:sldId id="370" r:id="rId33"/>
    <p:sldId id="371" r:id="rId34"/>
    <p:sldId id="372" r:id="rId35"/>
    <p:sldId id="373" r:id="rId36"/>
    <p:sldId id="374" r:id="rId37"/>
    <p:sldId id="375" r:id="rId38"/>
    <p:sldId id="345" r:id="rId3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47"/>
            <p14:sldId id="348"/>
            <p14:sldId id="350"/>
            <p14:sldId id="351"/>
            <p14:sldId id="328"/>
            <p14:sldId id="352"/>
            <p14:sldId id="353"/>
            <p14:sldId id="354"/>
            <p14:sldId id="335"/>
            <p14:sldId id="334"/>
            <p14:sldId id="336"/>
            <p14:sldId id="355"/>
            <p14:sldId id="337"/>
            <p14:sldId id="338"/>
            <p14:sldId id="356"/>
            <p14:sldId id="339"/>
            <p14:sldId id="341"/>
            <p14:sldId id="357"/>
            <p14:sldId id="340"/>
            <p14:sldId id="358"/>
            <p14:sldId id="359"/>
            <p14:sldId id="360"/>
            <p14:sldId id="361"/>
            <p14:sldId id="362"/>
            <p14:sldId id="363"/>
            <p14:sldId id="368"/>
            <p14:sldId id="369"/>
            <p14:sldId id="364"/>
            <p14:sldId id="365"/>
            <p14:sldId id="366"/>
            <p14:sldId id="370"/>
            <p14:sldId id="371"/>
            <p14:sldId id="372"/>
            <p14:sldId id="373"/>
            <p14:sldId id="374"/>
            <p14:sldId id="375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289"/>
    <a:srgbClr val="D3D3A9"/>
    <a:srgbClr val="FF9121"/>
    <a:srgbClr val="5DB024"/>
    <a:srgbClr val="FFFFCC"/>
    <a:srgbClr val="EAEAEA"/>
    <a:srgbClr val="FF9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79865" autoAdjust="0"/>
  </p:normalViewPr>
  <p:slideViewPr>
    <p:cSldViewPr>
      <p:cViewPr>
        <p:scale>
          <a:sx n="112" d="100"/>
          <a:sy n="112" d="100"/>
        </p:scale>
        <p:origin x="38" y="4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91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8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7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34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Middleware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The HTTP Pipeline in ASP.NET Core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searches for Startup </a:t>
            </a:r>
          </a:p>
          <a:p>
            <a:r>
              <a:rPr lang="en-US" dirty="0"/>
              <a:t>Defines configuration, </a:t>
            </a:r>
            <a:r>
              <a:rPr lang="en-US" i="1" dirty="0"/>
              <a:t>middleware</a:t>
            </a:r>
            <a:r>
              <a:rPr lang="en-US" dirty="0"/>
              <a:t>, services, and entry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48946"/>
            <a:ext cx="8096250" cy="33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158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/>
              <a:t>Provides </a:t>
            </a:r>
            <a:r>
              <a:rPr lang="en-US" dirty="0" err="1"/>
              <a:t>IApplicationBuilder</a:t>
            </a:r>
            <a:r>
              <a:rPr lang="en-US" dirty="0"/>
              <a:t> parameter</a:t>
            </a:r>
          </a:p>
          <a:p>
            <a:pPr lvl="1"/>
            <a:r>
              <a:rPr lang="en-US" dirty="0"/>
              <a:t>Use this API to build the pipeline</a:t>
            </a:r>
          </a:p>
          <a:p>
            <a:r>
              <a:rPr lang="en-US" dirty="0"/>
              <a:t>Injectable parameters</a:t>
            </a:r>
          </a:p>
          <a:p>
            <a:pPr lvl="2"/>
            <a:r>
              <a:rPr lang="en-US" dirty="0" err="1"/>
              <a:t>IHostingEnvironment</a:t>
            </a:r>
            <a:endParaRPr lang="en-US" dirty="0"/>
          </a:p>
          <a:p>
            <a:pPr lvl="2"/>
            <a:r>
              <a:rPr lang="en-US" dirty="0" err="1"/>
              <a:t>ILoggerFactory</a:t>
            </a:r>
            <a:endParaRPr lang="en-US" dirty="0"/>
          </a:p>
          <a:p>
            <a:r>
              <a:rPr lang="en-US" dirty="0"/>
              <a:t>Can also ask for configured services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38600"/>
            <a:ext cx="815340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IApplicationBuilder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Use</a:t>
            </a:r>
            <a:r>
              <a:rPr lang="en-US" dirty="0"/>
              <a:t> middleware</a:t>
            </a:r>
          </a:p>
          <a:p>
            <a:r>
              <a:rPr lang="en-US" i="1" dirty="0"/>
              <a:t>Run</a:t>
            </a:r>
            <a:r>
              <a:rPr lang="en-US" dirty="0"/>
              <a:t> middleware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7848600" cy="20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820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Relies on </a:t>
            </a:r>
            <a:r>
              <a:rPr lang="en-US" dirty="0" err="1"/>
              <a:t>RequestDelegate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RequestDelegate</a:t>
            </a:r>
            <a:r>
              <a:rPr lang="en-US" dirty="0"/>
              <a:t> is a method that:</a:t>
            </a:r>
          </a:p>
          <a:p>
            <a:pPr lvl="1"/>
            <a:r>
              <a:rPr lang="en-US" dirty="0"/>
              <a:t>Take an </a:t>
            </a:r>
            <a:r>
              <a:rPr lang="en-US" dirty="0" err="1"/>
              <a:t>HttpContext</a:t>
            </a:r>
            <a:r>
              <a:rPr lang="en-US" dirty="0"/>
              <a:t> parameter</a:t>
            </a:r>
          </a:p>
          <a:p>
            <a:pPr lvl="1"/>
            <a:r>
              <a:rPr lang="en-US" dirty="0"/>
              <a:t>Returns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71800"/>
            <a:ext cx="6496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755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a </a:t>
            </a:r>
            <a:r>
              <a:rPr lang="en-US" dirty="0" err="1"/>
              <a:t>RequestDelegate</a:t>
            </a:r>
            <a:r>
              <a:rPr lang="en-US" dirty="0"/>
              <a:t> to Run</a:t>
            </a:r>
          </a:p>
          <a:p>
            <a:r>
              <a:rPr lang="en-US" dirty="0"/>
              <a:t>No access to other middleware</a:t>
            </a:r>
          </a:p>
          <a:p>
            <a:pPr lvl="1"/>
            <a:r>
              <a:rPr lang="en-US" dirty="0"/>
              <a:t>Run is terminal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3048000"/>
            <a:ext cx="8143875" cy="204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4822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</a:t>
            </a:r>
            <a:r>
              <a:rPr lang="en-US" dirty="0" err="1"/>
              <a:t>RequestDelegate</a:t>
            </a:r>
            <a:endParaRPr lang="en-US" dirty="0"/>
          </a:p>
          <a:p>
            <a:r>
              <a:rPr lang="en-US" dirty="0"/>
              <a:t>Return a </a:t>
            </a:r>
            <a:r>
              <a:rPr lang="en-US" dirty="0" err="1"/>
              <a:t>RequestDelegate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819400"/>
            <a:ext cx="60483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0906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1276350" y="2209800"/>
            <a:ext cx="3905250" cy="2667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Cares About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The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Request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114800" y="2209800"/>
            <a:ext cx="3905250" cy="26670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Cares About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The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Categories of Middleware</a:t>
            </a:r>
          </a:p>
        </p:txBody>
      </p:sp>
    </p:spTree>
    <p:extLst>
      <p:ext uri="{BB962C8B-B14F-4D97-AF65-F5344CB8AC3E}">
        <p14:creationId xmlns:p14="http://schemas.microsoft.com/office/powerpoint/2010/main" val="3835194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UseMiddleware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Encapsulate middleware in a class</a:t>
            </a:r>
          </a:p>
          <a:p>
            <a:r>
              <a:rPr lang="en-US" dirty="0"/>
              <a:t>Requires constructor and Invoke method</a:t>
            </a:r>
          </a:p>
          <a:p>
            <a:pPr lvl="1"/>
            <a:r>
              <a:rPr lang="en-US" dirty="0"/>
              <a:t>Both are injectable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3295650"/>
            <a:ext cx="6581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720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Convention is to create custom options object and Use method.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429000"/>
            <a:ext cx="5372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0696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MapWhen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3048000"/>
            <a:ext cx="54292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46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cornsuits.com/wp-content/uploads/2015/07/COR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735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48112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Pipelines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Mom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Dad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11" name="Left Arrow 1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54909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UsePlatformHandler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Required for Windows authentication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590800"/>
            <a:ext cx="16764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IIS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42900" y="3182964"/>
            <a:ext cx="1676400" cy="6858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latin typeface="Tekton Pro" pitchFamily="34" charset="0"/>
              </a:rPr>
              <a:t>Auth</a:t>
            </a:r>
            <a:r>
              <a:rPr lang="en-US" dirty="0">
                <a:latin typeface="Tekton Pro" pitchFamily="34" charset="0"/>
              </a:rPr>
              <a:t> ticket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733800" y="3182964"/>
            <a:ext cx="2590800" cy="6858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b="0" dirty="0"/>
              <a:t>X-IIS-</a:t>
            </a:r>
            <a:r>
              <a:rPr lang="en-US" b="0" dirty="0" err="1"/>
              <a:t>WindowsAuthToken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10300" y="2590800"/>
            <a:ext cx="16764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App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Process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308528"/>
            <a:ext cx="3152775" cy="457200"/>
          </a:xfrm>
          <a:prstGeom prst="rect">
            <a:avLst/>
          </a:prstGeom>
        </p:spPr>
      </p:pic>
      <p:sp>
        <p:nvSpPr>
          <p:cNvPr id="11" name="Bent-Up Arrow 10"/>
          <p:cNvSpPr/>
          <p:nvPr/>
        </p:nvSpPr>
        <p:spPr bwMode="auto">
          <a:xfrm rot="5400000">
            <a:off x="6528620" y="4745064"/>
            <a:ext cx="506359" cy="533400"/>
          </a:xfrm>
          <a:prstGeom prst="bentUp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051083" y="4952312"/>
            <a:ext cx="1676400" cy="3635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>
                <a:latin typeface="Tekton Pro" pitchFamily="34" charset="0"/>
              </a:rPr>
              <a:t>WindowsPrincipal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5509" y="4419600"/>
            <a:ext cx="26670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latin typeface="Tekton Pro" pitchFamily="34" charset="0"/>
              </a:rPr>
              <a:t>IIS Platform Handler</a:t>
            </a:r>
          </a:p>
          <a:p>
            <a:pPr algn="ctr"/>
            <a:r>
              <a:rPr lang="en-US" sz="1200" dirty="0" err="1">
                <a:latin typeface="Tekton Pro" pitchFamily="34" charset="0"/>
              </a:rPr>
              <a:t>forwardWindowsAuthToken</a:t>
            </a:r>
            <a:endParaRPr lang="en-US" sz="12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58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Microsoft.AspNet.Static</a:t>
            </a:r>
            <a:r>
              <a:rPr lang="en-US" dirty="0"/>
              <a:t> files package</a:t>
            </a:r>
          </a:p>
          <a:p>
            <a:pPr lvl="1"/>
            <a:r>
              <a:rPr lang="en-US" dirty="0"/>
              <a:t>Serve static files</a:t>
            </a:r>
          </a:p>
          <a:p>
            <a:pPr lvl="1"/>
            <a:r>
              <a:rPr lang="en-US" dirty="0"/>
              <a:t>Directory browsing</a:t>
            </a:r>
          </a:p>
          <a:p>
            <a:pPr lvl="1"/>
            <a:r>
              <a:rPr lang="en-US" dirty="0"/>
              <a:t>Default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76600"/>
            <a:ext cx="62388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7226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Diagnostics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Microsoft.AspNet.Diagnostics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Developer exception page</a:t>
            </a:r>
          </a:p>
          <a:p>
            <a:pPr lvl="1"/>
            <a:r>
              <a:rPr lang="en-US" dirty="0"/>
              <a:t>Production error page</a:t>
            </a:r>
          </a:p>
          <a:p>
            <a:pPr lvl="1"/>
            <a:r>
              <a:rPr lang="en-US" dirty="0"/>
              <a:t>Runtime info page</a:t>
            </a:r>
          </a:p>
          <a:p>
            <a:pPr lvl="1"/>
            <a:r>
              <a:rPr lang="en-US" dirty="0"/>
              <a:t>Welcome page</a:t>
            </a:r>
          </a:p>
          <a:p>
            <a:pPr lvl="1"/>
            <a:r>
              <a:rPr lang="en-US" dirty="0"/>
              <a:t>Status code mapping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114800"/>
            <a:ext cx="39147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110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Microsoft.AspNet.Cors</a:t>
            </a:r>
            <a:endParaRPr lang="en-US" dirty="0"/>
          </a:p>
          <a:p>
            <a:pPr lvl="1"/>
            <a:r>
              <a:rPr lang="en-US" dirty="0"/>
              <a:t>Add services and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52800"/>
            <a:ext cx="4324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59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Microsoft.AspNet.Session</a:t>
            </a:r>
            <a:endParaRPr lang="en-US" dirty="0"/>
          </a:p>
          <a:p>
            <a:pPr lvl="1"/>
            <a:r>
              <a:rPr lang="en-US" dirty="0"/>
              <a:t>Add services and middleware</a:t>
            </a:r>
          </a:p>
          <a:p>
            <a:pPr lvl="1"/>
            <a:r>
              <a:rPr lang="en-US" dirty="0"/>
              <a:t>Also requires a cache service</a:t>
            </a:r>
          </a:p>
          <a:p>
            <a:r>
              <a:rPr lang="en-US" dirty="0"/>
              <a:t> </a:t>
            </a:r>
            <a:r>
              <a:rPr lang="en-US" dirty="0" err="1"/>
              <a:t>Microsoft.Extensions.Caching.Memory</a:t>
            </a:r>
            <a:endParaRPr lang="en-US" dirty="0"/>
          </a:p>
          <a:p>
            <a:pPr lvl="1"/>
            <a:r>
              <a:rPr lang="en-US" dirty="0"/>
              <a:t>Implements an in-memory cache service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90" y="3695700"/>
            <a:ext cx="3629025" cy="72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24400"/>
            <a:ext cx="3009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166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Microsoft.Authentication.*</a:t>
            </a:r>
          </a:p>
          <a:p>
            <a:pPr lvl="1"/>
            <a:r>
              <a:rPr lang="en-US" dirty="0"/>
              <a:t>Cookies, JWT Bearer</a:t>
            </a:r>
          </a:p>
          <a:p>
            <a:r>
              <a:rPr lang="en-US" dirty="0"/>
              <a:t>OAuth and OpenID</a:t>
            </a:r>
          </a:p>
          <a:p>
            <a:pPr lvl="1"/>
            <a:r>
              <a:rPr lang="en-US" dirty="0"/>
              <a:t>Google, Twitter, Facebook, Microsoft, OAuth*</a:t>
            </a:r>
          </a:p>
          <a:p>
            <a:r>
              <a:rPr lang="en-US" dirty="0"/>
              <a:t>Middleware works with Authentication property of </a:t>
            </a:r>
            <a:r>
              <a:rPr lang="en-US" dirty="0" err="1"/>
              <a:t>HttpContext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31" y="3962400"/>
            <a:ext cx="8115300" cy="15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901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HttpContext.Authentication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763939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7679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Protecting a Folder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905000"/>
            <a:ext cx="7991475" cy="38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3062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Identity adds a layer of abstraction over authentication mechanisms</a:t>
            </a:r>
          </a:p>
          <a:p>
            <a:pPr lvl="1"/>
            <a:r>
              <a:rPr lang="en-US" dirty="0"/>
              <a:t>Middleware uses various cookie </a:t>
            </a:r>
            <a:r>
              <a:rPr lang="en-US" dirty="0" err="1"/>
              <a:t>auth</a:t>
            </a:r>
            <a:r>
              <a:rPr lang="en-US" dirty="0"/>
              <a:t>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828925"/>
            <a:ext cx="7943850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572000"/>
            <a:ext cx="33623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38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Allen Family Food Processing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Mom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Dad</a:t>
            </a:r>
          </a:p>
        </p:txBody>
      </p:sp>
      <p:pic>
        <p:nvPicPr>
          <p:cNvPr id="2054" name="Picture 6" descr="http://whatscookingamerica.net/Vegetables/Photos/UnshuckedCorn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2400230"/>
            <a:ext cx="1444625" cy="81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pic>
        <p:nvPicPr>
          <p:cNvPr id="2056" name="Picture 8" descr="http://whatscookingamerica.net/Vegetables/Photos/ShuckedCorn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725" y="2351456"/>
            <a:ext cx="1229520" cy="86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pic>
        <p:nvPicPr>
          <p:cNvPr id="2062" name="Picture 14" descr="http://www.food-skills-for-self-sufficiency.com/images/blanching-cor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376" y="2328054"/>
            <a:ext cx="1061247" cy="9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food-skills-for-self-sufficiency.com/images/chilling-blanched-cor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57" y="4162425"/>
            <a:ext cx="999828" cy="93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www.pickyourown.org/corn/corn%20cob%20cu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43" y="4203829"/>
            <a:ext cx="1227587" cy="92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pic>
        <p:nvPicPr>
          <p:cNvPr id="2070" name="Picture 22" descr="http://secretcorners.net/weblog/blogs/media/blogs/a/corn_in_freezer_bag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59" y="4162425"/>
            <a:ext cx="1358194" cy="9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67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3" grpId="0" animBg="1"/>
      <p:bldP spid="10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MVC middleware enables controller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528887"/>
            <a:ext cx="86582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9181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Middleware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package </a:t>
            </a:r>
            <a:r>
              <a:rPr lang="en-US" dirty="0" err="1"/>
              <a:t>Microsoft.AspNet.TestHost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5894494" cy="2571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65" y="3657600"/>
            <a:ext cx="6005512" cy="25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047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Order is Important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2724150"/>
            <a:ext cx="47148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8892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Check </a:t>
            </a:r>
            <a:r>
              <a:rPr lang="en-US" dirty="0" err="1"/>
              <a:t>Response.HasStarted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6" y="2133600"/>
            <a:ext cx="8432988" cy="29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6218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Middleware Are Singletons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careful with data shared across requests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05200"/>
            <a:ext cx="59436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3999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context.Items</a:t>
            </a:r>
            <a:r>
              <a:rPr lang="en-US" dirty="0"/>
              <a:t> is Useful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Items are scoped to a single HTTP transaction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3090862"/>
            <a:ext cx="79914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797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Action Options For Extensibility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options classes expose “events”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4" y="2743200"/>
            <a:ext cx="8177212" cy="23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6867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</a:t>
            </a:r>
            <a:r>
              <a:rPr lang="en-US" dirty="0" err="1"/>
              <a:t>Response.Dispose</a:t>
            </a:r>
            <a:r>
              <a:rPr lang="en-US" dirty="0"/>
              <a:t> Is Useful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to clean up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895600"/>
            <a:ext cx="8105775" cy="18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1394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Middleware provides logic for HTTP processing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Logger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Authorizer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Router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8" name="Left Arrow 17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19" name="Left Arrow 18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8458200" y="3429000"/>
            <a:ext cx="381000" cy="2286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8458200" y="3867151"/>
            <a:ext cx="3810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8496300" y="3762375"/>
            <a:ext cx="38100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280061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985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4036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Mom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96000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Dad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64477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533896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5353199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21" name="Left Arrow 20"/>
          <p:cNvSpPr/>
          <p:nvPr/>
        </p:nvSpPr>
        <p:spPr bwMode="auto">
          <a:xfrm>
            <a:off x="2653010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31167" y="2476500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6498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37083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POST /corn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370344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665244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31167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276068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0" grpId="0" animBg="1"/>
      <p:bldP spid="21" grpId="0" animBg="1"/>
      <p:bldP spid="3" grpId="0" animBg="1"/>
      <p:bldP spid="17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0325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Logger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275425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Authorizer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967825" y="2971800"/>
            <a:ext cx="2286000" cy="1447800"/>
          </a:xfrm>
          <a:prstGeom prst="rect">
            <a:avLst/>
          </a:prstGeom>
          <a:solidFill>
            <a:srgbClr val="D3D3A9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ekton Pro" pitchFamily="34" charset="0"/>
              </a:rPr>
              <a:t>Router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516600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5210785" y="3000375"/>
            <a:ext cx="1092200" cy="609600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next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5225024" y="379095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21" name="Left Arrow 20"/>
          <p:cNvSpPr/>
          <p:nvPr/>
        </p:nvSpPr>
        <p:spPr bwMode="auto">
          <a:xfrm>
            <a:off x="2524835" y="3810000"/>
            <a:ext cx="1094780" cy="609600"/>
          </a:xfrm>
          <a:prstGeom prst="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return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02992" y="2433638"/>
            <a:ext cx="1820665" cy="6524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latin typeface="Tekton Pro" pitchFamily="34" charset="0"/>
              </a:rPr>
              <a:t>POST /</a:t>
            </a:r>
            <a:r>
              <a:rPr lang="en-US" sz="1800" dirty="0" err="1">
                <a:latin typeface="Tekton Pro" pitchFamily="34" charset="0"/>
              </a:rPr>
              <a:t>addmovie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21686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latin typeface="Tekton Pro" pitchFamily="34" charset="0"/>
              </a:rPr>
              <a:t>POST /</a:t>
            </a:r>
            <a:r>
              <a:rPr lang="en-US" sz="1800" dirty="0" err="1">
                <a:latin typeface="Tekton Pro" pitchFamily="34" charset="0"/>
              </a:rPr>
              <a:t>addmovie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42661" y="2433638"/>
            <a:ext cx="1820665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latin typeface="Tekton Pro" pitchFamily="34" charset="0"/>
              </a:rPr>
              <a:t>POST /</a:t>
            </a:r>
            <a:r>
              <a:rPr lang="en-US" sz="1800" dirty="0" err="1">
                <a:latin typeface="Tekton Pro" pitchFamily="34" charset="0"/>
              </a:rPr>
              <a:t>addmovie</a:t>
            </a:r>
            <a:endParaRPr lang="en-US" sz="1800" dirty="0">
              <a:latin typeface="Tekton Pro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42169" y="4357687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537069" y="436721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802992" y="4348162"/>
            <a:ext cx="1820665" cy="1128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latin typeface="Tekton Pro" pitchFamily="34" charset="0"/>
              </a:rPr>
              <a:t>HTTP/1.0 200 OK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&lt;html&gt;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….</a:t>
            </a:r>
          </a:p>
          <a:p>
            <a:pPr algn="ctr"/>
            <a:r>
              <a:rPr lang="en-US" sz="1400" dirty="0">
                <a:latin typeface="Tekton Pro" pitchFamily="34" charset="0"/>
              </a:rPr>
              <a:t>&lt;/html&gt;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8330025" y="3867151"/>
            <a:ext cx="381000" cy="3810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368125" y="3762375"/>
            <a:ext cx="381000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ight Arrow 8"/>
          <p:cNvSpPr/>
          <p:nvPr/>
        </p:nvSpPr>
        <p:spPr bwMode="auto">
          <a:xfrm>
            <a:off x="76200" y="2122441"/>
            <a:ext cx="674816" cy="1205578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wrap="none" rtlCol="0" anchor="ctr">
            <a:spAutoFit/>
          </a:bodyPr>
          <a:lstStyle/>
          <a:p>
            <a:pPr algn="ctr"/>
            <a:r>
              <a:rPr lang="en-US" sz="1050" dirty="0">
                <a:latin typeface="Tekton Pro" pitchFamily="34" charset="0"/>
              </a:rPr>
              <a:t>Incoming</a:t>
            </a:r>
          </a:p>
          <a:p>
            <a:pPr algn="ctr"/>
            <a:r>
              <a:rPr lang="en-US" sz="1050" dirty="0">
                <a:latin typeface="Tekton Pro" pitchFamily="34" charset="0"/>
              </a:rPr>
              <a:t>Request</a:t>
            </a:r>
          </a:p>
        </p:txBody>
      </p:sp>
      <p:sp>
        <p:nvSpPr>
          <p:cNvPr id="26" name="Right Arrow 8"/>
          <p:cNvSpPr/>
          <p:nvPr/>
        </p:nvSpPr>
        <p:spPr bwMode="auto">
          <a:xfrm rot="10800000">
            <a:off x="80842" y="4285848"/>
            <a:ext cx="654368" cy="1253343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wrap="none" rtlCol="0" anchor="ctr">
            <a:spAutoFit/>
          </a:bodyPr>
          <a:lstStyle/>
          <a:p>
            <a:pPr algn="ctr"/>
            <a:r>
              <a:rPr lang="en-US" sz="1000" dirty="0">
                <a:latin typeface="Tekton Pro" pitchFamily="34" charset="0"/>
              </a:rPr>
              <a:t>Outgoing</a:t>
            </a:r>
          </a:p>
          <a:p>
            <a:pPr algn="ctr"/>
            <a:r>
              <a:rPr lang="en-US" sz="1000" dirty="0">
                <a:latin typeface="Tekton Pro" pitchFamily="34" charset="0"/>
              </a:rPr>
              <a:t> Response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8080033" y="3742253"/>
            <a:ext cx="1046366" cy="60590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50" dirty="0">
                <a:latin typeface="Tekton Pro" pitchFamily="34" charset="0"/>
              </a:rPr>
              <a:t>Response</a:t>
            </a:r>
          </a:p>
          <a:p>
            <a:pPr algn="ctr"/>
            <a:r>
              <a:rPr lang="en-US" sz="1050" dirty="0">
                <a:latin typeface="Tekton Pro" pitchFamily="34" charset="0"/>
              </a:rPr>
              <a:t>Created</a:t>
            </a:r>
          </a:p>
        </p:txBody>
      </p:sp>
      <p:sp>
        <p:nvSpPr>
          <p:cNvPr id="14" name="Arrow: Curved Left 13"/>
          <p:cNvSpPr/>
          <p:nvPr/>
        </p:nvSpPr>
        <p:spPr bwMode="auto">
          <a:xfrm rot="20950964">
            <a:off x="8369891" y="3186832"/>
            <a:ext cx="547275" cy="735806"/>
          </a:xfrm>
          <a:prstGeom prst="curvedLeftArrow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343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in ASP.NET …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33400" y="3429000"/>
            <a:ext cx="6972300" cy="1219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HTTP Pipeline</a:t>
            </a:r>
          </a:p>
        </p:txBody>
      </p:sp>
      <p:sp>
        <p:nvSpPr>
          <p:cNvPr id="25" name="Curved Left Arrow 24"/>
          <p:cNvSpPr/>
          <p:nvPr/>
        </p:nvSpPr>
        <p:spPr bwMode="auto">
          <a:xfrm>
            <a:off x="342900" y="3657600"/>
            <a:ext cx="8382000" cy="838200"/>
          </a:xfrm>
          <a:prstGeom prst="curvedLeftArrow">
            <a:avLst>
              <a:gd name="adj1" fmla="val 25000"/>
              <a:gd name="adj2" fmla="val 46875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734300" y="3409950"/>
            <a:ext cx="1066800" cy="1219200"/>
          </a:xfrm>
          <a:prstGeom prst="rect">
            <a:avLst/>
          </a:prstGeom>
          <a:solidFill>
            <a:srgbClr val="D3D3A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HTTP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Hander</a:t>
            </a:r>
          </a:p>
        </p:txBody>
      </p:sp>
      <p:sp>
        <p:nvSpPr>
          <p:cNvPr id="26" name="Lightning Bolt 25"/>
          <p:cNvSpPr/>
          <p:nvPr/>
        </p:nvSpPr>
        <p:spPr bwMode="auto">
          <a:xfrm rot="2159449">
            <a:off x="629991" y="3106138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61950" y="25241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>
                <a:latin typeface="Tekton Pro" pitchFamily="34" charset="0"/>
              </a:rPr>
              <a:t>BeginRequest</a:t>
            </a:r>
            <a:endParaRPr lang="en-US" sz="1200" dirty="0">
              <a:latin typeface="Tekton Pro" pitchFamily="34" charset="0"/>
            </a:endParaRPr>
          </a:p>
        </p:txBody>
      </p:sp>
      <p:sp>
        <p:nvSpPr>
          <p:cNvPr id="30" name="Lightning Bolt 29"/>
          <p:cNvSpPr/>
          <p:nvPr/>
        </p:nvSpPr>
        <p:spPr bwMode="auto">
          <a:xfrm rot="2159449">
            <a:off x="2153991" y="3118532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885950" y="2536519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>
                <a:latin typeface="Tekton Pro" pitchFamily="34" charset="0"/>
              </a:rPr>
              <a:t>Authenticate</a:t>
            </a:r>
          </a:p>
          <a:p>
            <a:pPr algn="ctr"/>
            <a:r>
              <a:rPr lang="en-US" sz="1200" dirty="0">
                <a:latin typeface="Tekton Pro" pitchFamily="34" charset="0"/>
              </a:rPr>
              <a:t>Request</a:t>
            </a:r>
          </a:p>
        </p:txBody>
      </p:sp>
      <p:sp>
        <p:nvSpPr>
          <p:cNvPr id="32" name="Lightning Bolt 31"/>
          <p:cNvSpPr/>
          <p:nvPr/>
        </p:nvSpPr>
        <p:spPr bwMode="auto">
          <a:xfrm rot="2159449">
            <a:off x="3712199" y="3106138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444158" y="25241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>
                <a:latin typeface="Tekton Pro" pitchFamily="34" charset="0"/>
              </a:rPr>
              <a:t>Acquire</a:t>
            </a:r>
          </a:p>
          <a:p>
            <a:pPr algn="ctr"/>
            <a:r>
              <a:rPr lang="en-US" sz="1200" dirty="0">
                <a:latin typeface="Tekton Pro" pitchFamily="34" charset="0"/>
              </a:rPr>
              <a:t>Request</a:t>
            </a:r>
          </a:p>
          <a:p>
            <a:pPr algn="ctr"/>
            <a:r>
              <a:rPr lang="en-US" sz="1200" dirty="0">
                <a:latin typeface="Tekton Pro" pitchFamily="34" charset="0"/>
              </a:rPr>
              <a:t>State</a:t>
            </a:r>
          </a:p>
        </p:txBody>
      </p:sp>
      <p:sp>
        <p:nvSpPr>
          <p:cNvPr id="34" name="Lightning Bolt 33"/>
          <p:cNvSpPr/>
          <p:nvPr/>
        </p:nvSpPr>
        <p:spPr bwMode="auto">
          <a:xfrm rot="2159449">
            <a:off x="6659316" y="3106138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91275" y="25241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>
                <a:latin typeface="Tekton Pro" pitchFamily="34" charset="0"/>
              </a:rPr>
              <a:t>PreRequest</a:t>
            </a:r>
            <a:endParaRPr lang="en-US" sz="1200" dirty="0">
              <a:latin typeface="Tekton Pro" pitchFamily="34" charset="0"/>
            </a:endParaRPr>
          </a:p>
          <a:p>
            <a:pPr algn="ctr"/>
            <a:r>
              <a:rPr lang="en-US" sz="1200" dirty="0">
                <a:latin typeface="Tekton Pro" pitchFamily="34" charset="0"/>
              </a:rPr>
              <a:t>Handler</a:t>
            </a:r>
          </a:p>
          <a:p>
            <a:pPr algn="ctr"/>
            <a:r>
              <a:rPr lang="en-US" sz="1200" dirty="0">
                <a:latin typeface="Tekton Pro" pitchFamily="34" charset="0"/>
              </a:rPr>
              <a:t>Execute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56018" y="2236053"/>
            <a:ext cx="8002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ekton Pro" pitchFamily="34" charset="0"/>
              </a:rPr>
              <a:t>…</a:t>
            </a:r>
          </a:p>
        </p:txBody>
      </p:sp>
      <p:sp>
        <p:nvSpPr>
          <p:cNvPr id="37" name="Lightning Bolt 36"/>
          <p:cNvSpPr/>
          <p:nvPr/>
        </p:nvSpPr>
        <p:spPr bwMode="auto">
          <a:xfrm rot="13226506">
            <a:off x="6812937" y="4665512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391275" y="511492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>
                <a:latin typeface="Tekton Pro" pitchFamily="34" charset="0"/>
              </a:rPr>
              <a:t>PostRequest</a:t>
            </a:r>
            <a:endParaRPr lang="en-US" sz="1200" dirty="0">
              <a:latin typeface="Tekton Pro" pitchFamily="34" charset="0"/>
            </a:endParaRPr>
          </a:p>
          <a:p>
            <a:pPr algn="ctr"/>
            <a:r>
              <a:rPr lang="en-US" sz="1200" dirty="0">
                <a:latin typeface="Tekton Pro" pitchFamily="34" charset="0"/>
              </a:rPr>
              <a:t>Handler</a:t>
            </a:r>
          </a:p>
          <a:p>
            <a:pPr algn="ctr"/>
            <a:r>
              <a:rPr lang="en-US" sz="1200" dirty="0">
                <a:latin typeface="Tekton Pro" pitchFamily="34" charset="0"/>
              </a:rPr>
              <a:t>Execute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3686055" y="4876800"/>
            <a:ext cx="8002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ekton Pro" pitchFamily="34" charset="0"/>
              </a:rPr>
              <a:t>…</a:t>
            </a:r>
          </a:p>
        </p:txBody>
      </p:sp>
      <p:sp>
        <p:nvSpPr>
          <p:cNvPr id="40" name="Lightning Bolt 39"/>
          <p:cNvSpPr/>
          <p:nvPr/>
        </p:nvSpPr>
        <p:spPr bwMode="auto">
          <a:xfrm rot="13226506">
            <a:off x="783612" y="4646462"/>
            <a:ext cx="621772" cy="506638"/>
          </a:xfrm>
          <a:prstGeom prst="lightningBolt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61950" y="5095875"/>
            <a:ext cx="1295400" cy="609600"/>
          </a:xfrm>
          <a:prstGeom prst="rect">
            <a:avLst/>
          </a:prstGeom>
          <a:solidFill>
            <a:srgbClr val="A4D28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200" dirty="0" err="1">
                <a:latin typeface="Tekton Pro" pitchFamily="34" charset="0"/>
              </a:rPr>
              <a:t>EndRequest</a:t>
            </a:r>
            <a:endParaRPr lang="en-US" sz="12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81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29" grpId="0"/>
      <p:bldP spid="37" grpId="0" animBg="1"/>
      <p:bldP spid="38" grpId="0" animBg="1"/>
      <p:bldP spid="39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Middleware?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  <a:p>
            <a:r>
              <a:rPr lang="en-US" dirty="0"/>
              <a:t>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49" y="4337934"/>
            <a:ext cx="3921124" cy="1542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349" y="1905000"/>
            <a:ext cx="4189288" cy="16954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87058"/>
              </p:ext>
            </p:extLst>
          </p:nvPr>
        </p:nvGraphicFramePr>
        <p:xfrm>
          <a:off x="457200" y="2743200"/>
          <a:ext cx="371256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282">
                  <a:extLst>
                    <a:ext uri="{9D8B030D-6E8A-4147-A177-3AD203B41FA5}">
                      <a16:colId xmlns:a16="http://schemas.microsoft.com/office/drawing/2014/main" val="2170437929"/>
                    </a:ext>
                  </a:extLst>
                </a:gridCol>
                <a:gridCol w="1856282">
                  <a:extLst>
                    <a:ext uri="{9D8B030D-6E8A-4147-A177-3AD203B41FA5}">
                      <a16:colId xmlns:a16="http://schemas.microsoft.com/office/drawing/2014/main" val="1780964970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Hello</a:t>
                      </a:r>
                      <a:r>
                        <a:rPr lang="en-US" baseline="0" dirty="0"/>
                        <a:t> World Performance Tests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044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Requests </a:t>
                      </a:r>
                      <a:r>
                        <a:rPr lang="en-US" b="1" baseline="0" dirty="0"/>
                        <a:t>/ 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2016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i="0" dirty="0">
                          <a:latin typeface="+mj-lt"/>
                        </a:rPr>
                        <a:t>ASP.NET</a:t>
                      </a:r>
                      <a:r>
                        <a:rPr lang="en-US" sz="1600" i="0" baseline="0" dirty="0">
                          <a:latin typeface="+mj-lt"/>
                        </a:rPr>
                        <a:t> 4.6</a:t>
                      </a:r>
                      <a:endParaRPr lang="en-US" sz="160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>
                          <a:latin typeface="+mj-lt"/>
                        </a:rPr>
                        <a:t>57,843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2405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i="0" dirty="0" err="1">
                          <a:latin typeface="+mj-lt"/>
                        </a:rPr>
                        <a:t>NodeJS</a:t>
                      </a:r>
                      <a:endParaRPr lang="en-US" sz="160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>
                          <a:latin typeface="+mj-lt"/>
                        </a:rPr>
                        <a:t>127,017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93993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1600" i="0" dirty="0">
                          <a:latin typeface="+mj-lt"/>
                        </a:rPr>
                        <a:t>ASP.NET</a:t>
                      </a:r>
                      <a:r>
                        <a:rPr lang="en-US" sz="1600" i="0" baseline="0" dirty="0">
                          <a:latin typeface="+mj-lt"/>
                        </a:rPr>
                        <a:t> Core</a:t>
                      </a:r>
                      <a:endParaRPr lang="en-US" sz="160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0" strike="sngStrike" dirty="0">
                          <a:latin typeface="+mj-lt"/>
                        </a:rPr>
                        <a:t>168,005</a:t>
                      </a:r>
                    </a:p>
                    <a:p>
                      <a:pPr algn="r"/>
                      <a:r>
                        <a:rPr lang="en-US" sz="1600" i="0" strike="noStrike" dirty="0">
                          <a:latin typeface="+mj-lt"/>
                        </a:rPr>
                        <a:t>228, 062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54023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59888" y="4725265"/>
            <a:ext cx="39597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https://github.com/aspnet/benchmarks</a:t>
            </a:r>
          </a:p>
        </p:txBody>
      </p:sp>
    </p:spTree>
    <p:extLst>
      <p:ext uri="{BB962C8B-B14F-4D97-AF65-F5344CB8AC3E}">
        <p14:creationId xmlns:p14="http://schemas.microsoft.com/office/powerpoint/2010/main" val="828130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Middleware Fit In?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let’s understand the hosting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450" y="2286000"/>
            <a:ext cx="8039100" cy="1098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0" y="3695700"/>
            <a:ext cx="68199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22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 bwMode="auto">
          <a:xfrm rot="10800000">
            <a:off x="409575" y="3695700"/>
            <a:ext cx="5057775" cy="609600"/>
          </a:xfrm>
          <a:prstGeom prst="rightArrow">
            <a:avLst/>
          </a:prstGeom>
          <a:solidFill>
            <a:srgbClr val="A4D289">
              <a:alpha val="6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38150" y="2667000"/>
            <a:ext cx="5057775" cy="609600"/>
          </a:xfrm>
          <a:prstGeom prst="rightArrow">
            <a:avLst/>
          </a:prstGeom>
          <a:solidFill>
            <a:srgbClr val="A4D289">
              <a:alpha val="6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752600" y="2209800"/>
            <a:ext cx="2057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IIS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Proxy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Process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Management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495925" y="2209800"/>
            <a:ext cx="2057400" cy="2590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Your App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Request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&amp; Response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9768551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20449</TotalTime>
  <Words>697</Words>
  <Application>Microsoft Office PowerPoint</Application>
  <PresentationFormat>On-screen Show (4:3)</PresentationFormat>
  <Paragraphs>260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Middleware</vt:lpstr>
      <vt:lpstr>PowerPoint Presentation</vt:lpstr>
      <vt:lpstr>Allen Family Food Processing</vt:lpstr>
      <vt:lpstr>Middleware</vt:lpstr>
      <vt:lpstr>Middleware</vt:lpstr>
      <vt:lpstr>Previously in ASP.NET …</vt:lpstr>
      <vt:lpstr>Why Middleware?</vt:lpstr>
      <vt:lpstr>How Does Middleware Fit In?</vt:lpstr>
      <vt:lpstr>What Does That Mean?</vt:lpstr>
      <vt:lpstr>Startup Class</vt:lpstr>
      <vt:lpstr>Configure</vt:lpstr>
      <vt:lpstr>IApplicationBuilder</vt:lpstr>
      <vt:lpstr>Middleware Relies on RequestDelegate</vt:lpstr>
      <vt:lpstr>Run</vt:lpstr>
      <vt:lpstr>app.Use</vt:lpstr>
      <vt:lpstr>Three Categories of Middleware</vt:lpstr>
      <vt:lpstr>UseMiddleware</vt:lpstr>
      <vt:lpstr>Custom Middleware</vt:lpstr>
      <vt:lpstr>Forking Middleware</vt:lpstr>
      <vt:lpstr>Middleware Pipelines</vt:lpstr>
      <vt:lpstr>UsePlatformHandler</vt:lpstr>
      <vt:lpstr>Serving Static Files</vt:lpstr>
      <vt:lpstr>Errors and Diagnostics</vt:lpstr>
      <vt:lpstr>CORS</vt:lpstr>
      <vt:lpstr>Session</vt:lpstr>
      <vt:lpstr>Authentication</vt:lpstr>
      <vt:lpstr>Using HttpContext.Authentication</vt:lpstr>
      <vt:lpstr>Example: Protecting a Folder</vt:lpstr>
      <vt:lpstr>Identity</vt:lpstr>
      <vt:lpstr>MVC</vt:lpstr>
      <vt:lpstr>Testing Middleware</vt:lpstr>
      <vt:lpstr>Tip: Order is Important</vt:lpstr>
      <vt:lpstr>Tip: Check Response.HasStarted</vt:lpstr>
      <vt:lpstr>Tip: Middleware Are Singletons</vt:lpstr>
      <vt:lpstr>context.Items is Useful</vt:lpstr>
      <vt:lpstr>Tip: Action Options For Extensibility</vt:lpstr>
      <vt:lpstr>Tip: Response.Dispose Is Useful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1107</cp:revision>
  <dcterms:created xsi:type="dcterms:W3CDTF">2007-12-27T20:50:38Z</dcterms:created>
  <dcterms:modified xsi:type="dcterms:W3CDTF">2016-11-21T20:32:27Z</dcterms:modified>
</cp:coreProperties>
</file>