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65" r:id="rId3"/>
    <p:sldId id="367" r:id="rId4"/>
    <p:sldId id="370" r:id="rId5"/>
    <p:sldId id="368" r:id="rId6"/>
    <p:sldId id="369" r:id="rId7"/>
    <p:sldId id="381" r:id="rId8"/>
    <p:sldId id="366" r:id="rId9"/>
    <p:sldId id="371" r:id="rId10"/>
    <p:sldId id="372" r:id="rId11"/>
    <p:sldId id="373" r:id="rId12"/>
    <p:sldId id="380" r:id="rId13"/>
    <p:sldId id="383" r:id="rId14"/>
    <p:sldId id="384" r:id="rId15"/>
    <p:sldId id="375" r:id="rId16"/>
    <p:sldId id="374" r:id="rId17"/>
    <p:sldId id="377" r:id="rId18"/>
    <p:sldId id="378" r:id="rId19"/>
    <p:sldId id="363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3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AJAX with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Page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PartialViewResults</a:t>
            </a:r>
            <a:r>
              <a:rPr lang="en-US" dirty="0" smtClean="0"/>
              <a:t> in controller actions</a:t>
            </a:r>
          </a:p>
          <a:p>
            <a:pPr lvl="1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905000"/>
            <a:ext cx="52578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Request.IsAjaxRequest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PartialView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MovieTable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movies);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View(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movies);                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657600"/>
            <a:ext cx="74676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Ajax.BeginForm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"Index"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"Movie"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movieTable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{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input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="q"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input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="submit"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value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="Search"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Helpers and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behavior is to fail silently</a:t>
            </a:r>
          </a:p>
          <a:p>
            <a:r>
              <a:rPr lang="en-US" dirty="0" smtClean="0"/>
              <a:t>Override default by specifying </a:t>
            </a:r>
            <a:r>
              <a:rPr lang="en-US" dirty="0" err="1" smtClean="0"/>
              <a:t>OnFailure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2819400"/>
            <a:ext cx="67818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searchFailed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response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ajaxContext.get_response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element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ajaxContext.get_updateTarget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element.innerHTML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"Error: server returned a 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response.get_statusCode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model annotations ([Required])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jQuery</a:t>
            </a:r>
            <a:r>
              <a:rPr lang="en-US" dirty="0" smtClean="0"/>
              <a:t> validation plug-in (provided)</a:t>
            </a:r>
          </a:p>
          <a:p>
            <a:r>
              <a:rPr lang="en-US" dirty="0" smtClean="0"/>
              <a:t>Enabled by default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Completely </a:t>
            </a:r>
            <a:r>
              <a:rPr lang="en-US" dirty="0" err="1" smtClean="0"/>
              <a:t>unobstrusive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HTML "data-" attributes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0200" y="3581400"/>
            <a:ext cx="5064036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Html.EnableClientValidation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(false);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7716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891"/>
            <a:ext cx="8229600" cy="762000"/>
          </a:xfrm>
        </p:spPr>
        <p:txBody>
          <a:bodyPr/>
          <a:lstStyle/>
          <a:p>
            <a:r>
              <a:rPr lang="en-US" dirty="0" smtClean="0"/>
              <a:t>Custom Client 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6691"/>
            <a:ext cx="8229600" cy="4495800"/>
          </a:xfrm>
        </p:spPr>
        <p:txBody>
          <a:bodyPr/>
          <a:lstStyle/>
          <a:p>
            <a:r>
              <a:rPr lang="en-US" dirty="0" smtClean="0"/>
              <a:t>1. Implement </a:t>
            </a:r>
            <a:r>
              <a:rPr lang="en-US" dirty="0" err="1" smtClean="0"/>
              <a:t>IClientValidatable</a:t>
            </a:r>
            <a:endParaRPr lang="en-US" dirty="0" smtClean="0"/>
          </a:p>
          <a:p>
            <a:pPr lvl="1"/>
            <a:r>
              <a:rPr lang="en-US" dirty="0" smtClean="0"/>
              <a:t>In attributes or in self-validating models</a:t>
            </a:r>
          </a:p>
          <a:p>
            <a:r>
              <a:rPr lang="en-US" dirty="0" smtClean="0"/>
              <a:t>2. Write a </a:t>
            </a:r>
            <a:r>
              <a:rPr lang="en-US" dirty="0" err="1" smtClean="0"/>
              <a:t>jQuery</a:t>
            </a:r>
            <a:r>
              <a:rPr lang="en-US" dirty="0" smtClean="0"/>
              <a:t> validation adapter</a:t>
            </a:r>
          </a:p>
          <a:p>
            <a:pPr lvl="1"/>
            <a:r>
              <a:rPr lang="en-US" dirty="0" smtClean="0"/>
              <a:t>Maps metadata to validation rules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95600"/>
            <a:ext cx="6248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ModelClientValidationRule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GetClientValidationRules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ModelMetadata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metadata,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ControllerContext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context)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rule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ModelClientValidationRule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rule.ErrorMessage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FormatErrorMessage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metadata.GetDisplayName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());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rule.ValidationParameters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]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rule.ValidationType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rule;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191000" y="3581400"/>
            <a:ext cx="4724400" cy="305670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jQuery.validator.unobtrusive.adapters.addSingleVal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jQuery.validator.addMethod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(value, element,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(value)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value.split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' '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).length;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wordCount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&lt;= 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maxWords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) {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});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48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some validations are impossible on the client-side</a:t>
            </a:r>
          </a:p>
          <a:p>
            <a:pPr lvl="1"/>
            <a:r>
              <a:rPr lang="en-US" dirty="0" smtClean="0"/>
              <a:t>Require a database lookup, for example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76600"/>
            <a:ext cx="6248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Remote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UsernameCheck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smtClean="0">
                <a:latin typeface="Consolas" pitchFamily="49" charset="0"/>
              </a:rPr>
              <a:t>, </a:t>
            </a:r>
            <a:r>
              <a:rPr lang="en-US" sz="1400" b="0" dirty="0" err="1" smtClean="0">
                <a:latin typeface="Consolas" pitchFamily="49" charset="0"/>
              </a:rPr>
              <a:t>ErrorMessage</a:t>
            </a:r>
            <a:r>
              <a:rPr lang="en-US" sz="1400" b="0" dirty="0" smtClean="0">
                <a:latin typeface="Consolas" pitchFamily="49" charset="0"/>
              </a:rPr>
              <a:t>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"Invalid username"</a:t>
            </a:r>
            <a:r>
              <a:rPr lang="en-US" sz="1400" b="0" dirty="0" smtClean="0">
                <a:latin typeface="Consolas" pitchFamily="49" charset="0"/>
              </a:rPr>
              <a:t>)]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1400" b="0" dirty="0" smtClean="0">
                <a:latin typeface="Consolas" pitchFamily="49" charset="0"/>
              </a:rPr>
              <a:t> Username {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get</a:t>
            </a:r>
            <a:r>
              <a:rPr lang="en-US" sz="1400" b="0" dirty="0" smtClean="0">
                <a:latin typeface="Consolas" pitchFamily="49" charset="0"/>
              </a:rPr>
              <a:t>;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set</a:t>
            </a:r>
            <a:r>
              <a:rPr lang="en-US" sz="1400" b="0" dirty="0" smtClean="0">
                <a:latin typeface="Consolas" pitchFamily="49" charset="0"/>
              </a:rPr>
              <a:t>; 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4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Built-in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 Helpers cover simple scenarios</a:t>
            </a:r>
          </a:p>
          <a:p>
            <a:pPr lvl="1"/>
            <a:r>
              <a:rPr lang="en-US" dirty="0" smtClean="0"/>
              <a:t>Replacing HTML content</a:t>
            </a:r>
          </a:p>
          <a:p>
            <a:pPr lvl="1"/>
            <a:r>
              <a:rPr lang="en-US" dirty="0" smtClean="0"/>
              <a:t>Partial page rendering</a:t>
            </a:r>
          </a:p>
          <a:p>
            <a:r>
              <a:rPr lang="en-US" dirty="0" smtClean="0"/>
              <a:t>Other scenarios require some JavaScript coding</a:t>
            </a:r>
          </a:p>
          <a:p>
            <a:pPr lvl="1"/>
            <a:r>
              <a:rPr lang="en-US" dirty="0" smtClean="0"/>
              <a:t>Auto-complete textboxes</a:t>
            </a:r>
          </a:p>
          <a:p>
            <a:pPr lvl="1"/>
            <a:r>
              <a:rPr lang="en-US" dirty="0" smtClean="0"/>
              <a:t>Client-side validation</a:t>
            </a:r>
          </a:p>
          <a:p>
            <a:pPr lvl="1"/>
            <a:r>
              <a:rPr lang="en-US" dirty="0" smtClean="0"/>
              <a:t>Invoking JSON services and actions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auto-complete plug-in</a:t>
            </a:r>
          </a:p>
          <a:p>
            <a:pPr lvl="1"/>
            <a:r>
              <a:rPr lang="en-US" dirty="0" smtClean="0"/>
              <a:t>Included in </a:t>
            </a:r>
            <a:r>
              <a:rPr lang="en-US" dirty="0" err="1" smtClean="0"/>
              <a:t>jQuery</a:t>
            </a:r>
            <a:r>
              <a:rPr lang="en-US" dirty="0" smtClean="0"/>
              <a:t> UI script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286000"/>
            <a:ext cx="67818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$(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searchBox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autocomplete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"/Movie/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SearchCandidates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            {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minChars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: 3 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90600" y="3200400"/>
            <a:ext cx="7772400" cy="3581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SearchCandidates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q,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limit)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MoviesContext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movies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ctx.MovieSet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.Where(m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m.Title.StartsWith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(q))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OrderByDescending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m.ReleaseDate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.Take(limit)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    .Select(m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.Join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Environment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.NewLine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movies.ToArray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Pickers and Other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lightweight jQuery widgets available from jQuery UI</a:t>
            </a:r>
          </a:p>
          <a:p>
            <a:pPr lvl="1"/>
            <a:r>
              <a:rPr lang="en-US" dirty="0" smtClean="0">
                <a:hlinkClick r:id="rId2"/>
              </a:rPr>
              <a:t>http://jqueryui.com/</a:t>
            </a:r>
            <a:endParaRPr lang="en-US" dirty="0" smtClean="0"/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Accordion</a:t>
            </a:r>
          </a:p>
          <a:p>
            <a:pPr lvl="1"/>
            <a:r>
              <a:rPr lang="en-US" dirty="0" smtClean="0"/>
              <a:t>Slider</a:t>
            </a:r>
          </a:p>
          <a:p>
            <a:pPr lvl="1"/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Tab</a:t>
            </a:r>
          </a:p>
          <a:p>
            <a:pPr lvl="1"/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4419600"/>
            <a:ext cx="480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".create #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ReleaseDate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datepicker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&amp;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JsonResult</a:t>
            </a:r>
            <a:r>
              <a:rPr lang="en-US" dirty="0" smtClean="0"/>
              <a:t> will serialize objects to JSON</a:t>
            </a:r>
          </a:p>
          <a:p>
            <a:r>
              <a:rPr lang="en-US" dirty="0" smtClean="0"/>
              <a:t>jQuery and ASP.NET AJAX can work with JSON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590800"/>
            <a:ext cx="7162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$.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getJSON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"/Instructor/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InstructorNames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(data)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$(data).each(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});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590800" y="3276600"/>
            <a:ext cx="5562600" cy="3429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JsonResult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InstructorNames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InstructorRepository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names =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repository.FindAll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ID = i.ID,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 Name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i.Name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};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Json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(names);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ASP.NET MVC has basic AJAX building blocks</a:t>
            </a:r>
          </a:p>
          <a:p>
            <a:pPr lvl="1"/>
            <a:r>
              <a:rPr lang="en-US" dirty="0" smtClean="0"/>
              <a:t>AJAX Helpers</a:t>
            </a:r>
          </a:p>
          <a:p>
            <a:pPr lvl="1"/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Client consumable action results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DOM Manipulation</a:t>
            </a:r>
          </a:p>
          <a:p>
            <a:pPr lvl="1"/>
            <a:r>
              <a:rPr lang="en-US" dirty="0" err="1" smtClean="0"/>
              <a:t>Plugins</a:t>
            </a:r>
            <a:r>
              <a:rPr lang="en-US" dirty="0" smtClean="0"/>
              <a:t> for any feature</a:t>
            </a:r>
          </a:p>
          <a:p>
            <a:pPr lvl="1"/>
            <a:r>
              <a:rPr lang="en-US" dirty="0" smtClean="0"/>
              <a:t>jQuery UI for widgets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Ajax Helpers</a:t>
            </a:r>
          </a:p>
          <a:p>
            <a:r>
              <a:rPr lang="en-US" dirty="0" smtClean="0"/>
              <a:t>Ajax &amp; Partial Views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JSON Results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more responsive application</a:t>
            </a:r>
          </a:p>
          <a:p>
            <a:pPr lvl="1"/>
            <a:r>
              <a:rPr lang="en-US" dirty="0" smtClean="0"/>
              <a:t>Less wait time</a:t>
            </a:r>
          </a:p>
          <a:p>
            <a:pPr lvl="1"/>
            <a:r>
              <a:rPr lang="en-US" dirty="0" smtClean="0"/>
              <a:t>Use less bandwidth</a:t>
            </a:r>
          </a:p>
          <a:p>
            <a:r>
              <a:rPr lang="en-US" dirty="0" smtClean="0"/>
              <a:t>Build a rich interface</a:t>
            </a:r>
          </a:p>
          <a:p>
            <a:pPr lvl="1"/>
            <a:r>
              <a:rPr lang="en-US" dirty="0" smtClean="0"/>
              <a:t>Less flicker</a:t>
            </a:r>
          </a:p>
          <a:p>
            <a:pPr lvl="1"/>
            <a:r>
              <a:rPr lang="en-US" dirty="0" smtClean="0"/>
              <a:t>More animation</a:t>
            </a:r>
          </a:p>
          <a:p>
            <a:pPr lvl="1"/>
            <a:r>
              <a:rPr lang="en-US" dirty="0" smtClean="0"/>
              <a:t>Better feedback</a:t>
            </a:r>
          </a:p>
          <a:p>
            <a:r>
              <a:rPr lang="en-US" dirty="0" smtClean="0"/>
              <a:t>Downsides</a:t>
            </a:r>
          </a:p>
          <a:p>
            <a:pPr lvl="1"/>
            <a:r>
              <a:rPr lang="en-US" dirty="0" smtClean="0"/>
              <a:t>Harder to test</a:t>
            </a:r>
          </a:p>
          <a:p>
            <a:pPr lvl="1"/>
            <a:r>
              <a:rPr lang="en-US" dirty="0" smtClean="0"/>
              <a:t>Harder to debug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bitmask\AppData\Local\Microsoft\Windows\Temporary Internet Files\Content.IE5\QY4HBPHU\MCj042479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752600"/>
            <a:ext cx="1708150" cy="1778000"/>
          </a:xfrm>
          <a:prstGeom prst="rect">
            <a:avLst/>
          </a:prstGeom>
          <a:noFill/>
        </p:spPr>
      </p:pic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2895600" y="4572000"/>
            <a:ext cx="2209800" cy="1524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 Arrow 8"/>
          <p:cNvSpPr/>
          <p:nvPr/>
        </p:nvSpPr>
        <p:spPr bwMode="auto">
          <a:xfrm rot="19633017">
            <a:off x="4851295" y="3659351"/>
            <a:ext cx="2133600" cy="533400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Asynchronous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 rot="19633017">
            <a:off x="5079895" y="3887951"/>
            <a:ext cx="2133600" cy="533400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Requests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62400" y="4648200"/>
            <a:ext cx="1371600" cy="1219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648200" y="5410200"/>
            <a:ext cx="914400" cy="914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CSS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0" y="5410200"/>
            <a:ext cx="990600" cy="990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DHTML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Tedious and error prone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981200"/>
            <a:ext cx="8229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getServerTime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XMLHttpRequest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xhr.open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"/Home/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xhr.onreadystatechange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xhr.readyState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4)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xhr.status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"200"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timeDiv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document.getElementById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timeDiv.innerHTML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xhr.responseText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       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xhr.send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Plug-in oriented</a:t>
            </a:r>
          </a:p>
          <a:p>
            <a:pPr lvl="1"/>
            <a:r>
              <a:rPr lang="en-US" dirty="0" smtClean="0"/>
              <a:t>CSS Selectors</a:t>
            </a:r>
          </a:p>
          <a:p>
            <a:pPr lvl="1"/>
            <a:r>
              <a:rPr lang="en-US" dirty="0" smtClean="0"/>
              <a:t>DOM </a:t>
            </a:r>
            <a:r>
              <a:rPr lang="en-US" dirty="0" smtClean="0"/>
              <a:t>Manipulation</a:t>
            </a:r>
          </a:p>
          <a:p>
            <a:r>
              <a:rPr lang="en-US" dirty="0" smtClean="0"/>
              <a:t>jQuery Plugins</a:t>
            </a:r>
          </a:p>
          <a:p>
            <a:pPr lvl="1"/>
            <a:r>
              <a:rPr lang="en-US" dirty="0" smtClean="0"/>
              <a:t>Authored by Microsoft</a:t>
            </a:r>
          </a:p>
          <a:p>
            <a:pPr lvl="1"/>
            <a:r>
              <a:rPr lang="en-US" dirty="0" smtClean="0"/>
              <a:t>Adapt MVC to jQuery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3886200" cy="467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modes</a:t>
            </a:r>
          </a:p>
          <a:p>
            <a:pPr lvl="1"/>
            <a:r>
              <a:rPr lang="en-US" dirty="0" smtClean="0"/>
              <a:t>.min.js, .vsdoc.js, 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vsdoc</a:t>
            </a:r>
            <a:r>
              <a:rPr lang="en-US" dirty="0" smtClean="0"/>
              <a:t> files for development only</a:t>
            </a:r>
          </a:p>
          <a:p>
            <a:r>
              <a:rPr lang="en-US" dirty="0" smtClean="0"/>
              <a:t>Injecting scripts</a:t>
            </a:r>
          </a:p>
          <a:p>
            <a:pPr lvl="1"/>
            <a:r>
              <a:rPr lang="en-US" dirty="0" smtClean="0"/>
              <a:t>&lt;script&gt; tags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and Content helpers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3962400"/>
            <a:ext cx="8229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="../../Scripts/MicrosoftAjax.js"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link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="../../Content/Site.css"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rel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stylesheet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css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4953000"/>
            <a:ext cx="82296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script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Url.Content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("~/Scripts/MicrosoftAjax.js")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javascript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 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script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href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Url.Content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("~/Content/Site.css")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rel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stylesheet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="text/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css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link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 scripts from a distributed content delivery network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validate</a:t>
            </a:r>
          </a:p>
          <a:p>
            <a:pPr lvl="1"/>
            <a:r>
              <a:rPr lang="en-US" dirty="0" smtClean="0"/>
              <a:t>ASP.NET </a:t>
            </a:r>
            <a:r>
              <a:rPr lang="en-US" dirty="0" smtClean="0"/>
              <a:t>MVC Scripts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" y="3505200"/>
            <a:ext cx="88392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://ajax.googleapis.com/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ajax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/libs/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jquery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/1.6.4/jquery.min.js”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/&gt;</a:t>
            </a:r>
          </a:p>
          <a:p>
            <a:pPr algn="l"/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=“http://ajax.aspnetcdn.com/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ajax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jQuery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/jquery-1.6.4.min.js”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/&gt;</a:t>
            </a:r>
          </a:p>
          <a:p>
            <a:pPr algn="l"/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script 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=“http</a:t>
            </a:r>
            <a:r>
              <a:rPr lang="en-US" b="0" smtClean="0">
                <a:solidFill>
                  <a:srgbClr val="0000FF"/>
                </a:solidFill>
                <a:latin typeface="Consolas" pitchFamily="49" charset="0"/>
              </a:rPr>
              <a:t>://code.jquery.com/jquery-1.6.4.min.js”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  <a:p>
            <a:pPr algn="l"/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"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/&gt;</a:t>
            </a:r>
            <a:endParaRPr lang="en-US" b="0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63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links and forms that send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514600"/>
            <a:ext cx="87630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div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id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Ajax.ActionLink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"Click here to set the server time"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HttpMethod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default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InsertionMode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InsertionMode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.Replace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default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})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div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events for</a:t>
            </a:r>
          </a:p>
          <a:p>
            <a:pPr lvl="1"/>
            <a:r>
              <a:rPr lang="en-US" dirty="0" err="1" smtClean="0"/>
              <a:t>OnBegin</a:t>
            </a:r>
            <a:endParaRPr lang="en-US" dirty="0" smtClean="0"/>
          </a:p>
          <a:p>
            <a:pPr lvl="1"/>
            <a:r>
              <a:rPr lang="en-US" dirty="0" err="1" smtClean="0"/>
              <a:t>OnComplete</a:t>
            </a:r>
            <a:endParaRPr lang="en-US" dirty="0" smtClean="0"/>
          </a:p>
          <a:p>
            <a:pPr lvl="1"/>
            <a:r>
              <a:rPr lang="en-US" dirty="0" err="1" smtClean="0"/>
              <a:t>OnFailure</a:t>
            </a:r>
            <a:endParaRPr lang="en-US" dirty="0" smtClean="0"/>
          </a:p>
          <a:p>
            <a:pPr lvl="1"/>
            <a:r>
              <a:rPr lang="en-US" dirty="0" err="1" smtClean="0"/>
              <a:t>OnSuccess</a:t>
            </a:r>
            <a:endParaRPr lang="en-US" dirty="0" smtClean="0"/>
          </a:p>
          <a:p>
            <a:r>
              <a:rPr lang="en-US" dirty="0" smtClean="0"/>
              <a:t>Confirmation prompt</a:t>
            </a:r>
          </a:p>
          <a:p>
            <a:pPr lvl="2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3505200"/>
            <a:ext cx="69342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Ajax.ActionLink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"Click here to set the server time"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ServerTime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AjaxOptions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LoadingElementId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loadingDisplay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Confirm=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"Are you sure?"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UpdateTargetId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timeDisplay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})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124200" y="5638800"/>
            <a:ext cx="54864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loadingDisplay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style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display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: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none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img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="../../Content/spinner.gif"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40476</TotalTime>
  <Words>878</Words>
  <Application>Microsoft Office PowerPoint</Application>
  <PresentationFormat>On-screen Show (4:3)</PresentationFormat>
  <Paragraphs>225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1_SapphireTemplate</vt:lpstr>
      <vt:lpstr>AJAX with ASP.NET MVC</vt:lpstr>
      <vt:lpstr>Overview</vt:lpstr>
      <vt:lpstr>Motivations for AJAX</vt:lpstr>
      <vt:lpstr>Raw Ajax</vt:lpstr>
      <vt:lpstr>AJAX Infrastructure</vt:lpstr>
      <vt:lpstr>Managing Scripts</vt:lpstr>
      <vt:lpstr>CDNs</vt:lpstr>
      <vt:lpstr>Ajax Helpers</vt:lpstr>
      <vt:lpstr>AjaxOptions</vt:lpstr>
      <vt:lpstr>Partial Page Rendering</vt:lpstr>
      <vt:lpstr>Ajax Helpers and Errors</vt:lpstr>
      <vt:lpstr>Client Validation</vt:lpstr>
      <vt:lpstr>Custom Client Validations</vt:lpstr>
      <vt:lpstr>Remote Validation</vt:lpstr>
      <vt:lpstr>Beyond the Built-in Helpers</vt:lpstr>
      <vt:lpstr>Auto-Complete</vt:lpstr>
      <vt:lpstr>Date Pickers and Other Widgets</vt:lpstr>
      <vt:lpstr>JSON &amp; MVC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3619</cp:revision>
  <dcterms:created xsi:type="dcterms:W3CDTF">2007-12-27T20:50:38Z</dcterms:created>
  <dcterms:modified xsi:type="dcterms:W3CDTF">2012-07-07T16:51:11Z</dcterms:modified>
</cp:coreProperties>
</file>