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22"/>
  </p:notesMasterIdLst>
  <p:handoutMasterIdLst>
    <p:handoutMasterId r:id="rId23"/>
  </p:handoutMasterIdLst>
  <p:sldIdLst>
    <p:sldId id="359" r:id="rId5"/>
    <p:sldId id="360" r:id="rId6"/>
    <p:sldId id="361" r:id="rId7"/>
    <p:sldId id="364" r:id="rId8"/>
    <p:sldId id="362" r:id="rId9"/>
    <p:sldId id="363" r:id="rId10"/>
    <p:sldId id="366" r:id="rId11"/>
    <p:sldId id="365" r:id="rId12"/>
    <p:sldId id="367" r:id="rId13"/>
    <p:sldId id="368" r:id="rId14"/>
    <p:sldId id="369" r:id="rId15"/>
    <p:sldId id="371" r:id="rId16"/>
    <p:sldId id="370" r:id="rId17"/>
    <p:sldId id="372" r:id="rId18"/>
    <p:sldId id="374" r:id="rId19"/>
    <p:sldId id="373" r:id="rId20"/>
    <p:sldId id="358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9"/>
            <p14:sldId id="360"/>
            <p14:sldId id="361"/>
            <p14:sldId id="364"/>
            <p14:sldId id="362"/>
            <p14:sldId id="363"/>
            <p14:sldId id="366"/>
            <p14:sldId id="365"/>
            <p14:sldId id="367"/>
            <p14:sldId id="368"/>
            <p14:sldId id="369"/>
            <p14:sldId id="371"/>
            <p14:sldId id="370"/>
            <p14:sldId id="372"/>
            <p14:sldId id="374"/>
            <p14:sldId id="373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6" d="100"/>
          <a:sy n="86" d="100"/>
        </p:scale>
        <p:origin x="-2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2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the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interoperable and scalable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69433"/>
              </p:ext>
            </p:extLst>
          </p:nvPr>
        </p:nvGraphicFramePr>
        <p:xfrm>
          <a:off x="381000" y="1899920"/>
          <a:ext cx="800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952875"/>
                <a:gridCol w="1076325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Idempotent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Metainformation</a:t>
                      </a:r>
                      <a:r>
                        <a:rPr lang="en-US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pic>
        <p:nvPicPr>
          <p:cNvPr id="4" name="Picture 3" descr="C:\Users\bitmask\AppData\Local\Microsoft\Windows\Temporary Internet Files\Content.IE5\ZLZP27RX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819150" cy="8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itmask\AppData\Local\Microsoft\Windows\Temporary Internet Files\Content.IE5\EKJTDFB7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369245" cy="7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844900" y="27582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Application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4900" y="35964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Transport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4900" y="44346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Network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4900" y="52728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Data Link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2700" y="52728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Data Link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02700" y="44346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Network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02700" y="35964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Transport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02700" y="2758220"/>
            <a:ext cx="2469799" cy="333761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Application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38240" y="6071038"/>
            <a:ext cx="3224460" cy="405962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ekton Pro" pitchFamily="34" charset="0"/>
              </a:rPr>
              <a:t>Media</a:t>
            </a:r>
            <a:endParaRPr lang="en-US" sz="2000" b="1" dirty="0">
              <a:latin typeface="Tekton Pro" pitchFamily="34" charset="0"/>
            </a:endParaRPr>
          </a:p>
        </p:txBody>
      </p:sp>
      <p:sp>
        <p:nvSpPr>
          <p:cNvPr id="17" name="TextBox 24"/>
          <p:cNvSpPr txBox="1"/>
          <p:nvPr/>
        </p:nvSpPr>
        <p:spPr bwMode="auto">
          <a:xfrm>
            <a:off x="3870372" y="27801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HTTP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8" name="TextBox 29"/>
          <p:cNvSpPr txBox="1"/>
          <p:nvPr/>
        </p:nvSpPr>
        <p:spPr bwMode="auto">
          <a:xfrm>
            <a:off x="3870372" y="36183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TCP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9" name="TextBox 30"/>
          <p:cNvSpPr txBox="1"/>
          <p:nvPr/>
        </p:nvSpPr>
        <p:spPr bwMode="auto">
          <a:xfrm>
            <a:off x="3870372" y="44565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IP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0" name="TextBox 31"/>
          <p:cNvSpPr txBox="1"/>
          <p:nvPr/>
        </p:nvSpPr>
        <p:spPr bwMode="auto">
          <a:xfrm>
            <a:off x="3870372" y="5294700"/>
            <a:ext cx="157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Ethernet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 bwMode="auto">
          <a:xfrm>
            <a:off x="3228975" y="2421697"/>
            <a:ext cx="0" cy="385232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10300" y="2205870"/>
            <a:ext cx="0" cy="40681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/>
          <a:p>
            <a:r>
              <a:rPr lang="en-US" dirty="0" smtClean="0"/>
              <a:t>3. The Stack</a:t>
            </a:r>
          </a:p>
        </p:txBody>
      </p:sp>
    </p:spTree>
    <p:extLst>
      <p:ext uri="{BB962C8B-B14F-4D97-AF65-F5344CB8AC3E}">
        <p14:creationId xmlns:p14="http://schemas.microsoft.com/office/powerpoint/2010/main" val="37594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Intermediaries</a:t>
            </a:r>
          </a:p>
          <a:p>
            <a:pPr lvl="1"/>
            <a:r>
              <a:rPr lang="en-US" dirty="0" smtClean="0"/>
              <a:t>Reverse proxies</a:t>
            </a:r>
          </a:p>
          <a:p>
            <a:pPr lvl="1"/>
            <a:r>
              <a:rPr lang="en-US" dirty="0" smtClean="0"/>
              <a:t>Forward proxies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1" y="4137012"/>
            <a:ext cx="3048000" cy="2451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43200" y="1416456"/>
            <a:ext cx="2590800" cy="26443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6" name="Picture 5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70" y="2037522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6" y="1940859"/>
            <a:ext cx="914400" cy="18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02" y="2379919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39" y="2529424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69" y="2845462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70" y="3118766"/>
            <a:ext cx="416831" cy="3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/>
          <p:cNvSpPr/>
          <p:nvPr/>
        </p:nvSpPr>
        <p:spPr bwMode="auto">
          <a:xfrm>
            <a:off x="6324600" y="2171526"/>
            <a:ext cx="1201773" cy="1140798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Internet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3522627" y="4885905"/>
            <a:ext cx="1354173" cy="1019809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Internet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4" name="Picture 13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38" y="4607724"/>
            <a:ext cx="895862" cy="1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69" y="4356480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38" y="4952679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69" y="5626461"/>
            <a:ext cx="447931" cy="8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5" idx="3"/>
            <a:endCxn id="12" idx="2"/>
          </p:cNvCxnSpPr>
          <p:nvPr/>
        </p:nvCxnSpPr>
        <p:spPr bwMode="auto">
          <a:xfrm>
            <a:off x="5334000" y="2738634"/>
            <a:ext cx="994328" cy="32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3" idx="0"/>
            <a:endCxn id="4" idx="1"/>
          </p:cNvCxnSpPr>
          <p:nvPr/>
        </p:nvCxnSpPr>
        <p:spPr bwMode="auto">
          <a:xfrm flipV="1">
            <a:off x="4875672" y="5362968"/>
            <a:ext cx="1067929" cy="3284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6060529" y="6082548"/>
            <a:ext cx="1559471" cy="277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Reverse Proxy</a:t>
            </a:r>
          </a:p>
          <a:p>
            <a:pPr marL="0" indent="0">
              <a:buFont typeface="Wingdings" pitchFamily="2" charset="2"/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3733800" y="3567948"/>
            <a:ext cx="1477060" cy="277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Forward Proxy</a:t>
            </a:r>
          </a:p>
          <a:p>
            <a:pPr marL="0" indent="0">
              <a:buFont typeface="Wingdings" pitchFamily="2" charset="2"/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The abstraction</a:t>
            </a:r>
            <a:endParaRPr lang="en-US" dirty="0"/>
          </a:p>
        </p:txBody>
      </p:sp>
      <p:pic>
        <p:nvPicPr>
          <p:cNvPr id="4" name="Picture 3" descr="C:\Users\bitmask\AppData\Local\Microsoft\Windows\Temporary Internet Files\Content.IE5\VVLRRETW\MC9004241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2928138"/>
            <a:ext cx="19558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bitmask\AppData\Local\Microsoft\Windows\Temporary Internet Files\Content.IE5\VVLRRETW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81" y="2433502"/>
            <a:ext cx="1504469" cy="29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2781781" y="2928138"/>
            <a:ext cx="3352800" cy="993713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451" y="3921851"/>
            <a:ext cx="15181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3651" y="3921851"/>
            <a:ext cx="15181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19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content negotiation</a:t>
            </a:r>
          </a:p>
          <a:p>
            <a:r>
              <a:rPr lang="en-US" dirty="0" smtClean="0"/>
              <a:t>Routes based on HTTP methods</a:t>
            </a:r>
          </a:p>
          <a:p>
            <a:r>
              <a:rPr lang="en-US" dirty="0" smtClean="0"/>
              <a:t>API to work with headers and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pPr lvl="1"/>
            <a:r>
              <a:rPr lang="en-US" dirty="0" smtClean="0"/>
              <a:t>An architectural style, not a protocol</a:t>
            </a:r>
          </a:p>
          <a:p>
            <a:r>
              <a:rPr lang="en-US" dirty="0" smtClean="0"/>
              <a:t>URIs</a:t>
            </a:r>
          </a:p>
          <a:p>
            <a:r>
              <a:rPr lang="en-US" dirty="0" smtClean="0"/>
              <a:t>Uniform interfaces</a:t>
            </a:r>
          </a:p>
          <a:p>
            <a:r>
              <a:rPr lang="en-US" smtClean="0"/>
              <a:t>Links</a:t>
            </a:r>
            <a:endParaRPr lang="en-US" dirty="0" smtClean="0"/>
          </a:p>
          <a:p>
            <a:r>
              <a:rPr lang="en-US" dirty="0" smtClean="0"/>
              <a:t>Resource representations</a:t>
            </a:r>
            <a:endParaRPr lang="en-US" dirty="0" smtClean="0"/>
          </a:p>
          <a:p>
            <a:r>
              <a:rPr lang="en-US" dirty="0" smtClean="0"/>
              <a:t>Stateless (HATEOAS)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58989"/>
            <a:ext cx="5038725" cy="29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9962" y="56388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38821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versus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abstracts away HTTP</a:t>
            </a:r>
          </a:p>
          <a:p>
            <a:r>
              <a:rPr lang="en-US" dirty="0" smtClean="0"/>
              <a:t>WCF supports SOAP and WS-*</a:t>
            </a:r>
          </a:p>
          <a:p>
            <a:r>
              <a:rPr lang="en-US" dirty="0" smtClean="0"/>
              <a:t>WSDL versus HATEOAS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Segoe UI" pitchFamily="34" charset="0"/>
                <a:cs typeface="Segoe UI" pitchFamily="34" charset="0"/>
              </a:rPr>
              <a:t>Summary</a:t>
            </a:r>
            <a:endParaRPr lang="en-US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WebAPI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embraces HTTP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Scalable, interoperable, flexible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Includes client and self hosting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Web Services</a:t>
            </a:r>
            <a:endParaRPr lang="en-US" dirty="0"/>
          </a:p>
        </p:txBody>
      </p:sp>
      <p:pic>
        <p:nvPicPr>
          <p:cNvPr id="4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09557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064747" y="303456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SOAP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62000" y="27157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Web Services</a:t>
            </a:r>
            <a:endParaRPr lang="en-US" dirty="0"/>
          </a:p>
        </p:txBody>
      </p:sp>
      <p:pic>
        <p:nvPicPr>
          <p:cNvPr id="4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2" y="2438400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450182" y="334240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6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1" y="4000500"/>
            <a:ext cx="10205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itmask\AppData\Local\Microsoft\Windows\Temporary Internet Files\Content.IE5\RPOUWM8O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96" y="414620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bitmask\AppData\Local\Microsoft\Windows\Temporary Internet Files\Content.IE5\IS45JO48\MC90044133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" y="117913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2812264" y="15716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framework for building and consuming HTTP services</a:t>
            </a:r>
          </a:p>
          <a:p>
            <a:r>
              <a:rPr lang="en-US" dirty="0" smtClean="0"/>
              <a:t>Works with or without ASP.NET</a:t>
            </a:r>
          </a:p>
          <a:p>
            <a:r>
              <a:rPr lang="en-US" dirty="0" smtClean="0"/>
              <a:t>Embraces HTTP</a:t>
            </a:r>
          </a:p>
          <a:p>
            <a:r>
              <a:rPr lang="en-US" dirty="0" smtClean="0"/>
              <a:t>Enables REST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3716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Create a </a:t>
            </a:r>
            <a:r>
              <a:rPr lang="en-US" dirty="0" err="1" smtClean="0"/>
              <a:t>WebAPI</a:t>
            </a:r>
            <a:r>
              <a:rPr lang="en-US" dirty="0" smtClean="0"/>
              <a:t> project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Create an ASP.NET project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Create any project!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Microsoft.AspNet.WebApi.SelfHost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81" y="3276600"/>
            <a:ext cx="3217319" cy="290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2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Resources identified by URIs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43414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55460"/>
              </p:ext>
            </p:extLst>
          </p:nvPr>
        </p:nvGraphicFramePr>
        <p:xfrm>
          <a:off x="1524000" y="1905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Type/</a:t>
                      </a:r>
                      <a:r>
                        <a:rPr lang="en-US" dirty="0" err="1" smtClean="0"/>
                        <a:t>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image/</a:t>
                      </a:r>
                      <a:r>
                        <a:rPr lang="en-US" dirty="0" err="1" smtClean="0"/>
                        <a:t>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PNG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atom+xml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video/mp4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MP4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text/plain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4835" y="1447800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MIME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Great About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Messages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71252"/>
            <a:ext cx="3810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/odetocode.jpg HTTP/1.1</a:t>
            </a:r>
          </a:p>
          <a:p>
            <a:r>
              <a:rPr lang="en-US" dirty="0" smtClean="0"/>
              <a:t>Host: odetocode.com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39624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/odetocode.jpg HTTP/1.1</a:t>
            </a:r>
          </a:p>
          <a:p>
            <a:r>
              <a:rPr lang="en-US" dirty="0" smtClean="0"/>
              <a:t>Host: odetocode.com</a:t>
            </a:r>
          </a:p>
          <a:p>
            <a:r>
              <a:rPr lang="en-US" dirty="0" smtClean="0"/>
              <a:t>Accept-Language: </a:t>
            </a:r>
            <a:r>
              <a:rPr lang="en-US" dirty="0" err="1" smtClean="0"/>
              <a:t>fr</a:t>
            </a:r>
            <a:r>
              <a:rPr lang="en-US" dirty="0" smtClean="0"/>
              <a:t>-FR</a:t>
            </a:r>
          </a:p>
          <a:p>
            <a:r>
              <a:rPr lang="en-US" dirty="0" smtClean="0"/>
              <a:t>Date: Fri, 9 Aug 2002 21:12 GMT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2438400"/>
            <a:ext cx="4038600" cy="243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Cache-Control: private</a:t>
            </a:r>
          </a:p>
          <a:p>
            <a:r>
              <a:rPr lang="en-US" dirty="0" smtClean="0"/>
              <a:t>Content-Type: text/html charset=utf-8</a:t>
            </a:r>
          </a:p>
          <a:p>
            <a:r>
              <a:rPr lang="en-US" dirty="0" smtClean="0"/>
              <a:t>Content-Length:17151</a:t>
            </a:r>
          </a:p>
          <a:p>
            <a:endParaRPr lang="en-US" dirty="0"/>
          </a:p>
          <a:p>
            <a:r>
              <a:rPr lang="en-US" dirty="0" smtClean="0"/>
              <a:t>&lt;html&gt;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47359"/>
              </p:ext>
            </p:extLst>
          </p:nvPr>
        </p:nvGraphicFramePr>
        <p:xfrm>
          <a:off x="1600200" y="2133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100-199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200-299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300-399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400-499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500-599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16444</TotalTime>
  <Words>333</Words>
  <Application>Microsoft Office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HTTP and the Web API</vt:lpstr>
      <vt:lpstr>Traditional Web Services</vt:lpstr>
      <vt:lpstr>HTTP Web Services</vt:lpstr>
      <vt:lpstr>WebAPI Framework</vt:lpstr>
      <vt:lpstr>Getting Started</vt:lpstr>
      <vt:lpstr>What’s So Great About HTTP?</vt:lpstr>
      <vt:lpstr>Resource Representation</vt:lpstr>
      <vt:lpstr>What’s So Great About HTTP?</vt:lpstr>
      <vt:lpstr>Status Codes</vt:lpstr>
      <vt:lpstr>HTTP Request Methods</vt:lpstr>
      <vt:lpstr>What’s So Great About HTTP?</vt:lpstr>
      <vt:lpstr>What’s So Great About HTTP?</vt:lpstr>
      <vt:lpstr>What’s So Great About HTTP?</vt:lpstr>
      <vt:lpstr>WebAPI Embraces HTTP</vt:lpstr>
      <vt:lpstr>REST</vt:lpstr>
      <vt:lpstr>WebAPI versus WCF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88</cp:revision>
  <dcterms:created xsi:type="dcterms:W3CDTF">2012-04-19T13:33:19Z</dcterms:created>
  <dcterms:modified xsi:type="dcterms:W3CDTF">2013-03-15T23:52:59Z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