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9" r:id="rId9"/>
    <p:sldId id="260" r:id="rId10"/>
    <p:sldId id="272" r:id="rId11"/>
    <p:sldId id="270" r:id="rId12"/>
    <p:sldId id="261" r:id="rId13"/>
    <p:sldId id="273" r:id="rId14"/>
    <p:sldId id="262" r:id="rId15"/>
    <p:sldId id="265" r:id="rId16"/>
    <p:sldId id="267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59"/>
            <p14:sldId id="269"/>
            <p14:sldId id="260"/>
            <p14:sldId id="272"/>
            <p14:sldId id="270"/>
            <p14:sldId id="261"/>
            <p14:sldId id="273"/>
            <p14:sldId id="262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C7"/>
    <a:srgbClr val="FFFFCC"/>
    <a:srgbClr val="EF8B19"/>
    <a:srgbClr val="5EA113"/>
    <a:srgbClr val="008000"/>
    <a:srgbClr val="808080"/>
    <a:srgbClr val="FF7C80"/>
    <a:srgbClr val="CC3300"/>
    <a:srgbClr val="FF9119"/>
    <a:srgbClr val="FF9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Controllers, Routing, and HTTP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HttpRequestMessage</a:t>
            </a:r>
            <a:r>
              <a:rPr lang="en-US" dirty="0"/>
              <a:t> / </a:t>
            </a:r>
            <a:r>
              <a:rPr lang="en-US" dirty="0" err="1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010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aspect of REST</a:t>
            </a:r>
          </a:p>
          <a:p>
            <a:pPr lvl="1"/>
            <a:r>
              <a:rPr lang="en-US" dirty="0"/>
              <a:t>Based on Accept (client) and Content-Type (client and server) </a:t>
            </a:r>
            <a:r>
              <a:rPr lang="en-US" dirty="0" smtClean="0"/>
              <a:t>headers</a:t>
            </a:r>
          </a:p>
          <a:p>
            <a:pPr lvl="1"/>
            <a:r>
              <a:rPr lang="en-US" dirty="0" err="1" smtClean="0"/>
              <a:t>MediaTypeFormatter</a:t>
            </a:r>
            <a:r>
              <a:rPr lang="en-US" dirty="0" smtClean="0"/>
              <a:t> performs the work</a:t>
            </a:r>
          </a:p>
          <a:p>
            <a:pPr lvl="1"/>
            <a:r>
              <a:rPr lang="en-US" dirty="0" smtClean="0"/>
              <a:t>XML, JSON, HTML forms (incoming only)</a:t>
            </a:r>
          </a:p>
          <a:p>
            <a:pPr lvl="1"/>
            <a:r>
              <a:rPr lang="en-US" dirty="0" smtClean="0"/>
              <a:t>Can also configure other types using headers, query string, extension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724275"/>
            <a:ext cx="8743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38675"/>
            <a:ext cx="6705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GlobalConfiguration.Configuration</a:t>
            </a:r>
            <a:endParaRPr lang="en-US" dirty="0" smtClean="0"/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Media formatters</a:t>
            </a:r>
          </a:p>
          <a:p>
            <a:pPr lvl="1"/>
            <a:r>
              <a:rPr lang="en-US" dirty="0" smtClean="0"/>
              <a:t>Global filters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36861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3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</a:p>
          <a:p>
            <a:r>
              <a:rPr lang="en-US" dirty="0" smtClean="0"/>
              <a:t>Conventions for routing provide uniform interface</a:t>
            </a:r>
          </a:p>
          <a:p>
            <a:r>
              <a:rPr lang="en-US" dirty="0" smtClean="0"/>
              <a:t>Model binding moves data between the messages and CLR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–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err="1" smtClean="0"/>
              <a:t>Microsoft.Net.Http</a:t>
            </a:r>
            <a:endParaRPr lang="en-US" dirty="0" smtClean="0"/>
          </a:p>
          <a:p>
            <a:pPr lvl="1"/>
            <a:r>
              <a:rPr lang="en-US" dirty="0" err="1" smtClean="0"/>
              <a:t>HttpClient</a:t>
            </a:r>
            <a:r>
              <a:rPr lang="en-US" dirty="0" smtClean="0"/>
              <a:t>, </a:t>
            </a:r>
            <a:r>
              <a:rPr lang="en-US" dirty="0" err="1" smtClean="0"/>
              <a:t>HttpRequest</a:t>
            </a:r>
            <a:r>
              <a:rPr lang="en-US" dirty="0" smtClean="0"/>
              <a:t>,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r>
              <a:rPr lang="en-US" dirty="0" err="1" smtClean="0"/>
              <a:t>Microsoft.AspNet.WebApi.WebHost</a:t>
            </a:r>
            <a:endParaRPr lang="en-US" dirty="0" smtClean="0"/>
          </a:p>
          <a:p>
            <a:pPr lvl="1"/>
            <a:r>
              <a:rPr lang="en-US" dirty="0" smtClean="0"/>
              <a:t>Configuration, Handlers</a:t>
            </a:r>
          </a:p>
          <a:p>
            <a:r>
              <a:rPr lang="en-US" dirty="0" err="1" smtClean="0"/>
              <a:t>Microsoft.AspNet.WebApi.Core</a:t>
            </a:r>
            <a:endParaRPr lang="en-US" dirty="0" smtClean="0"/>
          </a:p>
          <a:p>
            <a:pPr lvl="1"/>
            <a:r>
              <a:rPr lang="en-US" dirty="0" smtClean="0"/>
              <a:t>Controllers, Filters, </a:t>
            </a:r>
            <a:r>
              <a:rPr lang="en-US" dirty="0" err="1" smtClean="0"/>
              <a:t>ModelBinding</a:t>
            </a:r>
            <a:endParaRPr lang="en-US" dirty="0" smtClean="0"/>
          </a:p>
          <a:p>
            <a:r>
              <a:rPr lang="en-US" dirty="0" err="1" smtClean="0"/>
              <a:t>Microsoft.AspNet.WebApi.Client</a:t>
            </a:r>
            <a:endParaRPr lang="en-US" dirty="0" smtClean="0"/>
          </a:p>
          <a:p>
            <a:pPr lvl="1"/>
            <a:r>
              <a:rPr lang="en-US" dirty="0" smtClean="0"/>
              <a:t>Formatters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74178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Hosting can use the </a:t>
            </a:r>
            <a:r>
              <a:rPr lang="en-US" dirty="0" err="1" smtClean="0"/>
              <a:t>System.Web</a:t>
            </a:r>
            <a:r>
              <a:rPr lang="en-US" dirty="0" smtClean="0"/>
              <a:t> routing engine</a:t>
            </a:r>
          </a:p>
          <a:p>
            <a:r>
              <a:rPr lang="en-US" dirty="0" err="1" smtClean="0"/>
              <a:t>MapHttpRoute</a:t>
            </a:r>
            <a:r>
              <a:rPr lang="en-US" dirty="0" smtClean="0"/>
              <a:t> assigns an </a:t>
            </a:r>
            <a:r>
              <a:rPr lang="en-US" dirty="0" err="1" smtClean="0"/>
              <a:t>HttpControllerRouteHandler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023614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r>
              <a:rPr lang="en-US" dirty="0" smtClean="0"/>
              <a:t>URI path maps to controller (default routing)</a:t>
            </a:r>
          </a:p>
          <a:p>
            <a:r>
              <a:rPr lang="en-US" dirty="0" smtClean="0"/>
              <a:t>HTTP method maps to action (default routing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 methods only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04" y="3848100"/>
            <a:ext cx="6127296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</a:p>
          <a:p>
            <a:r>
              <a:rPr lang="en-US" dirty="0" smtClean="0"/>
              <a:t>Request object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helper</a:t>
            </a:r>
          </a:p>
          <a:p>
            <a:r>
              <a:rPr lang="en-US" dirty="0"/>
              <a:t>Interception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571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information in a request into CLR objects</a:t>
            </a:r>
          </a:p>
          <a:p>
            <a:pPr lvl="1"/>
            <a:r>
              <a:rPr lang="en-US" dirty="0" smtClean="0"/>
              <a:t>Query string, header, or message body</a:t>
            </a:r>
          </a:p>
          <a:p>
            <a:pPr lvl="1"/>
            <a:r>
              <a:rPr lang="en-US" dirty="0" smtClean="0"/>
              <a:t>JSON, XML, or form encoded</a:t>
            </a:r>
          </a:p>
          <a:p>
            <a:r>
              <a:rPr lang="en-US" dirty="0" smtClean="0"/>
              <a:t>Validation via attributes or interfaces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5744441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Side-effect production of model binding</a:t>
            </a:r>
          </a:p>
          <a:p>
            <a:r>
              <a:rPr lang="en-US" dirty="0" smtClean="0"/>
              <a:t>Includes validation errors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4757"/>
            <a:ext cx="3552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743200"/>
            <a:ext cx="8124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err="1" smtClean="0"/>
              <a:t>HttpPost</a:t>
            </a:r>
            <a:endParaRPr lang="en-US" dirty="0" smtClean="0"/>
          </a:p>
          <a:p>
            <a:r>
              <a:rPr lang="en-US" dirty="0" err="1" smtClean="0"/>
              <a:t>HttpPut</a:t>
            </a:r>
            <a:endParaRPr lang="en-US" dirty="0" smtClean="0"/>
          </a:p>
          <a:p>
            <a:r>
              <a:rPr lang="en-US" dirty="0" err="1" smtClean="0"/>
              <a:t>HttpDelete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6419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8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r>
              <a:rPr lang="en-US" dirty="0" smtClean="0"/>
              <a:t> / 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against the HTTP infrastructure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6419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39" y="3962400"/>
            <a:ext cx="7905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16252</TotalTime>
  <Words>212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Core Web API</vt:lpstr>
      <vt:lpstr>WebAPI – Pieces</vt:lpstr>
      <vt:lpstr>Routing</vt:lpstr>
      <vt:lpstr>Controllers</vt:lpstr>
      <vt:lpstr>ApiController</vt:lpstr>
      <vt:lpstr>Model Binding</vt:lpstr>
      <vt:lpstr>Model State</vt:lpstr>
      <vt:lpstr>Explicit Routing</vt:lpstr>
      <vt:lpstr>HttpRequestMessage / HttpResponseMessage</vt:lpstr>
      <vt:lpstr>HttpRequestMessage / HttpResponseMessage</vt:lpstr>
      <vt:lpstr>Content Negotiation</vt:lpstr>
      <vt:lpstr>Configuration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86</cp:revision>
  <dcterms:created xsi:type="dcterms:W3CDTF">2012-04-19T13:33:19Z</dcterms:created>
  <dcterms:modified xsi:type="dcterms:W3CDTF">2013-03-17T03:03:27Z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