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60" r:id="rId8"/>
    <p:sldId id="259" r:id="rId9"/>
    <p:sldId id="261" r:id="rId10"/>
    <p:sldId id="263" r:id="rId11"/>
    <p:sldId id="265" r:id="rId12"/>
    <p:sldId id="266" r:id="rId13"/>
    <p:sldId id="262" r:id="rId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256"/>
            <p14:sldId id="257"/>
            <p14:sldId id="258"/>
            <p14:sldId id="260"/>
            <p14:sldId id="259"/>
            <p14:sldId id="261"/>
            <p14:sldId id="263"/>
            <p14:sldId id="265"/>
            <p14:sldId id="266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EF8B19"/>
    <a:srgbClr val="5EA113"/>
    <a:srgbClr val="008000"/>
    <a:srgbClr val="808080"/>
    <a:srgbClr val="FF7C80"/>
    <a:srgbClr val="CC3300"/>
    <a:srgbClr val="FF9119"/>
    <a:srgbClr val="FF9121"/>
    <a:srgbClr val="A4D2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93" autoAdjust="0"/>
    <p:restoredTop sz="99516" autoAdjust="0"/>
  </p:normalViewPr>
  <p:slideViewPr>
    <p:cSldViewPr>
      <p:cViewPr varScale="1">
        <p:scale>
          <a:sx n="80" d="100"/>
          <a:sy n="80" d="100"/>
        </p:scale>
        <p:origin x="-78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624" y="232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FAA13-3E1B-4A40-BCE0-2A4101C91A56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3B382-5E20-4D88-A964-1D6629C87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47C584BF-6945-4E60-B2A7-1638FF8EA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ntellect-title_slide-v4a-blank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964" y="3510683"/>
            <a:ext cx="7664530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rgbClr val="595959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964" y="4431753"/>
            <a:ext cx="3365333" cy="11225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200" kern="1200">
                <a:solidFill>
                  <a:srgbClr val="595959"/>
                </a:solidFill>
                <a:latin typeface="Segoe UI"/>
                <a:ea typeface="+mn-ea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3/16/2013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3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0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778" y="1518121"/>
            <a:ext cx="8761270" cy="4425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3/16/2013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9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>
              <a:lumMod val="65000"/>
              <a:lumOff val="35000"/>
            </a:schemeClr>
          </a:solidFill>
          <a:latin typeface="Segoe UI"/>
          <a:ea typeface="+mj-ea"/>
          <a:cs typeface="Segoe UI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6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4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4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WebAPI</a:t>
            </a:r>
            <a:r>
              <a:rPr lang="en-US" dirty="0" smtClean="0"/>
              <a:t> Hosting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Hosting HTTP Anywhere &amp; Everywhere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03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HttpServer</a:t>
            </a:r>
            <a:r>
              <a:rPr lang="en-US" dirty="0" smtClean="0"/>
              <a:t> and </a:t>
            </a:r>
            <a:r>
              <a:rPr lang="en-US" dirty="0" err="1" smtClean="0"/>
              <a:t>HttpMessageHandlers</a:t>
            </a:r>
            <a:r>
              <a:rPr lang="en-US" dirty="0" smtClean="0"/>
              <a:t> are the key to hosting</a:t>
            </a:r>
          </a:p>
          <a:p>
            <a:r>
              <a:rPr lang="en-US" dirty="0" smtClean="0"/>
              <a:t>Not much “out of the box” for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03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4839422" cy="4343400"/>
          </a:xfrm>
        </p:spPr>
        <p:txBody>
          <a:bodyPr/>
          <a:lstStyle/>
          <a:p>
            <a:r>
              <a:rPr lang="en-US" dirty="0" smtClean="0"/>
              <a:t>Configuration for all environments</a:t>
            </a:r>
          </a:p>
          <a:p>
            <a:r>
              <a:rPr lang="en-US" dirty="0" smtClean="0"/>
              <a:t>In ASP.NET, access via </a:t>
            </a:r>
            <a:r>
              <a:rPr lang="en-US" dirty="0" err="1" smtClean="0"/>
              <a:t>GlobalConfiguration.Configuration</a:t>
            </a:r>
            <a:endParaRPr lang="en-US" dirty="0" smtClean="0"/>
          </a:p>
          <a:p>
            <a:r>
              <a:rPr lang="en-US" dirty="0" smtClean="0"/>
              <a:t>For self hosting, create your own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28800"/>
            <a:ext cx="35909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159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– </a:t>
            </a:r>
            <a:r>
              <a:rPr lang="en-US" dirty="0" err="1" smtClean="0"/>
              <a:t>Microsoft.AspNet.WebApi.SelfHost</a:t>
            </a:r>
            <a:endParaRPr lang="en-US" dirty="0" smtClean="0"/>
          </a:p>
          <a:p>
            <a:r>
              <a:rPr lang="en-US" dirty="0" smtClean="0"/>
              <a:t>Create an </a:t>
            </a:r>
            <a:r>
              <a:rPr lang="en-US" dirty="0" err="1" smtClean="0"/>
              <a:t>HttpServer</a:t>
            </a:r>
            <a:r>
              <a:rPr lang="en-US" dirty="0" smtClean="0"/>
              <a:t> in any process</a:t>
            </a:r>
          </a:p>
          <a:p>
            <a:pPr lvl="1"/>
            <a:r>
              <a:rPr lang="en-US" dirty="0" smtClean="0"/>
              <a:t>Typically </a:t>
            </a:r>
            <a:r>
              <a:rPr lang="en-US" dirty="0" err="1" smtClean="0"/>
              <a:t>HttpSelfHostServer</a:t>
            </a:r>
            <a:endParaRPr lang="en-US" dirty="0" smtClean="0"/>
          </a:p>
          <a:p>
            <a:pPr lvl="1"/>
            <a:r>
              <a:rPr lang="en-US" dirty="0" smtClean="0"/>
              <a:t>Console, Windows service, WPF</a:t>
            </a:r>
          </a:p>
          <a:p>
            <a:pPr lvl="1"/>
            <a:r>
              <a:rPr lang="en-US" dirty="0" err="1" smtClean="0"/>
              <a:t>OpenAsync</a:t>
            </a:r>
            <a:r>
              <a:rPr lang="en-US" dirty="0" smtClean="0"/>
              <a:t> starts the server</a:t>
            </a:r>
          </a:p>
          <a:p>
            <a:r>
              <a:rPr lang="en-US" dirty="0" smtClean="0"/>
              <a:t>Create an </a:t>
            </a:r>
            <a:r>
              <a:rPr lang="en-US" dirty="0" err="1" smtClean="0"/>
              <a:t>HttpConfiguration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Typically </a:t>
            </a:r>
            <a:r>
              <a:rPr lang="en-US" dirty="0" err="1" smtClean="0"/>
              <a:t>HttpSelfHostConfiguration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057400"/>
            <a:ext cx="30099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5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HttpMessageHandler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Lynchpin of the </a:t>
            </a:r>
            <a:r>
              <a:rPr lang="en-US" dirty="0" err="1" smtClean="0"/>
              <a:t>WebAPI</a:t>
            </a:r>
            <a:r>
              <a:rPr lang="en-US" dirty="0" smtClean="0"/>
              <a:t> (both client and server)</a:t>
            </a:r>
          </a:p>
          <a:p>
            <a:r>
              <a:rPr lang="en-US" dirty="0" err="1" smtClean="0"/>
              <a:t>HttpServer</a:t>
            </a:r>
            <a:r>
              <a:rPr lang="en-US" dirty="0" smtClean="0"/>
              <a:t> is an </a:t>
            </a:r>
            <a:r>
              <a:rPr lang="en-US" dirty="0" err="1" smtClean="0"/>
              <a:t>HttpMessageHandler</a:t>
            </a:r>
            <a:endParaRPr lang="en-US" dirty="0" smtClean="0"/>
          </a:p>
          <a:p>
            <a:r>
              <a:rPr lang="en-US" dirty="0" smtClean="0"/>
              <a:t>Controller dispatcher is an </a:t>
            </a:r>
            <a:r>
              <a:rPr lang="en-US" dirty="0" err="1" smtClean="0"/>
              <a:t>HttpMessageHandler</a:t>
            </a:r>
            <a:endParaRPr lang="en-US" dirty="0" smtClean="0"/>
          </a:p>
          <a:p>
            <a:r>
              <a:rPr lang="en-US" dirty="0" err="1" smtClean="0"/>
              <a:t>HttpClient</a:t>
            </a:r>
            <a:r>
              <a:rPr lang="en-US" dirty="0" smtClean="0"/>
              <a:t> uses an </a:t>
            </a:r>
            <a:r>
              <a:rPr lang="en-US" dirty="0" err="1" smtClean="0"/>
              <a:t>HttpMessageHandler</a:t>
            </a:r>
            <a:endParaRPr lang="en-US" dirty="0"/>
          </a:p>
        </p:txBody>
      </p:sp>
      <p:pic>
        <p:nvPicPr>
          <p:cNvPr id="3074" name="Picture 2" descr="http://i3.asp.net/media/3717198/webapi_handlers_02.png?cdn_id=2013-03-08-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95400"/>
            <a:ext cx="295275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67000" y="5257800"/>
            <a:ext cx="556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http://www.asp.net/web-api/overview/working-with-http/http-message-handlers</a:t>
            </a:r>
          </a:p>
        </p:txBody>
      </p:sp>
    </p:spTree>
    <p:extLst>
      <p:ext uri="{BB962C8B-B14F-4D97-AF65-F5344CB8AC3E}">
        <p14:creationId xmlns:p14="http://schemas.microsoft.com/office/powerpoint/2010/main" val="220496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your own </a:t>
            </a:r>
            <a:r>
              <a:rPr lang="en-US" dirty="0" err="1" smtClean="0"/>
              <a:t>HttpMessageHandler</a:t>
            </a:r>
            <a:endParaRPr lang="en-US" dirty="0" smtClean="0"/>
          </a:p>
          <a:p>
            <a:r>
              <a:rPr lang="en-US" dirty="0" smtClean="0"/>
              <a:t>Use a built-in </a:t>
            </a:r>
            <a:r>
              <a:rPr lang="en-US" dirty="0" err="1" smtClean="0"/>
              <a:t>HttpMessageHandler</a:t>
            </a:r>
            <a:endParaRPr lang="en-US" dirty="0" smtClean="0"/>
          </a:p>
          <a:p>
            <a:pPr lvl="1"/>
            <a:r>
              <a:rPr lang="en-US" dirty="0" err="1" smtClean="0"/>
              <a:t>HttpControllerDispatcher</a:t>
            </a:r>
            <a:r>
              <a:rPr lang="en-US" dirty="0" smtClean="0"/>
              <a:t> (requires route definitions)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04278"/>
            <a:ext cx="8763000" cy="758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313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HttpServer</a:t>
            </a:r>
            <a:r>
              <a:rPr lang="en-US" dirty="0" smtClean="0"/>
              <a:t> and </a:t>
            </a:r>
            <a:r>
              <a:rPr lang="en-US" dirty="0" err="1" smtClean="0"/>
              <a:t>HttpConfiguration</a:t>
            </a:r>
            <a:r>
              <a:rPr lang="en-US" dirty="0" smtClean="0"/>
              <a:t> created internally</a:t>
            </a:r>
          </a:p>
          <a:p>
            <a:r>
              <a:rPr lang="en-US" dirty="0" err="1" smtClean="0"/>
              <a:t>HttpConfiguration.Global</a:t>
            </a:r>
            <a:r>
              <a:rPr lang="en-US" dirty="0" smtClean="0"/>
              <a:t> exposes configuration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3152775"/>
            <a:ext cx="82772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4798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provides forms (cookie) based security</a:t>
            </a:r>
          </a:p>
          <a:p>
            <a:r>
              <a:rPr lang="en-US" dirty="0" smtClean="0"/>
              <a:t>IIS provides SSL and client certificates</a:t>
            </a:r>
          </a:p>
          <a:p>
            <a:r>
              <a:rPr lang="en-US" dirty="0" smtClean="0"/>
              <a:t>IIS provides basic and Windows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1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AllowAnonymousAttribute</a:t>
            </a:r>
            <a:endParaRPr lang="en-US" dirty="0" smtClean="0"/>
          </a:p>
          <a:p>
            <a:pPr lvl="1"/>
            <a:r>
              <a:rPr lang="en-US" dirty="0" smtClean="0"/>
              <a:t>Explicit anonymous access to controller or action</a:t>
            </a:r>
          </a:p>
          <a:p>
            <a:r>
              <a:rPr lang="en-US" dirty="0" err="1" smtClean="0"/>
              <a:t>AuthorizeAttribute</a:t>
            </a:r>
            <a:endParaRPr lang="en-US" dirty="0" smtClean="0"/>
          </a:p>
          <a:p>
            <a:pPr lvl="1"/>
            <a:r>
              <a:rPr lang="en-US" dirty="0" smtClean="0"/>
              <a:t>Restrict controller or action to specific users or roles</a:t>
            </a:r>
          </a:p>
          <a:p>
            <a:pPr lvl="1"/>
            <a:r>
              <a:rPr lang="en-US" dirty="0" smtClean="0"/>
              <a:t>Allows call through or returns a 401 status code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10000"/>
            <a:ext cx="5181600" cy="2345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4991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Hosting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</a:t>
            </a:r>
            <a:r>
              <a:rPr lang="en-US" dirty="0" err="1" smtClean="0"/>
              <a:t>HttpSelfHostConfiguration</a:t>
            </a:r>
            <a:endParaRPr lang="en-US" dirty="0" smtClean="0"/>
          </a:p>
          <a:p>
            <a:r>
              <a:rPr lang="en-US" dirty="0" smtClean="0"/>
              <a:t>Override </a:t>
            </a:r>
            <a:r>
              <a:rPr lang="en-US" dirty="0" err="1" smtClean="0"/>
              <a:t>OnConfigureBinding</a:t>
            </a:r>
            <a:endParaRPr lang="en-US" dirty="0" smtClean="0"/>
          </a:p>
          <a:p>
            <a:pPr lvl="1"/>
            <a:r>
              <a:rPr lang="en-US" dirty="0" smtClean="0"/>
              <a:t>Requires </a:t>
            </a:r>
            <a:r>
              <a:rPr lang="en-US" dirty="0" err="1" smtClean="0"/>
              <a:t>System.ServiceModel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657600"/>
            <a:ext cx="84582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513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498799-B0FC-4B7A-8396-BFC34D805990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PluralsightSlideTemplate</Template>
  <TotalTime>15973</TotalTime>
  <Words>184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Breeze</vt:lpstr>
      <vt:lpstr>WebAPI Hosting</vt:lpstr>
      <vt:lpstr>HttpConfiguration</vt:lpstr>
      <vt:lpstr>Self Hosting</vt:lpstr>
      <vt:lpstr>HttpMessageHandler</vt:lpstr>
      <vt:lpstr>Handling Requests</vt:lpstr>
      <vt:lpstr>ASP.NET Hosting</vt:lpstr>
      <vt:lpstr>Security</vt:lpstr>
      <vt:lpstr>Attributes</vt:lpstr>
      <vt:lpstr>Self Hosting Security</vt:lpstr>
      <vt:lpstr>Summary</vt:lpstr>
    </vt:vector>
  </TitlesOfParts>
  <Company>OdeToCode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>From raw Ajax to ASP.NET</dc:subject>
  <dc:creator>K. Scott Allen</dc:creator>
  <cp:lastModifiedBy>Scott Allen</cp:lastModifiedBy>
  <cp:revision>75</cp:revision>
  <dcterms:created xsi:type="dcterms:W3CDTF">2012-04-19T13:33:19Z</dcterms:created>
  <dcterms:modified xsi:type="dcterms:W3CDTF">2013-03-16T22:56:03Z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