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8"/>
  </p:notesMasterIdLst>
  <p:handoutMasterIdLst>
    <p:handoutMasterId r:id="rId19"/>
  </p:handoutMasterIdLst>
  <p:sldIdLst>
    <p:sldId id="327" r:id="rId2"/>
    <p:sldId id="352" r:id="rId3"/>
    <p:sldId id="353" r:id="rId4"/>
    <p:sldId id="348" r:id="rId5"/>
    <p:sldId id="350" r:id="rId6"/>
    <p:sldId id="351" r:id="rId7"/>
    <p:sldId id="335" r:id="rId8"/>
    <p:sldId id="334" r:id="rId9"/>
    <p:sldId id="336" r:id="rId10"/>
    <p:sldId id="337" r:id="rId11"/>
    <p:sldId id="338" r:id="rId12"/>
    <p:sldId id="339" r:id="rId13"/>
    <p:sldId id="341" r:id="rId14"/>
    <p:sldId id="342" r:id="rId15"/>
    <p:sldId id="346" r:id="rId16"/>
    <p:sldId id="345" r:id="rId1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52"/>
            <p14:sldId id="353"/>
            <p14:sldId id="348"/>
            <p14:sldId id="350"/>
            <p14:sldId id="351"/>
            <p14:sldId id="335"/>
            <p14:sldId id="334"/>
            <p14:sldId id="336"/>
            <p14:sldId id="337"/>
            <p14:sldId id="338"/>
            <p14:sldId id="339"/>
            <p14:sldId id="341"/>
            <p14:sldId id="342"/>
            <p14:sldId id="346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21"/>
    <a:srgbClr val="5DB024"/>
    <a:srgbClr val="A4D289"/>
    <a:srgbClr val="D3D3A9"/>
    <a:srgbClr val="FFFFCC"/>
    <a:srgbClr val="EAEAEA"/>
    <a:srgbClr val="FF9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90" d="100"/>
          <a:sy n="90" d="100"/>
        </p:scale>
        <p:origin x="66" y="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9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80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7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E043CA46-3620-4CC9-807D-C3A5BF419D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Startup &amp; Middleware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The HTTP Pipeline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app.Run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an </a:t>
            </a:r>
            <a:r>
              <a:rPr lang="en-US" dirty="0" err="1"/>
              <a:t>HttpContext</a:t>
            </a:r>
            <a:endParaRPr lang="en-US" dirty="0"/>
          </a:p>
          <a:p>
            <a:r>
              <a:rPr lang="en-US" dirty="0"/>
              <a:t>No access to more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43200"/>
            <a:ext cx="66389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82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</a:t>
            </a:r>
            <a:r>
              <a:rPr lang="en-US" dirty="0" err="1"/>
              <a:t>ReqeustDelegate</a:t>
            </a:r>
            <a:endParaRPr lang="en-US" dirty="0"/>
          </a:p>
          <a:p>
            <a:r>
              <a:rPr lang="en-US" dirty="0"/>
              <a:t>Return a </a:t>
            </a:r>
            <a:r>
              <a:rPr lang="en-US" dirty="0" err="1"/>
              <a:t>RequestDelegate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167062"/>
            <a:ext cx="64198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090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app.UseMiddleware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Encapsulate middleware in a class</a:t>
            </a:r>
          </a:p>
          <a:p>
            <a:r>
              <a:rPr lang="en-US" dirty="0"/>
              <a:t>Requires constructor and Invoke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71762"/>
            <a:ext cx="5457825" cy="204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002319"/>
            <a:ext cx="52197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72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 is to create custom options and Use methods.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943225"/>
            <a:ext cx="5372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069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  <a:p>
            <a:r>
              <a:rPr lang="en-US"/>
              <a:t>Diagnostics</a:t>
            </a:r>
            <a:endParaRPr lang="en-US" dirty="0"/>
          </a:p>
          <a:p>
            <a:r>
              <a:rPr lang="en-US" dirty="0" err="1"/>
              <a:t>ErrorHandler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3419475"/>
            <a:ext cx="51530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20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is important</a:t>
            </a:r>
          </a:p>
          <a:p>
            <a:r>
              <a:rPr lang="en-US" dirty="0"/>
              <a:t>Be careful modifying the response after call to next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871787"/>
            <a:ext cx="50006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5333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Middleware provides logic for HTTP processing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47800" y="54102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Host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47800" y="46482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Server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447800" y="1905000"/>
            <a:ext cx="5943600" cy="24384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0" y="3581400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86000" y="2892065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86000" y="2220798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Middleware</a:t>
            </a:r>
          </a:p>
        </p:txBody>
      </p:sp>
      <p:sp>
        <p:nvSpPr>
          <p:cNvPr id="11" name="Up Arrow 10"/>
          <p:cNvSpPr/>
          <p:nvPr/>
        </p:nvSpPr>
        <p:spPr bwMode="auto">
          <a:xfrm>
            <a:off x="2290713" y="22207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 rot="10800000">
            <a:off x="6135278" y="22207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061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8FB8-0CF4-4F01-9546-4ACF8509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Apps Are Executables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5E67E-DD8B-4BFE-A9FE-F4B96946E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9144000" cy="32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564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D639-11A2-4362-A79C-71EE0E3E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Defines the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B729C-793D-49A0-9D2C-FFA3612B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6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50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Allen Family Food Processing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Me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Mom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Dad</a:t>
            </a:r>
          </a:p>
        </p:txBody>
      </p:sp>
      <p:pic>
        <p:nvPicPr>
          <p:cNvPr id="2054" name="Picture 6" descr="http://whatscookingamerica.net/Vegetables/Photos/UnshuckedCorn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2400230"/>
            <a:ext cx="1444625" cy="81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pic>
        <p:nvPicPr>
          <p:cNvPr id="2056" name="Picture 8" descr="http://whatscookingamerica.net/Vegetables/Photos/ShuckedCorn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725" y="2351456"/>
            <a:ext cx="1229520" cy="86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10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pic>
        <p:nvPicPr>
          <p:cNvPr id="2062" name="Picture 14" descr="http://www.food-skills-for-self-sufficiency.com/images/blanching-cor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76" y="2328054"/>
            <a:ext cx="1061247" cy="9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food-skills-for-self-sufficiency.com/images/chilling-blanched-cor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957" y="4162425"/>
            <a:ext cx="999828" cy="93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pickyourown.org/corn/corn%20cob%20cu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743" y="4203829"/>
            <a:ext cx="1227587" cy="92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eft Arrow 2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pic>
        <p:nvPicPr>
          <p:cNvPr id="2070" name="Picture 22" descr="http://secretcorners.net/weblog/blogs/media/blogs/a/corn_in_freezer_bag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59" y="4162425"/>
            <a:ext cx="1358194" cy="9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67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3" grpId="0" animBg="1"/>
      <p:bldP spid="1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Me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Mom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Dad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10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21" name="Left Arrow 2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27606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0" grpId="0" animBg="1"/>
      <p:bldP spid="21" grpId="0" animBg="1"/>
      <p:bldP spid="3" grpId="0" animBg="1"/>
      <p:bldP spid="17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70325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Logger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275425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Authorizer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967825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Router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51660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521078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10" name="Left Arrow 9"/>
          <p:cNvSpPr/>
          <p:nvPr/>
        </p:nvSpPr>
        <p:spPr bwMode="auto">
          <a:xfrm>
            <a:off x="5225024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21" name="Left Arrow 20"/>
          <p:cNvSpPr/>
          <p:nvPr/>
        </p:nvSpPr>
        <p:spPr bwMode="auto">
          <a:xfrm>
            <a:off x="2524835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802992" y="2433638"/>
            <a:ext cx="1820665" cy="6524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latin typeface="Tekton Pro" pitchFamily="34" charset="0"/>
              </a:rPr>
              <a:t>POST /</a:t>
            </a:r>
            <a:r>
              <a:rPr lang="en-US" sz="1800" dirty="0" err="1">
                <a:latin typeface="Tekton Pro" pitchFamily="34" charset="0"/>
              </a:rPr>
              <a:t>addmovie</a:t>
            </a:r>
            <a:endParaRPr lang="en-US" sz="1800" dirty="0">
              <a:latin typeface="Tekton Pro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2168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latin typeface="Tekton Pro" pitchFamily="34" charset="0"/>
              </a:rPr>
              <a:t>POST /</a:t>
            </a:r>
            <a:r>
              <a:rPr lang="en-US" sz="1800" dirty="0" err="1">
                <a:latin typeface="Tekton Pro" pitchFamily="34" charset="0"/>
              </a:rPr>
              <a:t>addmovie</a:t>
            </a:r>
            <a:endParaRPr lang="en-US" sz="1800" dirty="0">
              <a:latin typeface="Tekton Pro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2426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latin typeface="Tekton Pro" pitchFamily="34" charset="0"/>
              </a:rPr>
              <a:t>POST /</a:t>
            </a:r>
            <a:r>
              <a:rPr lang="en-US" sz="1800" dirty="0" err="1">
                <a:latin typeface="Tekton Pro" pitchFamily="34" charset="0"/>
              </a:rPr>
              <a:t>addmovie</a:t>
            </a:r>
            <a:endParaRPr lang="en-US" sz="1800" dirty="0">
              <a:latin typeface="Tekton Pro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42169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537069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802992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8330025" y="3867151"/>
            <a:ext cx="3810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8368125" y="3762375"/>
            <a:ext cx="38100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ight Arrow 8"/>
          <p:cNvSpPr/>
          <p:nvPr/>
        </p:nvSpPr>
        <p:spPr bwMode="auto">
          <a:xfrm>
            <a:off x="76200" y="2122441"/>
            <a:ext cx="674816" cy="1205578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wrap="none" rtlCol="0" anchor="ctr">
            <a:spAutoFit/>
          </a:bodyPr>
          <a:lstStyle/>
          <a:p>
            <a:pPr algn="ctr"/>
            <a:r>
              <a:rPr lang="en-US" sz="1050" dirty="0">
                <a:latin typeface="Tekton Pro" pitchFamily="34" charset="0"/>
              </a:rPr>
              <a:t>Incoming</a:t>
            </a:r>
          </a:p>
          <a:p>
            <a:pPr algn="ctr"/>
            <a:r>
              <a:rPr lang="en-US" sz="1050" dirty="0">
                <a:latin typeface="Tekton Pro" pitchFamily="34" charset="0"/>
              </a:rPr>
              <a:t>Request</a:t>
            </a:r>
          </a:p>
        </p:txBody>
      </p:sp>
      <p:sp>
        <p:nvSpPr>
          <p:cNvPr id="26" name="Right Arrow 8"/>
          <p:cNvSpPr/>
          <p:nvPr/>
        </p:nvSpPr>
        <p:spPr bwMode="auto">
          <a:xfrm rot="10800000">
            <a:off x="80842" y="4285848"/>
            <a:ext cx="654368" cy="1253343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wrap="none" rtlCol="0" anchor="ctr">
            <a:spAutoFit/>
          </a:bodyPr>
          <a:lstStyle/>
          <a:p>
            <a:pPr algn="ctr"/>
            <a:r>
              <a:rPr lang="en-US" sz="1000" dirty="0">
                <a:latin typeface="Tekton Pro" pitchFamily="34" charset="0"/>
              </a:rPr>
              <a:t>Outgoing</a:t>
            </a:r>
          </a:p>
          <a:p>
            <a:pPr algn="ctr"/>
            <a:r>
              <a:rPr lang="en-US" sz="1000" dirty="0">
                <a:latin typeface="Tekton Pro" pitchFamily="34" charset="0"/>
              </a:rPr>
              <a:t> Response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8080033" y="3742253"/>
            <a:ext cx="1046366" cy="60590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50" dirty="0">
                <a:latin typeface="Tekton Pro" pitchFamily="34" charset="0"/>
              </a:rPr>
              <a:t>Response</a:t>
            </a:r>
          </a:p>
          <a:p>
            <a:pPr algn="ctr"/>
            <a:r>
              <a:rPr lang="en-US" sz="1050" dirty="0">
                <a:latin typeface="Tekton Pro" pitchFamily="34" charset="0"/>
              </a:rPr>
              <a:t>Created</a:t>
            </a:r>
          </a:p>
        </p:txBody>
      </p:sp>
      <p:sp>
        <p:nvSpPr>
          <p:cNvPr id="14" name="Arrow: Curved Left 13"/>
          <p:cNvSpPr/>
          <p:nvPr/>
        </p:nvSpPr>
        <p:spPr bwMode="auto">
          <a:xfrm rot="20950964">
            <a:off x="8369891" y="3186832"/>
            <a:ext cx="547275" cy="735806"/>
          </a:xfrm>
          <a:prstGeom prst="curved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343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searches for Startup as an entry point</a:t>
            </a:r>
          </a:p>
          <a:p>
            <a:r>
              <a:rPr lang="en-US" dirty="0"/>
              <a:t>Defines configuration, </a:t>
            </a:r>
            <a:r>
              <a:rPr lang="en-US" i="1" dirty="0"/>
              <a:t>middleware</a:t>
            </a:r>
            <a:r>
              <a:rPr lang="en-US" dirty="0"/>
              <a:t>, 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667000"/>
            <a:ext cx="72199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015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Injected to Configure method of Startup</a:t>
            </a:r>
          </a:p>
          <a:p>
            <a:r>
              <a:rPr lang="en-US" dirty="0"/>
              <a:t>Defines how to process HTTP requests</a:t>
            </a:r>
          </a:p>
          <a:p>
            <a:r>
              <a:rPr lang="en-US" dirty="0"/>
              <a:t>Optional parameters</a:t>
            </a:r>
          </a:p>
          <a:p>
            <a:pPr lvl="2"/>
            <a:r>
              <a:rPr lang="en-US" dirty="0" err="1"/>
              <a:t>IHostingEnvironment</a:t>
            </a:r>
            <a:endParaRPr lang="en-US" dirty="0"/>
          </a:p>
          <a:p>
            <a:pPr lvl="2"/>
            <a:r>
              <a:rPr lang="en-US" dirty="0" err="1"/>
              <a:t>ILoggerFactory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76600"/>
            <a:ext cx="69056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7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IApplicationBuilder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and run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43200"/>
            <a:ext cx="66389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820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</Words>
  <Application>Microsoft Office PowerPoint</Application>
  <PresentationFormat>On-screen Show (4:3)</PresentationFormat>
  <Paragraphs>105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Startup &amp; Middleware</vt:lpstr>
      <vt:lpstr>ASP.NET Core Apps Are Executables</vt:lpstr>
      <vt:lpstr>Startup Defines the App</vt:lpstr>
      <vt:lpstr>Allen Family Food Processing</vt:lpstr>
      <vt:lpstr>Middleware</vt:lpstr>
      <vt:lpstr>Middleware</vt:lpstr>
      <vt:lpstr>Startup Class</vt:lpstr>
      <vt:lpstr>Configure</vt:lpstr>
      <vt:lpstr>IApplicationBuilder</vt:lpstr>
      <vt:lpstr>app.Run</vt:lpstr>
      <vt:lpstr>app.Use</vt:lpstr>
      <vt:lpstr>app.UseMiddleware</vt:lpstr>
      <vt:lpstr>Custom Middleware</vt:lpstr>
      <vt:lpstr>Common Middleware</vt:lpstr>
      <vt:lpstr>Tips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1064</cp:revision>
  <dcterms:created xsi:type="dcterms:W3CDTF">2007-12-27T20:50:38Z</dcterms:created>
  <dcterms:modified xsi:type="dcterms:W3CDTF">2018-10-20T14:12:58Z</dcterms:modified>
</cp:coreProperties>
</file>