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3"/>
  </p:notesMasterIdLst>
  <p:handoutMasterIdLst>
    <p:handoutMasterId r:id="rId34"/>
  </p:handoutMasterIdLst>
  <p:sldIdLst>
    <p:sldId id="327" r:id="rId2"/>
    <p:sldId id="32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29" r:id="rId31"/>
    <p:sldId id="330" r:id="rId3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5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idea is to foreshadow that </a:t>
            </a:r>
            <a:r>
              <a:rPr lang="en-US" dirty="0" smtClean="0"/>
              <a:t>we really can use delegates </a:t>
            </a:r>
            <a:r>
              <a:rPr lang="en-US" baseline="0" dirty="0" smtClean="0"/>
              <a:t>and static methods with LINQ, but C# can hide the ugliness.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problem to address is the clumsy  static method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Turns out these delegates are useful.</a:t>
            </a:r>
            <a:r>
              <a:rPr lang="en-US" baseline="0" dirty="0" smtClean="0"/>
              <a:t> We are looking b</a:t>
            </a:r>
            <a:r>
              <a:rPr lang="en-US" dirty="0" smtClean="0"/>
              <a:t>etter – but next</a:t>
            </a:r>
            <a:r>
              <a:rPr lang="en-US" baseline="0" dirty="0" smtClean="0"/>
              <a:t> problem to address is the clumsy delegate syntax.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makes me think of Easter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turning point – can</a:t>
            </a:r>
            <a:r>
              <a:rPr lang="en-US" baseline="0" dirty="0" smtClean="0"/>
              <a:t> we convert a lambda to SQL?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the compiler won’t introduce a local </a:t>
            </a:r>
            <a:r>
              <a:rPr lang="en-US" baseline="0" dirty="0" err="1" smtClean="0"/>
              <a:t>varable</a:t>
            </a:r>
            <a:r>
              <a:rPr lang="en-US" baseline="0" dirty="0" smtClean="0"/>
              <a:t> “x”, instead it will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to point out the</a:t>
            </a:r>
            <a:r>
              <a:rPr lang="en-US" baseline="0" dirty="0" smtClean="0"/>
              <a:t> compiler will match the Where method against an instance method, or any extension method in scope (allowing customized behavior).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the implicit</a:t>
            </a:r>
            <a:r>
              <a:rPr lang="en-US" baseline="0" dirty="0" smtClean="0"/>
              <a:t> property name in the select clause (</a:t>
            </a:r>
            <a:r>
              <a:rPr lang="en-US" baseline="0" dirty="0" err="1" smtClean="0"/>
              <a:t>ProcessName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vcsharp/bb330936.aspx" TargetMode="External"/><Relationship Id="rId2" Type="http://schemas.openxmlformats.org/officeDocument/2006/relationships/hyperlink" Target="http://msdn2.microsoft.com/en-us/magazine/cc163400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and LINQ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Language Features for LINQ and Beyond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Delegate Creation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371600"/>
            <a:ext cx="47244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StartsWithL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StartsWithL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name.StartsWith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971800" y="3276600"/>
            <a:ext cx="61722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});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" y="4267200"/>
            <a:ext cx="5334000" cy="105513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70585" y="1078468"/>
            <a:ext cx="1851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Named method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553200" y="2895600"/>
            <a:ext cx="2416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Anonymous method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52400" y="3962400"/>
            <a:ext cx="2377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Lambda Expression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Essentials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514600"/>
            <a:ext cx="8229600" cy="3352800"/>
          </a:xfrm>
        </p:spPr>
        <p:txBody>
          <a:bodyPr/>
          <a:lstStyle/>
          <a:p>
            <a:r>
              <a:rPr lang="en-US" dirty="0" smtClean="0"/>
              <a:t>Takes a functional view of the world</a:t>
            </a:r>
          </a:p>
          <a:p>
            <a:r>
              <a:rPr lang="en-US" dirty="0" smtClean="0"/>
              <a:t>Concise syntax for defining an anonymous function</a:t>
            </a:r>
          </a:p>
          <a:p>
            <a:pPr lvl="1"/>
            <a:r>
              <a:rPr lang="en-US" dirty="0" smtClean="0"/>
              <a:t>Doesn’t require the </a:t>
            </a:r>
            <a:r>
              <a:rPr lang="en-US" i="1" dirty="0" smtClean="0">
                <a:latin typeface="Consolas" pitchFamily="49" charset="0"/>
              </a:rPr>
              <a:t>delegate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Doesn’t require the </a:t>
            </a:r>
            <a:r>
              <a:rPr lang="en-US" i="1" dirty="0" smtClean="0">
                <a:latin typeface="Consolas" pitchFamily="49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Compiler uses type inference whenever possible</a:t>
            </a:r>
          </a:p>
          <a:p>
            <a:r>
              <a:rPr lang="en-US" dirty="0" smtClean="0"/>
              <a:t>Introduces the </a:t>
            </a:r>
            <a:r>
              <a:rPr lang="en-US" i="1" dirty="0" smtClean="0"/>
              <a:t>goes to</a:t>
            </a:r>
            <a:r>
              <a:rPr lang="en-US" dirty="0" smtClean="0"/>
              <a:t> operator =&gt;</a:t>
            </a:r>
          </a:p>
          <a:p>
            <a:pPr lvl="1"/>
            <a:r>
              <a:rPr lang="en-US" dirty="0" smtClean="0">
                <a:latin typeface="+mn-lt"/>
              </a:rPr>
              <a:t>Left hand side is function signature</a:t>
            </a:r>
          </a:p>
          <a:p>
            <a:pPr lvl="1"/>
            <a:r>
              <a:rPr lang="en-US" dirty="0" smtClean="0">
                <a:latin typeface="+mn-lt"/>
              </a:rPr>
              <a:t>Right hand side is an expression or statement block</a:t>
            </a:r>
          </a:p>
          <a:p>
            <a:endParaRPr lang="en-US" i="1" dirty="0">
              <a:latin typeface="Consolas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1295400"/>
            <a:ext cx="5334000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</p:spPr>
        <p:txBody>
          <a:bodyPr/>
          <a:lstStyle/>
          <a:p>
            <a:r>
              <a:rPr lang="en-US" dirty="0" smtClean="0"/>
              <a:t>Parentheses and types are often optional in signature</a:t>
            </a:r>
          </a:p>
          <a:p>
            <a:pPr lvl="1"/>
            <a:r>
              <a:rPr lang="en-US" dirty="0" smtClean="0"/>
              <a:t>No parentheses required when using a single, implicitly typed parameter</a:t>
            </a:r>
          </a:p>
          <a:p>
            <a:r>
              <a:rPr lang="en-US" dirty="0" smtClean="0"/>
              <a:t>Statement blocks possible using { and } </a:t>
            </a:r>
          </a:p>
          <a:p>
            <a:pPr lvl="1"/>
            <a:r>
              <a:rPr lang="en-US" dirty="0" smtClean="0"/>
              <a:t>Can introduce local variables</a:t>
            </a:r>
          </a:p>
          <a:p>
            <a:pPr lvl="1"/>
            <a:r>
              <a:rPr lang="en-US" dirty="0" smtClean="0"/>
              <a:t>But – lambda expressions are best kept short 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3581400"/>
            <a:ext cx="67818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((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s) =&gt;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              {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temp =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s.ToLower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temp.StartsWith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    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371600"/>
          </a:xfrm>
        </p:spPr>
        <p:txBody>
          <a:bodyPr/>
          <a:lstStyle/>
          <a:p>
            <a:r>
              <a:rPr lang="en-US" dirty="0" smtClean="0"/>
              <a:t>Must first assign lambda to compatible delegate type</a:t>
            </a:r>
          </a:p>
          <a:p>
            <a:r>
              <a:rPr lang="en-US" dirty="0" smtClean="0"/>
              <a:t>Built-in </a:t>
            </a:r>
            <a:r>
              <a:rPr lang="en-US" dirty="0" err="1" smtClean="0"/>
              <a:t>Func</a:t>
            </a:r>
            <a:r>
              <a:rPr lang="en-US" dirty="0" smtClean="0"/>
              <a:t> and Action delegates available</a:t>
            </a:r>
          </a:p>
          <a:p>
            <a:pPr lvl="1"/>
            <a:r>
              <a:rPr lang="en-US" dirty="0" smtClean="0"/>
              <a:t>We rarely need to define custom delegates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3048000"/>
            <a:ext cx="60960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square = x =&gt; x *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mult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 (x, y) =&gt; x * 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print = x =&gt;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(x);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print(square(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mult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(3, 5))); </a:t>
            </a: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displays 225;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for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0"/>
            <a:ext cx="8229600" cy="2590800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i="1" dirty="0" smtClean="0">
                <a:latin typeface="Consolas" pitchFamily="49" charset="0"/>
              </a:rPr>
              <a:t>cities</a:t>
            </a:r>
            <a:r>
              <a:rPr lang="en-US" dirty="0" smtClean="0"/>
              <a:t> is not an in-memory collection?</a:t>
            </a:r>
          </a:p>
          <a:p>
            <a:pPr lvl="1"/>
            <a:r>
              <a:rPr lang="en-US" dirty="0" smtClean="0"/>
              <a:t>LINQ works with databases, for example</a:t>
            </a:r>
          </a:p>
          <a:p>
            <a:pPr lvl="1"/>
            <a:r>
              <a:rPr lang="en-US" dirty="0" smtClean="0"/>
              <a:t>Does filtering occur inside the database, or inside our app domain?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1295400"/>
            <a:ext cx="5334000" cy="1066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dirty="0" smtClean="0"/>
              <a:t>Lambda expressions as delegates become opaque code</a:t>
            </a:r>
          </a:p>
          <a:p>
            <a:r>
              <a:rPr lang="en-US" dirty="0" smtClean="0"/>
              <a:t>The alternative is Expression&lt;</a:t>
            </a:r>
            <a:r>
              <a:rPr lang="en-US" dirty="0" err="1" smtClean="0"/>
              <a:t>TDelegate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514600"/>
            <a:ext cx="83820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multExpression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(x, y) =&gt; x * 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printExpression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x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(x);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multExpression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printExpression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648200" y="5181600"/>
            <a:ext cx="3048000" cy="1066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0" dirty="0" smtClean="0">
                <a:latin typeface="Consolas" pitchFamily="49" charset="0"/>
                <a:cs typeface="Segoe UI" pitchFamily="34" charset="0"/>
              </a:rPr>
              <a:t>x=&gt;(x*x)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x,y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)=&gt;(x*y)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0" noProof="0" dirty="0" smtClean="0">
                <a:latin typeface="Consolas" pitchFamily="49" charset="0"/>
                <a:cs typeface="Segoe UI" pitchFamily="34" charset="0"/>
              </a:rPr>
              <a:t>x=&gt;</a:t>
            </a:r>
            <a:r>
              <a:rPr lang="en-US" sz="1800" b="0" kern="0" noProof="0" dirty="0" err="1" smtClean="0">
                <a:latin typeface="Consolas" pitchFamily="49" charset="0"/>
                <a:cs typeface="Segoe UI" pitchFamily="34" charset="0"/>
              </a:rPr>
              <a:t>WriteLine</a:t>
            </a:r>
            <a:r>
              <a:rPr lang="en-US" sz="1800" b="0" kern="0" noProof="0" dirty="0" smtClean="0">
                <a:latin typeface="Consolas" pitchFamily="49" charset="0"/>
                <a:cs typeface="Segoe UI" pitchFamily="34" charset="0"/>
              </a:rPr>
              <a:t>(x)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4419600" y="4191000"/>
            <a:ext cx="1066800" cy="6096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treats Expression&lt;</a:t>
            </a:r>
            <a:r>
              <a:rPr lang="en-US" dirty="0" err="1" smtClean="0"/>
              <a:t>TDelegate</a:t>
            </a:r>
            <a:r>
              <a:rPr lang="en-US" dirty="0" smtClean="0"/>
              <a:t>&gt; as a special type</a:t>
            </a:r>
          </a:p>
          <a:p>
            <a:pPr lvl="1"/>
            <a:r>
              <a:rPr lang="en-US" smtClean="0"/>
              <a:t>Instead </a:t>
            </a:r>
            <a:r>
              <a:rPr lang="en-US" dirty="0" smtClean="0"/>
              <a:t>of generating MSIL, compiler generates an expression tree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962400"/>
            <a:ext cx="83820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ParameterExpression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.Lambda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.Multiply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(x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.Parameter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x),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ParameterExpression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{ x });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838200" y="2514600"/>
            <a:ext cx="7696200" cy="609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114800" y="3048000"/>
            <a:ext cx="484632" cy="978408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Compile an expression before invoking</a:t>
            </a:r>
          </a:p>
          <a:p>
            <a:pPr lvl="1"/>
            <a:r>
              <a:rPr lang="en-US" dirty="0" smtClean="0"/>
              <a:t>Generating MSIL at runtime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4724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But the real power of an expression is through runtime analysis …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28600" y="2362200"/>
            <a:ext cx="83820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square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squareExpression.Compile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y = 3;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ySquared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square(y);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ySquared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prints 9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Trees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267200" cy="1981200"/>
          </a:xfrm>
        </p:spPr>
        <p:txBody>
          <a:bodyPr/>
          <a:lstStyle/>
          <a:p>
            <a:r>
              <a:rPr lang="en-US" dirty="0" smtClean="0"/>
              <a:t>LINQ Providers can analyze expression</a:t>
            </a:r>
          </a:p>
          <a:p>
            <a:pPr lvl="1"/>
            <a:r>
              <a:rPr lang="en-US" dirty="0" smtClean="0"/>
              <a:t>LINQ to SQL will build SQL command after analysis</a:t>
            </a:r>
            <a:endParaRPr lang="en-US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600200"/>
            <a:ext cx="3895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3505200"/>
            <a:ext cx="4267200" cy="838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</p:txBody>
      </p:sp>
      <p:sp>
        <p:nvSpPr>
          <p:cNvPr id="8" name="Bent Arrow 7"/>
          <p:cNvSpPr/>
          <p:nvPr/>
        </p:nvSpPr>
        <p:spPr bwMode="auto">
          <a:xfrm flipV="1">
            <a:off x="2971800" y="4648200"/>
            <a:ext cx="813816" cy="9906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LINQ Versus Remote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r>
              <a:rPr lang="en-US" dirty="0" smtClean="0"/>
              <a:t>&lt;T&gt; versus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1905000"/>
            <a:ext cx="7315200" cy="2590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{   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Enumerable</a:t>
            </a:r>
            <a:b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{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Where&lt;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&gt;(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source,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predicate) …       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   ...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3733800"/>
            <a:ext cx="73152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{   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Queryable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{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Where&lt;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&gt;(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source,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Expression&lt;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&gt;&gt; predicate) 	...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   ...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Notched Right Arrow 6"/>
          <p:cNvSpPr/>
          <p:nvPr/>
        </p:nvSpPr>
        <p:spPr bwMode="auto">
          <a:xfrm>
            <a:off x="1905000" y="3048000"/>
            <a:ext cx="1359408" cy="484632"/>
          </a:xfrm>
          <a:prstGeom prst="notched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0" dirty="0" smtClean="0">
                <a:latin typeface="Tekton Pro" pitchFamily="34" charset="0"/>
              </a:rPr>
              <a:t>delegate</a:t>
            </a:r>
            <a:endParaRPr lang="en-US" sz="2000" b="0" dirty="0">
              <a:latin typeface="Tekton Pro" pitchFamily="34" charset="0"/>
            </a:endParaRPr>
          </a:p>
        </p:txBody>
      </p:sp>
      <p:sp>
        <p:nvSpPr>
          <p:cNvPr id="9" name="Notched Right Arrow 8"/>
          <p:cNvSpPr/>
          <p:nvPr/>
        </p:nvSpPr>
        <p:spPr bwMode="auto">
          <a:xfrm>
            <a:off x="2971800" y="4876800"/>
            <a:ext cx="1664208" cy="484632"/>
          </a:xfrm>
          <a:prstGeom prst="notched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0" dirty="0" smtClean="0">
                <a:latin typeface="Tekton Pro" pitchFamily="34" charset="0"/>
              </a:rPr>
              <a:t>expression</a:t>
            </a:r>
            <a:endParaRPr lang="en-US" sz="2000" b="0" dirty="0">
              <a:latin typeface="Tekton Pro" pitchFamily="34" charset="0"/>
            </a:endParaRPr>
          </a:p>
        </p:txBody>
      </p:sp>
      <p:sp>
        <p:nvSpPr>
          <p:cNvPr id="10" name="7-Point Star 9"/>
          <p:cNvSpPr/>
          <p:nvPr/>
        </p:nvSpPr>
        <p:spPr bwMode="auto">
          <a:xfrm>
            <a:off x="5638800" y="1295400"/>
            <a:ext cx="1828800" cy="1524000"/>
          </a:xfrm>
          <a:prstGeom prst="star7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to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7-Point Star 10"/>
          <p:cNvSpPr/>
          <p:nvPr/>
        </p:nvSpPr>
        <p:spPr bwMode="auto">
          <a:xfrm>
            <a:off x="7315200" y="3124200"/>
            <a:ext cx="1828800" cy="1524000"/>
          </a:xfrm>
          <a:prstGeom prst="star7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to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SQL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Digging Into C# Features For LINQ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Query Expressions</a:t>
            </a:r>
          </a:p>
          <a:p>
            <a:pPr lvl="1"/>
            <a:r>
              <a:rPr lang="en-US" dirty="0" smtClean="0"/>
              <a:t>Type Inference</a:t>
            </a:r>
          </a:p>
          <a:p>
            <a:pPr lvl="1"/>
            <a:r>
              <a:rPr lang="en-US" dirty="0" smtClean="0"/>
              <a:t>Anonymous Types</a:t>
            </a:r>
          </a:p>
          <a:p>
            <a:pPr lvl="1"/>
            <a:r>
              <a:rPr lang="en-US" dirty="0" smtClean="0"/>
              <a:t>Partial Methods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Extension methods give us standard operators</a:t>
            </a:r>
          </a:p>
          <a:p>
            <a:pPr lvl="1"/>
            <a:r>
              <a:rPr lang="en-US" dirty="0" smtClean="0"/>
              <a:t>As extension methods, standard operators can be redefined</a:t>
            </a:r>
          </a:p>
          <a:p>
            <a:r>
              <a:rPr lang="en-US" dirty="0" smtClean="0"/>
              <a:t>Lambda expressions give us expressive logic</a:t>
            </a:r>
          </a:p>
          <a:p>
            <a:pPr lvl="1"/>
            <a:r>
              <a:rPr lang="en-US" dirty="0" smtClean="0"/>
              <a:t>Can use as delegates</a:t>
            </a:r>
          </a:p>
          <a:p>
            <a:pPr lvl="1"/>
            <a:r>
              <a:rPr lang="en-US" dirty="0" smtClean="0"/>
              <a:t>Can use as expression trees</a:t>
            </a:r>
          </a:p>
          <a:p>
            <a:r>
              <a:rPr lang="en-US" dirty="0" smtClean="0"/>
              <a:t>But - does this code look like a query?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905000" y="3810000"/>
            <a:ext cx="63246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810000"/>
            <a:ext cx="8229600" cy="1981200"/>
          </a:xfrm>
        </p:spPr>
        <p:txBody>
          <a:bodyPr/>
          <a:lstStyle/>
          <a:p>
            <a:r>
              <a:rPr lang="en-US" dirty="0" smtClean="0"/>
              <a:t>Puts the “language integrated” into LINQ</a:t>
            </a:r>
          </a:p>
          <a:p>
            <a:r>
              <a:rPr lang="en-US" dirty="0" smtClean="0"/>
              <a:t>Begins with a </a:t>
            </a:r>
            <a:r>
              <a:rPr lang="en-US" i="1" dirty="0" smtClean="0">
                <a:latin typeface="Consolas" pitchFamily="49" charset="0"/>
              </a:rPr>
              <a:t>from</a:t>
            </a:r>
            <a:r>
              <a:rPr lang="en-US" dirty="0" smtClean="0"/>
              <a:t> clause, ends with a </a:t>
            </a:r>
            <a:r>
              <a:rPr lang="en-US" i="1" dirty="0" smtClean="0">
                <a:latin typeface="Consolas" pitchFamily="49" charset="0"/>
              </a:rPr>
              <a:t>select</a:t>
            </a:r>
            <a:r>
              <a:rPr lang="en-US" dirty="0" smtClean="0"/>
              <a:t> or </a:t>
            </a:r>
            <a:r>
              <a:rPr lang="en-US" i="1" dirty="0" smtClean="0">
                <a:latin typeface="Consolas" pitchFamily="49" charset="0"/>
              </a:rPr>
              <a:t>group</a:t>
            </a:r>
          </a:p>
          <a:p>
            <a:pPr lvl="1"/>
            <a:r>
              <a:rPr lang="en-US" dirty="0" smtClean="0">
                <a:latin typeface="+mn-lt"/>
              </a:rPr>
              <a:t>Can use </a:t>
            </a:r>
            <a:r>
              <a:rPr lang="en-US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Consolas" pitchFamily="49" charset="0"/>
              </a:rPr>
              <a:t>let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Consolas" pitchFamily="49" charset="0"/>
              </a:rPr>
              <a:t>orderby</a:t>
            </a:r>
            <a:r>
              <a:rPr lang="en-US" dirty="0" smtClean="0">
                <a:latin typeface="+mn-lt"/>
              </a:rPr>
              <a:t>, and </a:t>
            </a:r>
            <a:r>
              <a:rPr lang="en-US" dirty="0" smtClean="0">
                <a:latin typeface="Consolas" pitchFamily="49" charset="0"/>
              </a:rPr>
              <a:t>join</a:t>
            </a:r>
          </a:p>
          <a:p>
            <a:r>
              <a:rPr lang="en-US" dirty="0" smtClean="0"/>
              <a:t>Looks like a SQL query</a:t>
            </a:r>
          </a:p>
          <a:p>
            <a:pPr lvl="1"/>
            <a:r>
              <a:rPr lang="en-US" i="1" dirty="0" smtClean="0">
                <a:latin typeface="Consolas" pitchFamily="49" charset="0"/>
              </a:rPr>
              <a:t>from</a:t>
            </a:r>
            <a:r>
              <a:rPr lang="en-US" dirty="0" smtClean="0"/>
              <a:t> logically comes first (also helps </a:t>
            </a:r>
            <a:r>
              <a:rPr lang="en-US" dirty="0" err="1" smtClean="0"/>
              <a:t>Intellisense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1219200"/>
            <a:ext cx="67056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cities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15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and Sugary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Compiler transforms query expressions into a series of method calls with lambda expressions 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67056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cities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15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438400" y="4419600"/>
            <a:ext cx="67056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(c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c.StartsWith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c.Length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&lt; 15)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(c =&gt; c)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.Select(c =&gt; c);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Bent Arrow 7"/>
          <p:cNvSpPr/>
          <p:nvPr/>
        </p:nvSpPr>
        <p:spPr bwMode="auto">
          <a:xfrm flipV="1">
            <a:off x="1600200" y="4648200"/>
            <a:ext cx="838200" cy="9906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Troubles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04800" y="3048000"/>
            <a:ext cx="8229600" cy="2895600"/>
          </a:xfrm>
        </p:spPr>
        <p:txBody>
          <a:bodyPr/>
          <a:lstStyle/>
          <a:p>
            <a:r>
              <a:rPr lang="en-US" dirty="0" smtClean="0"/>
              <a:t>Type names can clutter the query</a:t>
            </a:r>
          </a:p>
          <a:p>
            <a:r>
              <a:rPr lang="en-US" dirty="0" smtClean="0"/>
              <a:t>Projection is still difficult</a:t>
            </a:r>
          </a:p>
          <a:p>
            <a:pPr lvl="1"/>
            <a:r>
              <a:rPr lang="en-US" dirty="0" smtClean="0"/>
              <a:t>Query a collection of Employee and return an </a:t>
            </a:r>
            <a:r>
              <a:rPr lang="en-US" dirty="0" err="1" smtClean="0"/>
              <a:t>EmployeeSummary</a:t>
            </a:r>
            <a:endParaRPr lang="en-US" dirty="0" smtClean="0"/>
          </a:p>
          <a:p>
            <a:pPr lvl="1"/>
            <a:r>
              <a:rPr lang="en-US" dirty="0" smtClean="0"/>
              <a:t>Requires a new type (</a:t>
            </a:r>
            <a:r>
              <a:rPr lang="en-US" dirty="0" err="1" smtClean="0"/>
              <a:t>EmployeeSummary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Requires a well-stocked </a:t>
            </a:r>
            <a:r>
              <a:rPr lang="en-US" dirty="0" err="1" smtClean="0"/>
              <a:t>EmployeeSummary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219200"/>
            <a:ext cx="59436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cities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15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C# 3.0 introduced the </a:t>
            </a:r>
            <a:r>
              <a:rPr lang="en-US" i="1" dirty="0" err="1" smtClean="0">
                <a:latin typeface="Consolas" pitchFamily="49" charset="0"/>
              </a:rPr>
              <a:t>var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Unlike JavaScript – does not denote weak, dynamic, or loose typing</a:t>
            </a:r>
          </a:p>
          <a:p>
            <a:r>
              <a:rPr lang="en-US" dirty="0" smtClean="0"/>
              <a:t>Compiler infers the type of the variable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38400" y="2819400"/>
            <a:ext cx="41148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 = 3.0;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y = 2;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z = x * 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all lines print "True"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(name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(x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(z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Implicit Typing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Must have a non-ambiguous </a:t>
            </a:r>
            <a:r>
              <a:rPr lang="en-US" dirty="0" err="1" smtClean="0"/>
              <a:t>initializer</a:t>
            </a:r>
            <a:endParaRPr lang="en-US" dirty="0" smtClean="0"/>
          </a:p>
          <a:p>
            <a:pPr lvl="1"/>
            <a:r>
              <a:rPr lang="en-US" dirty="0" smtClean="0"/>
              <a:t>null is ambiguous</a:t>
            </a:r>
          </a:p>
          <a:p>
            <a:r>
              <a:rPr lang="en-US" dirty="0" smtClean="0"/>
              <a:t>Variable is still strongly typed!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514600"/>
            <a:ext cx="82296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implicitly typed local variables must be initialized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Implicitly-typed local variables cannot have multiple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declarators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j, k = 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Cannot assign &lt;null&gt; to an implicitly-typed local variable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"42"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Cannot implicitly convert type 'string' to '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'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 = number + 1;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5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2743200"/>
          </a:xfrm>
        </p:spPr>
        <p:txBody>
          <a:bodyPr/>
          <a:lstStyle/>
          <a:p>
            <a:r>
              <a:rPr lang="en-US" dirty="0" smtClean="0"/>
              <a:t>Nameless classes created with an </a:t>
            </a:r>
            <a:r>
              <a:rPr lang="en-US" i="1" dirty="0" smtClean="0"/>
              <a:t>object </a:t>
            </a:r>
            <a:r>
              <a:rPr lang="en-US" i="1" dirty="0" err="1" smtClean="0"/>
              <a:t>initializer</a:t>
            </a:r>
            <a:endParaRPr lang="en-US" i="1" dirty="0" smtClean="0"/>
          </a:p>
          <a:p>
            <a:r>
              <a:rPr lang="en-US" dirty="0" smtClean="0"/>
              <a:t>Specify properties and their initial values</a:t>
            </a:r>
          </a:p>
          <a:p>
            <a:pPr lvl="1"/>
            <a:r>
              <a:rPr lang="en-US" dirty="0" smtClean="0"/>
              <a:t>Compiler creates class with read-only properties</a:t>
            </a:r>
          </a:p>
          <a:p>
            <a:pPr lvl="1"/>
            <a:r>
              <a:rPr lang="en-US" dirty="0" smtClean="0"/>
              <a:t>Always derives from </a:t>
            </a:r>
            <a:r>
              <a:rPr lang="en-US" dirty="0" err="1" smtClean="0"/>
              <a:t>System.Object</a:t>
            </a:r>
            <a:endParaRPr lang="en-US" dirty="0" smtClean="0"/>
          </a:p>
          <a:p>
            <a:r>
              <a:rPr lang="en-US" dirty="0" smtClean="0"/>
              <a:t>Cannot use anonymous type as return value or parameter</a:t>
            </a:r>
          </a:p>
          <a:p>
            <a:pPr lvl="1"/>
            <a:r>
              <a:rPr lang="en-US" dirty="0" smtClean="0"/>
              <a:t>No type name!</a:t>
            </a:r>
          </a:p>
          <a:p>
            <a:pPr lvl="1"/>
            <a:r>
              <a:rPr lang="en-US" dirty="0" smtClean="0"/>
              <a:t>Need to return or pass </a:t>
            </a:r>
            <a:r>
              <a:rPr lang="en-US" dirty="0" err="1" smtClean="0"/>
              <a:t>System.Object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4038600"/>
            <a:ext cx="75438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Name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Department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"Engineering"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"{0}:{1}"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with </a:t>
            </a:r>
            <a:r>
              <a:rPr lang="en-US" dirty="0" err="1" smtClean="0"/>
              <a:t>var</a:t>
            </a:r>
            <a:r>
              <a:rPr lang="en-US" dirty="0" smtClean="0"/>
              <a:t> and Anonymous Types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1066800"/>
            <a:ext cx="6934200" cy="4876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processList</a:t>
            </a:r>
            <a:r>
              <a:rPr lang="en-US" sz="1600" dirty="0" smtClean="0">
                <a:ea typeface="Calibri"/>
                <a:cs typeface="Times New Roman"/>
              </a:rPr>
              <a:t>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process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Process</a:t>
            </a:r>
            <a:r>
              <a:rPr lang="en-US" sz="1600" dirty="0" err="1" smtClean="0">
                <a:ea typeface="Calibri"/>
                <a:cs typeface="Times New Roman"/>
              </a:rPr>
              <a:t>.GetProcesses</a:t>
            </a:r>
            <a:r>
              <a:rPr lang="en-US" sz="1600" dirty="0" smtClean="0">
                <a:ea typeface="Calibri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orderby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process.Threads.Count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descending</a:t>
            </a:r>
            <a:r>
              <a:rPr lang="en-US" sz="1600" dirty="0" smtClean="0">
                <a:ea typeface="Calibri"/>
                <a:cs typeface="Times New Roman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</a:t>
            </a:r>
            <a:r>
              <a:rPr lang="en-US" sz="1600" dirty="0" err="1" smtClean="0">
                <a:ea typeface="Calibri"/>
                <a:cs typeface="Times New Roman"/>
              </a:rPr>
              <a:t>process.ProcessName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ascending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</a:t>
            </a:r>
            <a:r>
              <a:rPr lang="en-US" sz="1600" dirty="0" err="1" smtClean="0">
                <a:ea typeface="Calibri"/>
                <a:cs typeface="Times New Roman"/>
              </a:rPr>
              <a:t>process.ProcessName</a:t>
            </a:r>
            <a:r>
              <a:rPr lang="en-US" sz="1600" dirty="0" smtClean="0">
                <a:ea typeface="Calibri"/>
                <a:cs typeface="Times New Roman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</a:t>
            </a:r>
            <a:r>
              <a:rPr lang="en-US" sz="1600" dirty="0" err="1" smtClean="0">
                <a:ea typeface="Calibri"/>
                <a:cs typeface="Times New Roman"/>
              </a:rPr>
              <a:t>ThreadCount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ea typeface="Calibri"/>
                <a:cs typeface="Times New Roman"/>
              </a:rPr>
              <a:t>process.Threads.Count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};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"Process List"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process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processList</a:t>
            </a:r>
            <a:r>
              <a:rPr lang="en-US" sz="1600" dirty="0" smtClean="0">
                <a:ea typeface="Calibri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"{0,25} {1,4:D}"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ea typeface="Calibri"/>
                <a:cs typeface="Times New Roman"/>
              </a:rPr>
              <a:t>process.ProcessName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ea typeface="Calibri"/>
                <a:cs typeface="Times New Roman"/>
              </a:rPr>
              <a:t>process.ThreadCount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Initializers</a:t>
            </a:r>
            <a:r>
              <a:rPr lang="en-US" dirty="0" smtClean="0"/>
              <a:t> For Named Classes and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6172200" cy="2590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sz="1200" dirty="0" smtClean="0">
                <a:ea typeface="Calibri"/>
                <a:cs typeface="Times New Roman"/>
              </a:rPr>
              <a:t> ID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200" dirty="0" smtClean="0">
                <a:ea typeface="Calibri"/>
                <a:cs typeface="Times New Roman"/>
              </a:rPr>
              <a:t> Name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ea typeface="Calibri"/>
                <a:cs typeface="Times New Roman"/>
              </a:rPr>
              <a:t>Address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err="1" smtClean="0">
                <a:ea typeface="Calibri"/>
                <a:cs typeface="Times New Roman"/>
              </a:rPr>
              <a:t>HomeAddress</a:t>
            </a:r>
            <a:r>
              <a:rPr lang="en-US" sz="1200" dirty="0" smtClean="0">
                <a:ea typeface="Calibri"/>
                <a:cs typeface="Times New Roman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ea typeface="Calibri"/>
                <a:cs typeface="Times New Roman"/>
              </a:rPr>
              <a:t>Address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200" dirty="0" smtClean="0">
                <a:ea typeface="Calibri"/>
                <a:cs typeface="Times New Roman"/>
              </a:rPr>
              <a:t> City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200" dirty="0" smtClean="0">
                <a:ea typeface="Calibri"/>
                <a:cs typeface="Times New Roman"/>
              </a:rPr>
              <a:t> Country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3657600"/>
            <a:ext cx="8229600" cy="2590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ID = 1,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Name =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"Sami"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= { City =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"Sharpsburg"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 =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"USA"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&gt; employees =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&gt;()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ID=2, 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= { City=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ID=3, 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= { City=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ID=4, 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= { City=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}}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229600" cy="1828800"/>
          </a:xfrm>
        </p:spPr>
        <p:txBody>
          <a:bodyPr/>
          <a:lstStyle/>
          <a:p>
            <a:r>
              <a:rPr lang="en-US" dirty="0" smtClean="0"/>
              <a:t>Extensibility mechanism for designer generated code </a:t>
            </a:r>
          </a:p>
          <a:p>
            <a:pPr lvl="1"/>
            <a:r>
              <a:rPr lang="en-US" dirty="0" smtClean="0"/>
              <a:t>LINQ to SQL designer uses partial methods</a:t>
            </a:r>
          </a:p>
          <a:p>
            <a:r>
              <a:rPr lang="en-US" dirty="0" smtClean="0"/>
              <a:t>Implicitly private – no return values or out parameters</a:t>
            </a:r>
          </a:p>
          <a:p>
            <a:r>
              <a:rPr lang="en-US" dirty="0" smtClean="0"/>
              <a:t>Optimizations for unused methods</a:t>
            </a:r>
          </a:p>
          <a:p>
            <a:pPr lvl="1"/>
            <a:r>
              <a:rPr lang="en-US" dirty="0" smtClean="0"/>
              <a:t>Compiler removes method calls if no implementation is defined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3048000"/>
            <a:ext cx="35814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Account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Account()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OnCreated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OnCreated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648200" y="3048000"/>
            <a:ext cx="4114800" cy="2667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Account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OnCreated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            "Account created..."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    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Cross 7"/>
          <p:cNvSpPr/>
          <p:nvPr/>
        </p:nvSpPr>
        <p:spPr bwMode="auto">
          <a:xfrm>
            <a:off x="4038600" y="4114800"/>
            <a:ext cx="457200" cy="381000"/>
          </a:xfrm>
          <a:prstGeom prst="plu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C#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0" y="3733800"/>
            <a:ext cx="5029200" cy="19812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600" dirty="0" smtClean="0">
                <a:ea typeface="Calibri"/>
                <a:cs typeface="Times New Roman"/>
              </a:rPr>
              <a:t>&gt; </a:t>
            </a:r>
            <a:r>
              <a:rPr lang="en-US" sz="1600" dirty="0" err="1" smtClean="0">
                <a:ea typeface="Calibri"/>
                <a:cs typeface="Times New Roman"/>
              </a:rPr>
              <a:t>scotts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EnumerableExtensions</a:t>
            </a:r>
            <a:r>
              <a:rPr lang="en-US" sz="1600" dirty="0" err="1" smtClean="0">
                <a:ea typeface="Calibri"/>
                <a:cs typeface="Times New Roman"/>
              </a:rPr>
              <a:t>.Where</a:t>
            </a:r>
            <a:r>
              <a:rPr lang="en-US" sz="1600" dirty="0" smtClean="0">
                <a:ea typeface="Calibri"/>
                <a:cs typeface="Times New Roman"/>
              </a:rPr>
              <a:t>(employees,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delegate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600" dirty="0" smtClean="0">
                <a:ea typeface="Calibri"/>
                <a:cs typeface="Times New Roman"/>
              </a:rPr>
              <a:t> 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e.Name</a:t>
            </a:r>
            <a:r>
              <a:rPr lang="en-US" sz="1600" dirty="0" smtClean="0">
                <a:ea typeface="Calibri"/>
                <a:cs typeface="Times New Roman"/>
              </a:rPr>
              <a:t> ==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r>
              <a:rPr lang="en-US" sz="1600" dirty="0" smtClean="0">
                <a:ea typeface="Calibri"/>
                <a:cs typeface="Times New Roman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});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362200"/>
            <a:ext cx="4419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sequence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scotts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(Name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9600" y="1295400"/>
            <a:ext cx="6625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Integrating data queries into C# has been a goal for years.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29200" y="3352800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in C# 2.0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85800" y="19812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on the whiteboard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is the product of language and framework design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Query expressions</a:t>
            </a:r>
          </a:p>
          <a:p>
            <a:r>
              <a:rPr lang="en-US" dirty="0" smtClean="0"/>
              <a:t>Many of these LINQ oriented features useful for everyday code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Reduced typed noise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Evolution of LINQ and Its Impact On The Design of C# </a:t>
            </a:r>
            <a:r>
              <a:rPr lang="en-US" dirty="0" smtClean="0">
                <a:hlinkClick r:id="rId2"/>
              </a:rPr>
              <a:t>http://msdn2.microsoft.com/en-us/magazine/cc163400.aspx</a:t>
            </a:r>
            <a:endParaRPr lang="en-US" dirty="0" smtClean="0"/>
          </a:p>
          <a:p>
            <a:r>
              <a:rPr lang="en-US" dirty="0" smtClean="0"/>
              <a:t>Visual Studio 2008 Samples (Expression Tree Viewer) </a:t>
            </a:r>
            <a:r>
              <a:rPr lang="en-US" dirty="0" smtClean="0">
                <a:hlinkClick r:id="rId3"/>
              </a:rPr>
              <a:t>http://msdn2.microsoft.com/en-us/vcsharp/bb330936.aspx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5257800" cy="2057400"/>
          </a:xfrm>
        </p:spPr>
        <p:txBody>
          <a:bodyPr/>
          <a:lstStyle/>
          <a:p>
            <a:r>
              <a:rPr lang="en-US" dirty="0" smtClean="0"/>
              <a:t>Code doesn’t look like a query</a:t>
            </a:r>
          </a:p>
          <a:p>
            <a:r>
              <a:rPr lang="en-US" dirty="0" smtClean="0"/>
              <a:t>Static classes hide operations</a:t>
            </a:r>
          </a:p>
          <a:p>
            <a:r>
              <a:rPr lang="en-US" dirty="0" smtClean="0"/>
              <a:t>Anonymous methods are verbose</a:t>
            </a:r>
          </a:p>
          <a:p>
            <a:r>
              <a:rPr lang="en-US" dirty="0" smtClean="0"/>
              <a:t>Projected types require definitions</a:t>
            </a:r>
          </a:p>
          <a:p>
            <a:r>
              <a:rPr lang="en-US" dirty="0" smtClean="0"/>
              <a:t>Type names clutter the code</a:t>
            </a:r>
          </a:p>
          <a:p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429000" y="3886200"/>
            <a:ext cx="51816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scotts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EnumerableExtensions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.Where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(employees,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e)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{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53000" y="3440668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in C# 2.0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1000" y="4191000"/>
            <a:ext cx="4572000" cy="1752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scotts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employees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e.Name</a:t>
            </a:r>
            <a:r>
              <a:rPr lang="en-US" dirty="0" smtClean="0">
                <a:ea typeface="Calibri"/>
                <a:cs typeface="Times New Roman"/>
              </a:rPr>
              <a:t> ==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e;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752600"/>
            <a:ext cx="51816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scotts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EnumerableExtensions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.Where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(employees,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e)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{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752600" y="1307068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in C# 2.0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57800" y="3733800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Today’s LINQ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Bent Arrow 7"/>
          <p:cNvSpPr/>
          <p:nvPr/>
        </p:nvSpPr>
        <p:spPr bwMode="auto">
          <a:xfrm flipV="1">
            <a:off x="2743200" y="3733800"/>
            <a:ext cx="1295400" cy="16764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Create the illusion of new methods on an existing type</a:t>
            </a:r>
          </a:p>
          <a:p>
            <a:pPr lvl="1"/>
            <a:r>
              <a:rPr lang="en-US" dirty="0" smtClean="0"/>
              <a:t>Even sealed classes and interfaces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68580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Extending string via static methods (pre C# 3.0)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StringUtils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(data);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33800" y="4648200"/>
            <a:ext cx="48768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text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"43.35"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StringUtils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(text);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First parameter of an extension method uses </a:t>
            </a:r>
            <a:r>
              <a:rPr lang="en-US" i="1" dirty="0" smtClean="0">
                <a:latin typeface="Consolas" pitchFamily="49" charset="0"/>
              </a:rPr>
              <a:t>this </a:t>
            </a:r>
            <a:r>
              <a:rPr lang="en-US" dirty="0" smtClean="0"/>
              <a:t>modifier</a:t>
            </a:r>
          </a:p>
          <a:p>
            <a:r>
              <a:rPr lang="en-US" dirty="0" smtClean="0"/>
              <a:t>Can invoke static method with instance syntax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14600"/>
            <a:ext cx="6248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StringExtensions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(data);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733800" y="4648200"/>
            <a:ext cx="48768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text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"43.35"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text.ToDouble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224346">
            <a:off x="4641088" y="2607046"/>
            <a:ext cx="242822" cy="563446"/>
          </a:xfrm>
          <a:prstGeom prst="downArrow">
            <a:avLst/>
          </a:prstGeom>
          <a:gradFill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define inside a non-generic, static class</a:t>
            </a:r>
          </a:p>
          <a:p>
            <a:r>
              <a:rPr lang="en-US" dirty="0" smtClean="0"/>
              <a:t>Extension methods are still external, static methods</a:t>
            </a:r>
          </a:p>
          <a:p>
            <a:pPr lvl="1"/>
            <a:r>
              <a:rPr lang="en-US" dirty="0" smtClean="0"/>
              <a:t>No access to private state or methods of target object</a:t>
            </a:r>
          </a:p>
          <a:p>
            <a:r>
              <a:rPr lang="en-US" dirty="0" smtClean="0"/>
              <a:t>Cannot hide, replace, or override instance methods</a:t>
            </a:r>
          </a:p>
          <a:p>
            <a:pPr lvl="1"/>
            <a:r>
              <a:rPr lang="en-US" dirty="0" smtClean="0"/>
              <a:t>Compiler only looks for extension methods when it finds no compatible instance method</a:t>
            </a:r>
          </a:p>
          <a:p>
            <a:r>
              <a:rPr lang="en-US" dirty="0" smtClean="0"/>
              <a:t>Must import namespace for extension method</a:t>
            </a:r>
          </a:p>
          <a:p>
            <a:pPr lvl="1"/>
            <a:r>
              <a:rPr lang="en-US" dirty="0" smtClean="0"/>
              <a:t>Namespace design is important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 and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System.Linq</a:t>
            </a:r>
            <a:r>
              <a:rPr lang="en-US" dirty="0" smtClean="0"/>
              <a:t> defines extension methods for </a:t>
            </a:r>
            <a:r>
              <a:rPr lang="en-US" dirty="0" err="1" smtClean="0"/>
              <a:t>IEnumerable</a:t>
            </a:r>
            <a:r>
              <a:rPr lang="en-US" dirty="0" smtClean="0"/>
              <a:t>&lt;T&gt; and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Standard query operators like Select, </a:t>
            </a:r>
            <a:r>
              <a:rPr lang="en-US" dirty="0" err="1" smtClean="0"/>
              <a:t>OrderBy</a:t>
            </a:r>
            <a:r>
              <a:rPr lang="en-US" dirty="0" smtClean="0"/>
              <a:t>, Where, and many more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2438400"/>
            <a:ext cx="7315200" cy="2590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namespace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{   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Enumerable</a:t>
            </a:r>
            <a:b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{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Where&lt;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&gt;(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source,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predicate) …       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   ...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743200" y="4419600"/>
            <a:ext cx="62484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"Hyderabad“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});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5935</TotalTime>
  <Words>1809</Words>
  <Application>Microsoft Office PowerPoint</Application>
  <PresentationFormat>On-screen Show (4:3)</PresentationFormat>
  <Paragraphs>391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1_SapphireTemplate</vt:lpstr>
      <vt:lpstr>C# and LINQ</vt:lpstr>
      <vt:lpstr>Overview</vt:lpstr>
      <vt:lpstr>Some C# History</vt:lpstr>
      <vt:lpstr>Syntax Problems</vt:lpstr>
      <vt:lpstr>Evolving The Language</vt:lpstr>
      <vt:lpstr>Extension Methods</vt:lpstr>
      <vt:lpstr>Defining Extension Methods</vt:lpstr>
      <vt:lpstr>Using Extension Methods</vt:lpstr>
      <vt:lpstr>Extension Methods and LINQ</vt:lpstr>
      <vt:lpstr>Shrinking Delegate Creation</vt:lpstr>
      <vt:lpstr>Lambda Expression Essentials</vt:lpstr>
      <vt:lpstr>Constructing Lambda Expressions</vt:lpstr>
      <vt:lpstr>Invoking Lambda Expressions</vt:lpstr>
      <vt:lpstr>Lambdas for LINQ</vt:lpstr>
      <vt:lpstr>Code as Data</vt:lpstr>
      <vt:lpstr>Expression Trees</vt:lpstr>
      <vt:lpstr>Using Expressions</vt:lpstr>
      <vt:lpstr>Analyzing Trees</vt:lpstr>
      <vt:lpstr>In-memory LINQ Versus Remote LINQ</vt:lpstr>
      <vt:lpstr>Next Steps …</vt:lpstr>
      <vt:lpstr>Query Expressions</vt:lpstr>
      <vt:lpstr>Sweet and Sugary Syntax</vt:lpstr>
      <vt:lpstr>Remaining Troubles</vt:lpstr>
      <vt:lpstr>Implicit Typing</vt:lpstr>
      <vt:lpstr>Restrictions For Implicit Typing</vt:lpstr>
      <vt:lpstr>Anonymous Types</vt:lpstr>
      <vt:lpstr>LINQ with var and Anonymous Types </vt:lpstr>
      <vt:lpstr>Initializers For Named Classes and Collections</vt:lpstr>
      <vt:lpstr>Partial Methods</vt:lpstr>
      <vt:lpstr>Summary</vt:lpstr>
      <vt:lpstr>References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392</cp:revision>
  <dcterms:created xsi:type="dcterms:W3CDTF">2007-12-27T20:50:38Z</dcterms:created>
  <dcterms:modified xsi:type="dcterms:W3CDTF">2011-09-25T19:53:15Z</dcterms:modified>
</cp:coreProperties>
</file>