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3"/>
  </p:notesMasterIdLst>
  <p:handoutMasterIdLst>
    <p:handoutMasterId r:id="rId24"/>
  </p:handoutMasterIdLst>
  <p:sldIdLst>
    <p:sldId id="327" r:id="rId2"/>
    <p:sldId id="328" r:id="rId3"/>
    <p:sldId id="330" r:id="rId4"/>
    <p:sldId id="331" r:id="rId5"/>
    <p:sldId id="333" r:id="rId6"/>
    <p:sldId id="348" r:id="rId7"/>
    <p:sldId id="332" r:id="rId8"/>
    <p:sldId id="335" r:id="rId9"/>
    <p:sldId id="336" r:id="rId10"/>
    <p:sldId id="337" r:id="rId11"/>
    <p:sldId id="334" r:id="rId12"/>
    <p:sldId id="340" r:id="rId13"/>
    <p:sldId id="338" r:id="rId14"/>
    <p:sldId id="341" r:id="rId15"/>
    <p:sldId id="339" r:id="rId16"/>
    <p:sldId id="342" r:id="rId17"/>
    <p:sldId id="343" r:id="rId18"/>
    <p:sldId id="344" r:id="rId19"/>
    <p:sldId id="345" r:id="rId20"/>
    <p:sldId id="347" r:id="rId21"/>
    <p:sldId id="329" r:id="rId22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7" autoAdjust="0"/>
    <p:restoredTop sz="82118" autoAdjust="0"/>
  </p:normalViewPr>
  <p:slideViewPr>
    <p:cSldViewPr>
      <p:cViewPr varScale="1">
        <p:scale>
          <a:sx n="60" d="100"/>
          <a:sy n="60" d="100"/>
        </p:scale>
        <p:origin x="-160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6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B53A17-CDE8-49CF-B96A-171425C5EDA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4C41C6-1DBD-4DD2-ABBE-6A873ED17785}">
      <dgm:prSet phldrT="[Text]"/>
      <dgm:spPr/>
      <dgm:t>
        <a:bodyPr/>
        <a:lstStyle/>
        <a:p>
          <a:r>
            <a:rPr lang="en-US" dirty="0" smtClean="0"/>
            <a:t>Conceptual Model</a:t>
          </a:r>
        </a:p>
        <a:p>
          <a:r>
            <a:rPr lang="en-US" dirty="0" smtClean="0"/>
            <a:t>(CSDL)</a:t>
          </a:r>
          <a:endParaRPr lang="en-US" dirty="0"/>
        </a:p>
      </dgm:t>
    </dgm:pt>
    <dgm:pt modelId="{1CF573E9-0A8D-4A70-8985-A00B96B129A7}" type="parTrans" cxnId="{CDF18409-7C1B-4F7A-9619-CC305F4B760B}">
      <dgm:prSet/>
      <dgm:spPr/>
      <dgm:t>
        <a:bodyPr/>
        <a:lstStyle/>
        <a:p>
          <a:endParaRPr lang="en-US"/>
        </a:p>
      </dgm:t>
    </dgm:pt>
    <dgm:pt modelId="{D6829885-3C28-4577-ACC6-D269A294B639}" type="sibTrans" cxnId="{CDF18409-7C1B-4F7A-9619-CC305F4B760B}">
      <dgm:prSet/>
      <dgm:spPr/>
      <dgm:t>
        <a:bodyPr/>
        <a:lstStyle/>
        <a:p>
          <a:endParaRPr lang="en-US"/>
        </a:p>
      </dgm:t>
    </dgm:pt>
    <dgm:pt modelId="{9395EBCA-91BA-45C5-AFAB-7559D0D8A0C0}">
      <dgm:prSet phldrT="[Text]"/>
      <dgm:spPr/>
      <dgm:t>
        <a:bodyPr/>
        <a:lstStyle/>
        <a:p>
          <a:r>
            <a:rPr lang="en-US" dirty="0" smtClean="0"/>
            <a:t>Entities</a:t>
          </a:r>
          <a:endParaRPr lang="en-US" dirty="0"/>
        </a:p>
      </dgm:t>
    </dgm:pt>
    <dgm:pt modelId="{4FC652E1-2E22-450D-87BA-1454A120F7A2}" type="parTrans" cxnId="{8485375F-CCE6-4ADF-801E-FBE64C6138A2}">
      <dgm:prSet/>
      <dgm:spPr/>
      <dgm:t>
        <a:bodyPr/>
        <a:lstStyle/>
        <a:p>
          <a:endParaRPr lang="en-US"/>
        </a:p>
      </dgm:t>
    </dgm:pt>
    <dgm:pt modelId="{EB87B7B4-8F71-4988-A64B-B205BBF705AA}" type="sibTrans" cxnId="{8485375F-CCE6-4ADF-801E-FBE64C6138A2}">
      <dgm:prSet/>
      <dgm:spPr/>
      <dgm:t>
        <a:bodyPr/>
        <a:lstStyle/>
        <a:p>
          <a:endParaRPr lang="en-US"/>
        </a:p>
      </dgm:t>
    </dgm:pt>
    <dgm:pt modelId="{70BB1EF4-6B23-49DD-87C9-7437A09F21E6}">
      <dgm:prSet phldrT="[Text]"/>
      <dgm:spPr/>
      <dgm:t>
        <a:bodyPr/>
        <a:lstStyle/>
        <a:p>
          <a:r>
            <a:rPr lang="en-US" dirty="0" smtClean="0"/>
            <a:t>Entity Sets</a:t>
          </a:r>
          <a:endParaRPr lang="en-US" dirty="0"/>
        </a:p>
      </dgm:t>
    </dgm:pt>
    <dgm:pt modelId="{733775F6-2CE2-4875-BF46-EA00AA2A57F2}" type="parTrans" cxnId="{FE859149-C4EF-47F3-875A-3292FCB84F06}">
      <dgm:prSet/>
      <dgm:spPr/>
      <dgm:t>
        <a:bodyPr/>
        <a:lstStyle/>
        <a:p>
          <a:endParaRPr lang="en-US"/>
        </a:p>
      </dgm:t>
    </dgm:pt>
    <dgm:pt modelId="{95F1C56C-7F0F-4EAB-9822-68F84167C4DF}" type="sibTrans" cxnId="{FE859149-C4EF-47F3-875A-3292FCB84F06}">
      <dgm:prSet/>
      <dgm:spPr/>
      <dgm:t>
        <a:bodyPr/>
        <a:lstStyle/>
        <a:p>
          <a:endParaRPr lang="en-US"/>
        </a:p>
      </dgm:t>
    </dgm:pt>
    <dgm:pt modelId="{CEAB2081-DFFE-46B3-A3EB-EFCE734AC6B8}">
      <dgm:prSet phldrT="[Text]"/>
      <dgm:spPr/>
      <dgm:t>
        <a:bodyPr/>
        <a:lstStyle/>
        <a:p>
          <a:r>
            <a:rPr lang="en-US" dirty="0" smtClean="0"/>
            <a:t>Mapping (MSL)</a:t>
          </a:r>
          <a:endParaRPr lang="en-US" dirty="0"/>
        </a:p>
      </dgm:t>
    </dgm:pt>
    <dgm:pt modelId="{238BA2A2-9382-426B-97E0-CEE6AF9D7EA8}" type="parTrans" cxnId="{3B15EC11-A1FA-4FA1-95F1-27C581BC9D76}">
      <dgm:prSet/>
      <dgm:spPr/>
      <dgm:t>
        <a:bodyPr/>
        <a:lstStyle/>
        <a:p>
          <a:endParaRPr lang="en-US"/>
        </a:p>
      </dgm:t>
    </dgm:pt>
    <dgm:pt modelId="{B1F88470-91ED-43C6-AEA7-9AA8AAC163E0}" type="sibTrans" cxnId="{3B15EC11-A1FA-4FA1-95F1-27C581BC9D76}">
      <dgm:prSet/>
      <dgm:spPr/>
      <dgm:t>
        <a:bodyPr/>
        <a:lstStyle/>
        <a:p>
          <a:endParaRPr lang="en-US"/>
        </a:p>
      </dgm:t>
    </dgm:pt>
    <dgm:pt modelId="{7D35BDC3-F46C-4333-B3A5-DDA1CDCA7F6C}">
      <dgm:prSet phldrT="[Text]"/>
      <dgm:spPr/>
      <dgm:t>
        <a:bodyPr/>
        <a:lstStyle/>
        <a:p>
          <a:endParaRPr lang="en-US" dirty="0"/>
        </a:p>
      </dgm:t>
    </dgm:pt>
    <dgm:pt modelId="{DA29CD03-BF9E-4FDA-8E79-641BB1960E90}" type="parTrans" cxnId="{6B2CB382-8B03-4140-9F4C-B965A2FE7620}">
      <dgm:prSet/>
      <dgm:spPr/>
      <dgm:t>
        <a:bodyPr/>
        <a:lstStyle/>
        <a:p>
          <a:endParaRPr lang="en-US"/>
        </a:p>
      </dgm:t>
    </dgm:pt>
    <dgm:pt modelId="{3C8DC7C0-EA75-4B1D-9FF3-42CBCC8E4E4B}" type="sibTrans" cxnId="{6B2CB382-8B03-4140-9F4C-B965A2FE7620}">
      <dgm:prSet/>
      <dgm:spPr/>
      <dgm:t>
        <a:bodyPr/>
        <a:lstStyle/>
        <a:p>
          <a:endParaRPr lang="en-US"/>
        </a:p>
      </dgm:t>
    </dgm:pt>
    <dgm:pt modelId="{43360173-9C52-4C56-A6A9-D34344928956}">
      <dgm:prSet phldrT="[Text]"/>
      <dgm:spPr/>
      <dgm:t>
        <a:bodyPr/>
        <a:lstStyle/>
        <a:p>
          <a:r>
            <a:rPr lang="en-US" dirty="0" smtClean="0"/>
            <a:t>Storage Model</a:t>
          </a:r>
        </a:p>
        <a:p>
          <a:r>
            <a:rPr lang="en-US" dirty="0" smtClean="0"/>
            <a:t>(SSDL)</a:t>
          </a:r>
          <a:endParaRPr lang="en-US" dirty="0"/>
        </a:p>
      </dgm:t>
    </dgm:pt>
    <dgm:pt modelId="{4FD2585C-61ED-4B44-A0D6-3771E8A1EAAE}" type="parTrans" cxnId="{F51F4B5D-5E1D-4E29-8956-C40C92D57328}">
      <dgm:prSet/>
      <dgm:spPr/>
      <dgm:t>
        <a:bodyPr/>
        <a:lstStyle/>
        <a:p>
          <a:endParaRPr lang="en-US"/>
        </a:p>
      </dgm:t>
    </dgm:pt>
    <dgm:pt modelId="{8E649773-98D8-4424-BBC0-FF9CB70BA141}" type="sibTrans" cxnId="{F51F4B5D-5E1D-4E29-8956-C40C92D57328}">
      <dgm:prSet/>
      <dgm:spPr/>
      <dgm:t>
        <a:bodyPr/>
        <a:lstStyle/>
        <a:p>
          <a:endParaRPr lang="en-US"/>
        </a:p>
      </dgm:t>
    </dgm:pt>
    <dgm:pt modelId="{10FCEF33-DB62-4725-9A99-4D3DBCE3979B}">
      <dgm:prSet phldrT="[Text]"/>
      <dgm:spPr/>
      <dgm:t>
        <a:bodyPr/>
        <a:lstStyle/>
        <a:p>
          <a:r>
            <a:rPr lang="en-US" dirty="0" smtClean="0"/>
            <a:t>Tables</a:t>
          </a:r>
          <a:endParaRPr lang="en-US" dirty="0"/>
        </a:p>
      </dgm:t>
    </dgm:pt>
    <dgm:pt modelId="{52BF705D-5152-4170-9D42-5536D9245A30}" type="parTrans" cxnId="{E60DE4FF-0CA6-4F9F-B4DB-77D8CF623F28}">
      <dgm:prSet/>
      <dgm:spPr/>
      <dgm:t>
        <a:bodyPr/>
        <a:lstStyle/>
        <a:p>
          <a:endParaRPr lang="en-US"/>
        </a:p>
      </dgm:t>
    </dgm:pt>
    <dgm:pt modelId="{9FFF0E75-95DF-48D2-AE2E-6FC667941660}" type="sibTrans" cxnId="{E60DE4FF-0CA6-4F9F-B4DB-77D8CF623F28}">
      <dgm:prSet/>
      <dgm:spPr/>
      <dgm:t>
        <a:bodyPr/>
        <a:lstStyle/>
        <a:p>
          <a:endParaRPr lang="en-US"/>
        </a:p>
      </dgm:t>
    </dgm:pt>
    <dgm:pt modelId="{F16935E5-3C5F-4F04-850A-132D78A67F80}">
      <dgm:prSet phldrT="[Text]"/>
      <dgm:spPr/>
      <dgm:t>
        <a:bodyPr/>
        <a:lstStyle/>
        <a:p>
          <a:r>
            <a:rPr lang="en-US" dirty="0" smtClean="0"/>
            <a:t>Columns</a:t>
          </a:r>
          <a:endParaRPr lang="en-US" dirty="0"/>
        </a:p>
      </dgm:t>
    </dgm:pt>
    <dgm:pt modelId="{D0182355-8A77-4C73-9745-F91C98F15664}" type="parTrans" cxnId="{EEF485C8-20F7-4301-BA3D-6C0DA386C99A}">
      <dgm:prSet/>
      <dgm:spPr/>
      <dgm:t>
        <a:bodyPr/>
        <a:lstStyle/>
        <a:p>
          <a:endParaRPr lang="en-US"/>
        </a:p>
      </dgm:t>
    </dgm:pt>
    <dgm:pt modelId="{C741B91D-A42B-4571-986D-75A179C4F7EE}" type="sibTrans" cxnId="{EEF485C8-20F7-4301-BA3D-6C0DA386C99A}">
      <dgm:prSet/>
      <dgm:spPr/>
      <dgm:t>
        <a:bodyPr/>
        <a:lstStyle/>
        <a:p>
          <a:endParaRPr lang="en-US"/>
        </a:p>
      </dgm:t>
    </dgm:pt>
    <dgm:pt modelId="{E08C81E9-A985-4554-9DBB-CB5CA8C1AEF1}">
      <dgm:prSet phldrT="[Text]"/>
      <dgm:spPr/>
      <dgm:t>
        <a:bodyPr/>
        <a:lstStyle/>
        <a:p>
          <a:r>
            <a:rPr lang="en-US" dirty="0" smtClean="0"/>
            <a:t>Relationships</a:t>
          </a:r>
          <a:endParaRPr lang="en-US" dirty="0"/>
        </a:p>
      </dgm:t>
    </dgm:pt>
    <dgm:pt modelId="{95565A4F-3342-4C5E-933F-83D2EB77A5CA}" type="parTrans" cxnId="{3486308C-42BF-49FB-91CB-CF3589F58C3A}">
      <dgm:prSet/>
      <dgm:spPr/>
      <dgm:t>
        <a:bodyPr/>
        <a:lstStyle/>
        <a:p>
          <a:endParaRPr lang="en-US"/>
        </a:p>
      </dgm:t>
    </dgm:pt>
    <dgm:pt modelId="{DE9C13B6-A16B-4C09-9C0C-E6FBED847D5E}" type="sibTrans" cxnId="{3486308C-42BF-49FB-91CB-CF3589F58C3A}">
      <dgm:prSet/>
      <dgm:spPr/>
      <dgm:t>
        <a:bodyPr/>
        <a:lstStyle/>
        <a:p>
          <a:endParaRPr lang="en-US"/>
        </a:p>
      </dgm:t>
    </dgm:pt>
    <dgm:pt modelId="{55B02313-7901-4997-9FA5-CB91E0971C8B}" type="pres">
      <dgm:prSet presAssocID="{48B53A17-CDE8-49CF-B96A-171425C5EDA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04FB8D-E6C5-4E24-ABFC-69CDC467515A}" type="pres">
      <dgm:prSet presAssocID="{9D4C41C6-1DBD-4DD2-ABBE-6A873ED17785}" presName="composite" presStyleCnt="0"/>
      <dgm:spPr/>
    </dgm:pt>
    <dgm:pt modelId="{7C30C241-8EE8-4DC3-8280-A246F6A815B1}" type="pres">
      <dgm:prSet presAssocID="{9D4C41C6-1DBD-4DD2-ABBE-6A873ED1778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4CE68F-A9E4-45CA-B5D8-D5B0286C0547}" type="pres">
      <dgm:prSet presAssocID="{9D4C41C6-1DBD-4DD2-ABBE-6A873ED17785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CCBA20-E65C-411F-B8C7-51C685DA5B25}" type="pres">
      <dgm:prSet presAssocID="{D6829885-3C28-4577-ACC6-D269A294B639}" presName="space" presStyleCnt="0"/>
      <dgm:spPr/>
    </dgm:pt>
    <dgm:pt modelId="{98828989-44F3-4614-B640-F37298FB9680}" type="pres">
      <dgm:prSet presAssocID="{CEAB2081-DFFE-46B3-A3EB-EFCE734AC6B8}" presName="composite" presStyleCnt="0"/>
      <dgm:spPr/>
    </dgm:pt>
    <dgm:pt modelId="{A829BB6C-DF5B-4F4A-B15E-BF89C55CB3EE}" type="pres">
      <dgm:prSet presAssocID="{CEAB2081-DFFE-46B3-A3EB-EFCE734AC6B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316A0B-1F9B-4FEF-97A4-CD51D7058F27}" type="pres">
      <dgm:prSet presAssocID="{CEAB2081-DFFE-46B3-A3EB-EFCE734AC6B8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FB3455-CF8F-40F5-BB9C-83CDC3C061F6}" type="pres">
      <dgm:prSet presAssocID="{B1F88470-91ED-43C6-AEA7-9AA8AAC163E0}" presName="space" presStyleCnt="0"/>
      <dgm:spPr/>
    </dgm:pt>
    <dgm:pt modelId="{23687D05-49DA-417B-856F-9260E9D2D299}" type="pres">
      <dgm:prSet presAssocID="{43360173-9C52-4C56-A6A9-D34344928956}" presName="composite" presStyleCnt="0"/>
      <dgm:spPr/>
    </dgm:pt>
    <dgm:pt modelId="{EB61DB64-0425-4B0F-818D-7832ED2E07B2}" type="pres">
      <dgm:prSet presAssocID="{43360173-9C52-4C56-A6A9-D3434492895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F41B02-C349-41E6-B0C7-D1C2250958D2}" type="pres">
      <dgm:prSet presAssocID="{43360173-9C52-4C56-A6A9-D3434492895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859149-C4EF-47F3-875A-3292FCB84F06}" srcId="{9D4C41C6-1DBD-4DD2-ABBE-6A873ED17785}" destId="{70BB1EF4-6B23-49DD-87C9-7437A09F21E6}" srcOrd="1" destOrd="0" parTransId="{733775F6-2CE2-4875-BF46-EA00AA2A57F2}" sibTransId="{95F1C56C-7F0F-4EAB-9822-68F84167C4DF}"/>
    <dgm:cxn modelId="{31745134-65E1-4F53-8E15-A22261B81C8A}" type="presOf" srcId="{70BB1EF4-6B23-49DD-87C9-7437A09F21E6}" destId="{8C4CE68F-A9E4-45CA-B5D8-D5B0286C0547}" srcOrd="0" destOrd="1" presId="urn:microsoft.com/office/officeart/2005/8/layout/hList1"/>
    <dgm:cxn modelId="{9494B86D-EBEF-4E23-9D2A-C2FB810892E1}" type="presOf" srcId="{7D35BDC3-F46C-4333-B3A5-DDA1CDCA7F6C}" destId="{4F316A0B-1F9B-4FEF-97A4-CD51D7058F27}" srcOrd="0" destOrd="0" presId="urn:microsoft.com/office/officeart/2005/8/layout/hList1"/>
    <dgm:cxn modelId="{D1597CF2-8E48-4406-957D-35112DE42EB7}" type="presOf" srcId="{E08C81E9-A985-4554-9DBB-CB5CA8C1AEF1}" destId="{8C4CE68F-A9E4-45CA-B5D8-D5B0286C0547}" srcOrd="0" destOrd="2" presId="urn:microsoft.com/office/officeart/2005/8/layout/hList1"/>
    <dgm:cxn modelId="{CDF18409-7C1B-4F7A-9619-CC305F4B760B}" srcId="{48B53A17-CDE8-49CF-B96A-171425C5EDA7}" destId="{9D4C41C6-1DBD-4DD2-ABBE-6A873ED17785}" srcOrd="0" destOrd="0" parTransId="{1CF573E9-0A8D-4A70-8985-A00B96B129A7}" sibTransId="{D6829885-3C28-4577-ACC6-D269A294B639}"/>
    <dgm:cxn modelId="{3B346203-9FF0-48EF-BF38-081510E45CD3}" type="presOf" srcId="{48B53A17-CDE8-49CF-B96A-171425C5EDA7}" destId="{55B02313-7901-4997-9FA5-CB91E0971C8B}" srcOrd="0" destOrd="0" presId="urn:microsoft.com/office/officeart/2005/8/layout/hList1"/>
    <dgm:cxn modelId="{3B15EC11-A1FA-4FA1-95F1-27C581BC9D76}" srcId="{48B53A17-CDE8-49CF-B96A-171425C5EDA7}" destId="{CEAB2081-DFFE-46B3-A3EB-EFCE734AC6B8}" srcOrd="1" destOrd="0" parTransId="{238BA2A2-9382-426B-97E0-CEE6AF9D7EA8}" sibTransId="{B1F88470-91ED-43C6-AEA7-9AA8AAC163E0}"/>
    <dgm:cxn modelId="{8485375F-CCE6-4ADF-801E-FBE64C6138A2}" srcId="{9D4C41C6-1DBD-4DD2-ABBE-6A873ED17785}" destId="{9395EBCA-91BA-45C5-AFAB-7559D0D8A0C0}" srcOrd="0" destOrd="0" parTransId="{4FC652E1-2E22-450D-87BA-1454A120F7A2}" sibTransId="{EB87B7B4-8F71-4988-A64B-B205BBF705AA}"/>
    <dgm:cxn modelId="{5AD94E73-2CCD-491F-9403-90911A446639}" type="presOf" srcId="{9395EBCA-91BA-45C5-AFAB-7559D0D8A0C0}" destId="{8C4CE68F-A9E4-45CA-B5D8-D5B0286C0547}" srcOrd="0" destOrd="0" presId="urn:microsoft.com/office/officeart/2005/8/layout/hList1"/>
    <dgm:cxn modelId="{7827341B-49F7-4AFD-B6CE-51E41030E7CC}" type="presOf" srcId="{F16935E5-3C5F-4F04-850A-132D78A67F80}" destId="{CEF41B02-C349-41E6-B0C7-D1C2250958D2}" srcOrd="0" destOrd="1" presId="urn:microsoft.com/office/officeart/2005/8/layout/hList1"/>
    <dgm:cxn modelId="{6222D872-129F-4636-802B-213FD1BF4068}" type="presOf" srcId="{9D4C41C6-1DBD-4DD2-ABBE-6A873ED17785}" destId="{7C30C241-8EE8-4DC3-8280-A246F6A815B1}" srcOrd="0" destOrd="0" presId="urn:microsoft.com/office/officeart/2005/8/layout/hList1"/>
    <dgm:cxn modelId="{EDA68874-0903-448B-ACDD-556ED9D744E8}" type="presOf" srcId="{10FCEF33-DB62-4725-9A99-4D3DBCE3979B}" destId="{CEF41B02-C349-41E6-B0C7-D1C2250958D2}" srcOrd="0" destOrd="0" presId="urn:microsoft.com/office/officeart/2005/8/layout/hList1"/>
    <dgm:cxn modelId="{E60DE4FF-0CA6-4F9F-B4DB-77D8CF623F28}" srcId="{43360173-9C52-4C56-A6A9-D34344928956}" destId="{10FCEF33-DB62-4725-9A99-4D3DBCE3979B}" srcOrd="0" destOrd="0" parTransId="{52BF705D-5152-4170-9D42-5536D9245A30}" sibTransId="{9FFF0E75-95DF-48D2-AE2E-6FC667941660}"/>
    <dgm:cxn modelId="{3D0A0F50-9AB1-4268-A398-BE9ADB90E3F7}" type="presOf" srcId="{CEAB2081-DFFE-46B3-A3EB-EFCE734AC6B8}" destId="{A829BB6C-DF5B-4F4A-B15E-BF89C55CB3EE}" srcOrd="0" destOrd="0" presId="urn:microsoft.com/office/officeart/2005/8/layout/hList1"/>
    <dgm:cxn modelId="{3486308C-42BF-49FB-91CB-CF3589F58C3A}" srcId="{9D4C41C6-1DBD-4DD2-ABBE-6A873ED17785}" destId="{E08C81E9-A985-4554-9DBB-CB5CA8C1AEF1}" srcOrd="2" destOrd="0" parTransId="{95565A4F-3342-4C5E-933F-83D2EB77A5CA}" sibTransId="{DE9C13B6-A16B-4C09-9C0C-E6FBED847D5E}"/>
    <dgm:cxn modelId="{B2750E76-900B-4287-A2FC-D18A7492313F}" type="presOf" srcId="{43360173-9C52-4C56-A6A9-D34344928956}" destId="{EB61DB64-0425-4B0F-818D-7832ED2E07B2}" srcOrd="0" destOrd="0" presId="urn:microsoft.com/office/officeart/2005/8/layout/hList1"/>
    <dgm:cxn modelId="{EEF485C8-20F7-4301-BA3D-6C0DA386C99A}" srcId="{43360173-9C52-4C56-A6A9-D34344928956}" destId="{F16935E5-3C5F-4F04-850A-132D78A67F80}" srcOrd="1" destOrd="0" parTransId="{D0182355-8A77-4C73-9745-F91C98F15664}" sibTransId="{C741B91D-A42B-4571-986D-75A179C4F7EE}"/>
    <dgm:cxn modelId="{6B2CB382-8B03-4140-9F4C-B965A2FE7620}" srcId="{CEAB2081-DFFE-46B3-A3EB-EFCE734AC6B8}" destId="{7D35BDC3-F46C-4333-B3A5-DDA1CDCA7F6C}" srcOrd="0" destOrd="0" parTransId="{DA29CD03-BF9E-4FDA-8E79-641BB1960E90}" sibTransId="{3C8DC7C0-EA75-4B1D-9FF3-42CBCC8E4E4B}"/>
    <dgm:cxn modelId="{F51F4B5D-5E1D-4E29-8956-C40C92D57328}" srcId="{48B53A17-CDE8-49CF-B96A-171425C5EDA7}" destId="{43360173-9C52-4C56-A6A9-D34344928956}" srcOrd="2" destOrd="0" parTransId="{4FD2585C-61ED-4B44-A0D6-3771E8A1EAAE}" sibTransId="{8E649773-98D8-4424-BBC0-FF9CB70BA141}"/>
    <dgm:cxn modelId="{3BD0706E-7593-43A8-A3AD-04E8BB583968}" type="presParOf" srcId="{55B02313-7901-4997-9FA5-CB91E0971C8B}" destId="{D204FB8D-E6C5-4E24-ABFC-69CDC467515A}" srcOrd="0" destOrd="0" presId="urn:microsoft.com/office/officeart/2005/8/layout/hList1"/>
    <dgm:cxn modelId="{B05237AB-02EF-4480-914C-50FDEB5C4123}" type="presParOf" srcId="{D204FB8D-E6C5-4E24-ABFC-69CDC467515A}" destId="{7C30C241-8EE8-4DC3-8280-A246F6A815B1}" srcOrd="0" destOrd="0" presId="urn:microsoft.com/office/officeart/2005/8/layout/hList1"/>
    <dgm:cxn modelId="{027E826C-39C7-4B0E-8CC9-D55D90E8D8E7}" type="presParOf" srcId="{D204FB8D-E6C5-4E24-ABFC-69CDC467515A}" destId="{8C4CE68F-A9E4-45CA-B5D8-D5B0286C0547}" srcOrd="1" destOrd="0" presId="urn:microsoft.com/office/officeart/2005/8/layout/hList1"/>
    <dgm:cxn modelId="{F77CA2BC-23FA-4C5F-9EFD-B3744FEF153B}" type="presParOf" srcId="{55B02313-7901-4997-9FA5-CB91E0971C8B}" destId="{43CCBA20-E65C-411F-B8C7-51C685DA5B25}" srcOrd="1" destOrd="0" presId="urn:microsoft.com/office/officeart/2005/8/layout/hList1"/>
    <dgm:cxn modelId="{B278B732-ACBE-417B-86CF-9247CE090B48}" type="presParOf" srcId="{55B02313-7901-4997-9FA5-CB91E0971C8B}" destId="{98828989-44F3-4614-B640-F37298FB9680}" srcOrd="2" destOrd="0" presId="urn:microsoft.com/office/officeart/2005/8/layout/hList1"/>
    <dgm:cxn modelId="{50229141-C4E5-471F-8D52-2ED82CF08784}" type="presParOf" srcId="{98828989-44F3-4614-B640-F37298FB9680}" destId="{A829BB6C-DF5B-4F4A-B15E-BF89C55CB3EE}" srcOrd="0" destOrd="0" presId="urn:microsoft.com/office/officeart/2005/8/layout/hList1"/>
    <dgm:cxn modelId="{6AD2AF7C-7414-436F-B006-E5061982AB81}" type="presParOf" srcId="{98828989-44F3-4614-B640-F37298FB9680}" destId="{4F316A0B-1F9B-4FEF-97A4-CD51D7058F27}" srcOrd="1" destOrd="0" presId="urn:microsoft.com/office/officeart/2005/8/layout/hList1"/>
    <dgm:cxn modelId="{393F0579-D843-4781-AACF-AA965B66072E}" type="presParOf" srcId="{55B02313-7901-4997-9FA5-CB91E0971C8B}" destId="{71FB3455-CF8F-40F5-BB9C-83CDC3C061F6}" srcOrd="3" destOrd="0" presId="urn:microsoft.com/office/officeart/2005/8/layout/hList1"/>
    <dgm:cxn modelId="{087A540C-7855-4766-8D17-73371164ADDF}" type="presParOf" srcId="{55B02313-7901-4997-9FA5-CB91E0971C8B}" destId="{23687D05-49DA-417B-856F-9260E9D2D299}" srcOrd="4" destOrd="0" presId="urn:microsoft.com/office/officeart/2005/8/layout/hList1"/>
    <dgm:cxn modelId="{A81F5C27-2D56-404C-A3DA-ADCCE18D53AD}" type="presParOf" srcId="{23687D05-49DA-417B-856F-9260E9D2D299}" destId="{EB61DB64-0425-4B0F-818D-7832ED2E07B2}" srcOrd="0" destOrd="0" presId="urn:microsoft.com/office/officeart/2005/8/layout/hList1"/>
    <dgm:cxn modelId="{02DE0CE0-A1FD-4854-9DC4-8F936B02281E}" type="presParOf" srcId="{23687D05-49DA-417B-856F-9260E9D2D299}" destId="{CEF41B02-C349-41E6-B0C7-D1C2250958D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0C241-8EE8-4DC3-8280-A246F6A815B1}">
      <dsp:nvSpPr>
        <dsp:cNvPr id="0" name=""/>
        <dsp:cNvSpPr/>
      </dsp:nvSpPr>
      <dsp:spPr>
        <a:xfrm>
          <a:off x="2309" y="864489"/>
          <a:ext cx="2252067" cy="757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Conceptual Model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(CSDL)</a:t>
          </a:r>
          <a:endParaRPr lang="en-US" sz="1900" kern="1200" dirty="0"/>
        </a:p>
      </dsp:txBody>
      <dsp:txXfrm>
        <a:off x="2309" y="864489"/>
        <a:ext cx="2252067" cy="757165"/>
      </dsp:txXfrm>
    </dsp:sp>
    <dsp:sp modelId="{8C4CE68F-A9E4-45CA-B5D8-D5B0286C0547}">
      <dsp:nvSpPr>
        <dsp:cNvPr id="0" name=""/>
        <dsp:cNvSpPr/>
      </dsp:nvSpPr>
      <dsp:spPr>
        <a:xfrm>
          <a:off x="2309" y="1621655"/>
          <a:ext cx="2252067" cy="10952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Entities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Entity Sets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Relationships</a:t>
          </a:r>
          <a:endParaRPr lang="en-US" sz="1900" kern="1200" dirty="0"/>
        </a:p>
      </dsp:txBody>
      <dsp:txXfrm>
        <a:off x="2309" y="1621655"/>
        <a:ext cx="2252067" cy="1095254"/>
      </dsp:txXfrm>
    </dsp:sp>
    <dsp:sp modelId="{A829BB6C-DF5B-4F4A-B15E-BF89C55CB3EE}">
      <dsp:nvSpPr>
        <dsp:cNvPr id="0" name=""/>
        <dsp:cNvSpPr/>
      </dsp:nvSpPr>
      <dsp:spPr>
        <a:xfrm>
          <a:off x="2569666" y="864489"/>
          <a:ext cx="2252067" cy="757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Mapping (MSL)</a:t>
          </a:r>
          <a:endParaRPr lang="en-US" sz="1900" kern="1200" dirty="0"/>
        </a:p>
      </dsp:txBody>
      <dsp:txXfrm>
        <a:off x="2569666" y="864489"/>
        <a:ext cx="2252067" cy="757165"/>
      </dsp:txXfrm>
    </dsp:sp>
    <dsp:sp modelId="{4F316A0B-1F9B-4FEF-97A4-CD51D7058F27}">
      <dsp:nvSpPr>
        <dsp:cNvPr id="0" name=""/>
        <dsp:cNvSpPr/>
      </dsp:nvSpPr>
      <dsp:spPr>
        <a:xfrm>
          <a:off x="2569666" y="1621655"/>
          <a:ext cx="2252067" cy="10952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/>
        </a:p>
      </dsp:txBody>
      <dsp:txXfrm>
        <a:off x="2569666" y="1621655"/>
        <a:ext cx="2252067" cy="1095254"/>
      </dsp:txXfrm>
    </dsp:sp>
    <dsp:sp modelId="{EB61DB64-0425-4B0F-818D-7832ED2E07B2}">
      <dsp:nvSpPr>
        <dsp:cNvPr id="0" name=""/>
        <dsp:cNvSpPr/>
      </dsp:nvSpPr>
      <dsp:spPr>
        <a:xfrm>
          <a:off x="5137022" y="864489"/>
          <a:ext cx="2252067" cy="757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Storage Model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(SSDL)</a:t>
          </a:r>
          <a:endParaRPr lang="en-US" sz="1900" kern="1200" dirty="0"/>
        </a:p>
      </dsp:txBody>
      <dsp:txXfrm>
        <a:off x="5137022" y="864489"/>
        <a:ext cx="2252067" cy="757165"/>
      </dsp:txXfrm>
    </dsp:sp>
    <dsp:sp modelId="{CEF41B02-C349-41E6-B0C7-D1C2250958D2}">
      <dsp:nvSpPr>
        <dsp:cNvPr id="0" name=""/>
        <dsp:cNvSpPr/>
      </dsp:nvSpPr>
      <dsp:spPr>
        <a:xfrm>
          <a:off x="5137022" y="1621655"/>
          <a:ext cx="2252067" cy="10952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Tables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Columns</a:t>
          </a:r>
          <a:endParaRPr lang="en-US" sz="1900" kern="1200" dirty="0"/>
        </a:p>
      </dsp:txBody>
      <dsp:txXfrm>
        <a:off x="5137022" y="1621655"/>
        <a:ext cx="2252067" cy="1095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9/27/2011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5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57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165159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421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231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607234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9512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odetocode.com/default.asp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603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The ADO.NET Entity Framework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Part I</a:t>
            </a:r>
          </a:p>
          <a:p>
            <a:pPr defTabSz="914400" eaLnBrk="1" hangingPunct="1"/>
            <a:r>
              <a:rPr lang="en-US" dirty="0" smtClean="0"/>
              <a:t>Beyond Object Relational Mapping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Details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Map entities across one or more tables</a:t>
            </a:r>
          </a:p>
          <a:p>
            <a:r>
              <a:rPr lang="en-US" dirty="0" smtClean="0"/>
              <a:t>Right-click on entity in design or browser and select “table mapping”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743200"/>
            <a:ext cx="594210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 Services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3886200"/>
            <a:ext cx="1143000" cy="6096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CSDL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33600" y="3886200"/>
            <a:ext cx="1143000" cy="6096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MSL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76600" y="3886200"/>
            <a:ext cx="1143000" cy="6096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SSDL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0600" y="4724400"/>
            <a:ext cx="3429000" cy="8382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ADO.NET Providers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Flowchart: Magnetic Disk 9"/>
          <p:cNvSpPr/>
          <p:nvPr/>
        </p:nvSpPr>
        <p:spPr bwMode="auto">
          <a:xfrm>
            <a:off x="5410200" y="4495800"/>
            <a:ext cx="1143000" cy="1219200"/>
          </a:xfrm>
          <a:prstGeom prst="flowChartMagneticDisk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Data 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source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572000" y="5105400"/>
            <a:ext cx="762000" cy="152400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14400" y="1676400"/>
            <a:ext cx="3429000" cy="8382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Object Services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0600" y="2743200"/>
            <a:ext cx="3429000" cy="8382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Entity Client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953000" y="1295400"/>
            <a:ext cx="1676400" cy="6858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LINQ to 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Entities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029200" y="2286000"/>
            <a:ext cx="1676400" cy="6858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Entity SQL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8282475">
            <a:off x="4237731" y="1683000"/>
            <a:ext cx="762000" cy="152400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8762727">
            <a:off x="4244793" y="3095410"/>
            <a:ext cx="762000" cy="152400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Client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more database specific constructs in ADO.NET code</a:t>
            </a:r>
          </a:p>
          <a:p>
            <a:pPr lvl="1"/>
            <a:r>
              <a:rPr lang="en-US" dirty="0" smtClean="0"/>
              <a:t>Queries sent to client as </a:t>
            </a:r>
            <a:r>
              <a:rPr lang="en-US" dirty="0" err="1" smtClean="0"/>
              <a:t>eSQL</a:t>
            </a:r>
            <a:r>
              <a:rPr lang="en-US" dirty="0" smtClean="0"/>
              <a:t> (Entity SQL) </a:t>
            </a:r>
          </a:p>
          <a:p>
            <a:r>
              <a:rPr lang="en-US" dirty="0" smtClean="0"/>
              <a:t>Queries run against entity model, not the underlying storage model</a:t>
            </a:r>
          </a:p>
          <a:p>
            <a:pPr lvl="1"/>
            <a:r>
              <a:rPr lang="en-US" dirty="0" smtClean="0"/>
              <a:t>Entity client communicates with a database specific provider</a:t>
            </a:r>
          </a:p>
          <a:p>
            <a:r>
              <a:rPr lang="en-US" dirty="0" smtClean="0"/>
              <a:t> 	Results can be consumed through a </a:t>
            </a:r>
            <a:r>
              <a:rPr lang="en-US" dirty="0" err="1" smtClean="0"/>
              <a:t>DbDataReader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3505200"/>
            <a:ext cx="43529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SQL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Structured Query Language for the entity data model</a:t>
            </a:r>
          </a:p>
          <a:p>
            <a:r>
              <a:rPr lang="en-US" dirty="0" smtClean="0"/>
              <a:t>Provider neutral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838200" y="2362200"/>
            <a:ext cx="7658100" cy="3352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using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MovieReviewObjects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ctx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      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MovieReviewObjects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connectionString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command 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"SELECT VALUE m FROM Movies as m"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                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movies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ObjectQuery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&gt;(command,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ctx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foreach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movies)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m.Title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ObjectContext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5029200" cy="4495800"/>
          </a:xfrm>
        </p:spPr>
        <p:txBody>
          <a:bodyPr/>
          <a:lstStyle/>
          <a:p>
            <a:r>
              <a:rPr lang="en-US" dirty="0" smtClean="0"/>
              <a:t>Gateway to all entities</a:t>
            </a:r>
          </a:p>
          <a:p>
            <a:pPr lvl="1"/>
            <a:r>
              <a:rPr lang="en-US" dirty="0" smtClean="0"/>
              <a:t>Relies on mapping and object metadata </a:t>
            </a:r>
          </a:p>
          <a:p>
            <a:r>
              <a:rPr lang="en-US" dirty="0" smtClean="0"/>
              <a:t>Entities live inside Entity Sets</a:t>
            </a:r>
          </a:p>
          <a:p>
            <a:pPr lvl="1"/>
            <a:r>
              <a:rPr lang="en-US" dirty="0" smtClean="0"/>
              <a:t>Exposed as </a:t>
            </a:r>
            <a:r>
              <a:rPr lang="en-US" dirty="0" err="1" smtClean="0"/>
              <a:t>ObjectQuery</a:t>
            </a:r>
            <a:r>
              <a:rPr lang="en-US" dirty="0" smtClean="0"/>
              <a:t>&lt;T&gt; properties on the </a:t>
            </a:r>
            <a:r>
              <a:rPr lang="en-US" dirty="0" err="1" smtClean="0"/>
              <a:t>ObjectContext</a:t>
            </a:r>
            <a:endParaRPr lang="en-US" dirty="0" smtClean="0"/>
          </a:p>
          <a:p>
            <a:pPr lvl="1"/>
            <a:r>
              <a:rPr lang="en-US" dirty="0" err="1" smtClean="0"/>
              <a:t>ObjectQuery</a:t>
            </a:r>
            <a:r>
              <a:rPr lang="en-US" dirty="0" smtClean="0"/>
              <a:t>&lt;T&gt; implements </a:t>
            </a:r>
            <a:r>
              <a:rPr lang="en-US" dirty="0" err="1" smtClean="0"/>
              <a:t>IQueryable</a:t>
            </a:r>
            <a:r>
              <a:rPr lang="en-US" dirty="0" smtClean="0"/>
              <a:t>&lt;T&gt;</a:t>
            </a:r>
          </a:p>
          <a:p>
            <a:r>
              <a:rPr lang="en-US" dirty="0" smtClean="0"/>
              <a:t>Materializes objects instead of returning a data reader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1295400"/>
            <a:ext cx="3371850" cy="40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Entities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676400"/>
            <a:ext cx="6858000" cy="41148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using</a:t>
            </a:r>
            <a:r>
              <a:rPr lang="en-US" sz="1600" dirty="0" smtClean="0">
                <a:ea typeface="Calibri"/>
                <a:cs typeface="Times New Roman"/>
              </a:rPr>
              <a:t> (</a:t>
            </a:r>
            <a:r>
              <a:rPr lang="en-US" sz="1600" dirty="0" err="1" smtClean="0">
                <a:solidFill>
                  <a:srgbClr val="2B91AF"/>
                </a:solidFill>
                <a:ea typeface="Calibri"/>
                <a:cs typeface="Times New Roman"/>
              </a:rPr>
              <a:t>MovieReviewObjects</a:t>
            </a:r>
            <a:r>
              <a:rPr lang="en-US" sz="1600" dirty="0" smtClean="0">
                <a:ea typeface="Calibri"/>
                <a:cs typeface="Times New Roman"/>
              </a:rPr>
              <a:t> context =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           new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ea typeface="Calibri"/>
                <a:cs typeface="Times New Roman"/>
              </a:rPr>
              <a:t>MovieReviewObjects</a:t>
            </a:r>
            <a:r>
              <a:rPr lang="en-US" sz="1600" dirty="0" smtClean="0">
                <a:ea typeface="Calibri"/>
                <a:cs typeface="Times New Roman"/>
              </a:rPr>
              <a:t>(</a:t>
            </a:r>
            <a:r>
              <a:rPr lang="en-US" sz="1600" dirty="0" err="1" smtClean="0">
                <a:ea typeface="Calibri"/>
                <a:cs typeface="Times New Roman"/>
              </a:rPr>
              <a:t>connectionString</a:t>
            </a:r>
            <a:r>
              <a:rPr lang="en-US" sz="1600" dirty="0" smtClean="0">
                <a:ea typeface="Calibri"/>
                <a:cs typeface="Times New Roman"/>
              </a:rPr>
              <a:t>)) {              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ea typeface="Calibri"/>
                <a:cs typeface="Times New Roman"/>
              </a:rPr>
              <a:t>var</a:t>
            </a:r>
            <a:r>
              <a:rPr lang="en-US" sz="1600" dirty="0" smtClean="0">
                <a:ea typeface="Calibri"/>
                <a:cs typeface="Times New Roman"/>
              </a:rPr>
              <a:t> movies =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from</a:t>
            </a:r>
            <a:r>
              <a:rPr lang="en-US" sz="1600" dirty="0" smtClean="0">
                <a:ea typeface="Calibri"/>
                <a:cs typeface="Times New Roman"/>
              </a:rPr>
              <a:t> m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in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ea typeface="Calibri"/>
                <a:cs typeface="Times New Roman"/>
              </a:rPr>
              <a:t>context.Movies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        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where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ea typeface="Calibri"/>
                <a:cs typeface="Times New Roman"/>
              </a:rPr>
              <a:t>m.Reviews.Count</a:t>
            </a:r>
            <a:r>
              <a:rPr lang="en-US" sz="1600" dirty="0" smtClean="0">
                <a:ea typeface="Calibri"/>
                <a:cs typeface="Times New Roman"/>
              </a:rPr>
              <a:t> &gt; 1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        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select</a:t>
            </a:r>
            <a:r>
              <a:rPr lang="en-US" sz="1600" dirty="0" smtClean="0">
                <a:ea typeface="Calibri"/>
                <a:cs typeface="Times New Roman"/>
              </a:rPr>
              <a:t> m;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ea typeface="Calibri"/>
                <a:cs typeface="Times New Roman"/>
              </a:rPr>
              <a:t>foreach</a:t>
            </a:r>
            <a:r>
              <a:rPr lang="en-US" sz="1600" dirty="0" smtClean="0">
                <a:ea typeface="Calibri"/>
                <a:cs typeface="Times New Roman"/>
              </a:rPr>
              <a:t> (</a:t>
            </a:r>
            <a:r>
              <a:rPr lang="en-US" sz="1600" dirty="0" err="1" smtClean="0">
                <a:solidFill>
                  <a:srgbClr val="0000FF"/>
                </a:solidFill>
                <a:ea typeface="Calibri"/>
                <a:cs typeface="Times New Roman"/>
              </a:rPr>
              <a:t>var</a:t>
            </a:r>
            <a:r>
              <a:rPr lang="en-US" sz="1600" dirty="0" smtClean="0">
                <a:ea typeface="Calibri"/>
                <a:cs typeface="Times New Roman"/>
              </a:rPr>
              <a:t> m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in</a:t>
            </a:r>
            <a:r>
              <a:rPr lang="en-US" sz="1600" dirty="0" smtClean="0">
                <a:ea typeface="Calibri"/>
                <a:cs typeface="Times New Roman"/>
              </a:rPr>
              <a:t> movies) {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ea typeface="Calibri"/>
                <a:cs typeface="Times New Roman"/>
              </a:rPr>
              <a:t>Console</a:t>
            </a:r>
            <a:r>
              <a:rPr lang="en-US" sz="1600" dirty="0" err="1" smtClean="0">
                <a:ea typeface="Calibri"/>
                <a:cs typeface="Times New Roman"/>
              </a:rPr>
              <a:t>.WriteLine</a:t>
            </a:r>
            <a:r>
              <a:rPr lang="en-US" sz="1600" dirty="0" smtClean="0">
                <a:ea typeface="Calibri"/>
                <a:cs typeface="Times New Roman"/>
              </a:rPr>
              <a:t>(</a:t>
            </a:r>
            <a:r>
              <a:rPr lang="en-US" sz="1600" dirty="0" err="1" smtClean="0">
                <a:ea typeface="Calibri"/>
                <a:cs typeface="Times New Roman"/>
              </a:rPr>
              <a:t>m.Title</a:t>
            </a:r>
            <a:r>
              <a:rPr lang="en-US" sz="1600" dirty="0" smtClean="0">
                <a:ea typeface="Calibri"/>
                <a:cs typeface="Times New Roman"/>
              </a:rPr>
              <a:t>);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</a:t>
            </a:r>
            <a:r>
              <a:rPr lang="en-US" sz="1600" dirty="0" err="1" smtClean="0">
                <a:ea typeface="Calibri"/>
                <a:cs typeface="Times New Roman"/>
              </a:rPr>
              <a:t>m.Reviews.Load</a:t>
            </a:r>
            <a:r>
              <a:rPr lang="en-US" sz="1600" dirty="0" smtClean="0">
                <a:ea typeface="Calibri"/>
                <a:cs typeface="Times New Roman"/>
              </a:rPr>
              <a:t>();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</a:t>
            </a:r>
            <a:r>
              <a:rPr lang="en-US" sz="1600" dirty="0" err="1" smtClean="0">
                <a:solidFill>
                  <a:srgbClr val="0000FF"/>
                </a:solidFill>
                <a:ea typeface="Calibri"/>
                <a:cs typeface="Times New Roman"/>
              </a:rPr>
              <a:t>foreach</a:t>
            </a:r>
            <a:r>
              <a:rPr lang="en-US" sz="1600" dirty="0" smtClean="0">
                <a:ea typeface="Calibri"/>
                <a:cs typeface="Times New Roman"/>
              </a:rPr>
              <a:t> (</a:t>
            </a:r>
            <a:r>
              <a:rPr lang="en-US" sz="1600" dirty="0" err="1" smtClean="0">
                <a:solidFill>
                  <a:srgbClr val="0000FF"/>
                </a:solidFill>
                <a:ea typeface="Calibri"/>
                <a:cs typeface="Times New Roman"/>
              </a:rPr>
              <a:t>var</a:t>
            </a:r>
            <a:r>
              <a:rPr lang="en-US" sz="1600" dirty="0" smtClean="0">
                <a:ea typeface="Calibri"/>
                <a:cs typeface="Times New Roman"/>
              </a:rPr>
              <a:t> r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in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ea typeface="Calibri"/>
                <a:cs typeface="Times New Roman"/>
              </a:rPr>
              <a:t>m.Reviews</a:t>
            </a:r>
            <a:r>
              <a:rPr lang="en-US" sz="1600" dirty="0" smtClean="0">
                <a:ea typeface="Calibri"/>
                <a:cs typeface="Times New Roman"/>
              </a:rPr>
              <a:t>) {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    </a:t>
            </a:r>
            <a:r>
              <a:rPr lang="en-US" sz="1600" dirty="0" err="1" smtClean="0">
                <a:solidFill>
                  <a:srgbClr val="2B91AF"/>
                </a:solidFill>
                <a:ea typeface="Calibri"/>
                <a:cs typeface="Times New Roman"/>
              </a:rPr>
              <a:t>Console</a:t>
            </a:r>
            <a:r>
              <a:rPr lang="en-US" sz="1600" dirty="0" err="1" smtClean="0">
                <a:ea typeface="Calibri"/>
                <a:cs typeface="Times New Roman"/>
              </a:rPr>
              <a:t>.WriteLine</a:t>
            </a:r>
            <a:r>
              <a:rPr lang="en-US" sz="1600" dirty="0" smtClean="0"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ea typeface="Calibri"/>
                <a:cs typeface="Times New Roman"/>
              </a:rPr>
              <a:t>"\t"</a:t>
            </a:r>
            <a:r>
              <a:rPr lang="en-US" sz="1600" dirty="0" smtClean="0">
                <a:ea typeface="Calibri"/>
                <a:cs typeface="Times New Roman"/>
              </a:rPr>
              <a:t> + </a:t>
            </a:r>
            <a:r>
              <a:rPr lang="en-US" sz="1600" dirty="0" err="1" smtClean="0">
                <a:ea typeface="Calibri"/>
                <a:cs typeface="Times New Roman"/>
              </a:rPr>
              <a:t>r.Summary</a:t>
            </a:r>
            <a:r>
              <a:rPr lang="en-US" sz="1600" dirty="0" smtClean="0">
                <a:ea typeface="Calibri"/>
                <a:cs typeface="Times New Roman"/>
              </a:rPr>
              <a:t>);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}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}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}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 smtClean="0">
                <a:ea typeface="Calibri"/>
                <a:cs typeface="Times New Roman"/>
              </a:rPr>
              <a:t> </a:t>
            </a:r>
          </a:p>
          <a:p>
            <a:endParaRPr lang="en-US" sz="160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143000"/>
            <a:ext cx="8229600" cy="4495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Same standard operators and query syntax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Loading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47800" y="2819400"/>
            <a:ext cx="6019800" cy="25908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ea typeface="Calibri"/>
                <a:cs typeface="Times New Roman"/>
              </a:rPr>
              <a:t>foreach</a:t>
            </a:r>
            <a:r>
              <a:rPr lang="en-US" sz="1600" dirty="0" smtClean="0">
                <a:ea typeface="Calibri"/>
                <a:cs typeface="Times New Roman"/>
              </a:rPr>
              <a:t> (</a:t>
            </a:r>
            <a:r>
              <a:rPr lang="en-US" sz="1600" dirty="0" err="1" smtClean="0">
                <a:solidFill>
                  <a:srgbClr val="0000FF"/>
                </a:solidFill>
                <a:ea typeface="Calibri"/>
                <a:cs typeface="Times New Roman"/>
              </a:rPr>
              <a:t>var</a:t>
            </a:r>
            <a:r>
              <a:rPr lang="en-US" sz="1600" dirty="0" smtClean="0">
                <a:ea typeface="Calibri"/>
                <a:cs typeface="Times New Roman"/>
              </a:rPr>
              <a:t> m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in</a:t>
            </a:r>
            <a:r>
              <a:rPr lang="en-US" sz="1600" dirty="0" smtClean="0">
                <a:ea typeface="Calibri"/>
                <a:cs typeface="Times New Roman"/>
              </a:rPr>
              <a:t> movies) {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ea typeface="Calibri"/>
                <a:cs typeface="Times New Roman"/>
              </a:rPr>
              <a:t>Console</a:t>
            </a:r>
            <a:r>
              <a:rPr lang="en-US" sz="1600" dirty="0" err="1" smtClean="0">
                <a:ea typeface="Calibri"/>
                <a:cs typeface="Times New Roman"/>
              </a:rPr>
              <a:t>.WriteLine</a:t>
            </a:r>
            <a:r>
              <a:rPr lang="en-US" sz="1600" dirty="0" smtClean="0">
                <a:ea typeface="Calibri"/>
                <a:cs typeface="Times New Roman"/>
              </a:rPr>
              <a:t>(</a:t>
            </a:r>
            <a:r>
              <a:rPr lang="en-US" sz="1600" dirty="0" err="1" smtClean="0">
                <a:ea typeface="Calibri"/>
                <a:cs typeface="Times New Roman"/>
              </a:rPr>
              <a:t>m.Title</a:t>
            </a:r>
            <a:r>
              <a:rPr lang="en-US" sz="1600" dirty="0" smtClean="0">
                <a:ea typeface="Calibri"/>
                <a:cs typeface="Times New Roman"/>
              </a:rPr>
              <a:t>);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</a:t>
            </a:r>
            <a:r>
              <a:rPr lang="en-US" sz="1600" dirty="0" err="1" smtClean="0">
                <a:ea typeface="Calibri"/>
                <a:cs typeface="Times New Roman"/>
              </a:rPr>
              <a:t>m.Reviews.Load</a:t>
            </a:r>
            <a:r>
              <a:rPr lang="en-US" sz="1600" dirty="0" smtClean="0">
                <a:ea typeface="Calibri"/>
                <a:cs typeface="Times New Roman"/>
              </a:rPr>
              <a:t>();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</a:t>
            </a:r>
            <a:r>
              <a:rPr lang="en-US" sz="1600" dirty="0" err="1" smtClean="0">
                <a:solidFill>
                  <a:srgbClr val="0000FF"/>
                </a:solidFill>
                <a:ea typeface="Calibri"/>
                <a:cs typeface="Times New Roman"/>
              </a:rPr>
              <a:t>foreach</a:t>
            </a:r>
            <a:r>
              <a:rPr lang="en-US" sz="1600" dirty="0" smtClean="0">
                <a:ea typeface="Calibri"/>
                <a:cs typeface="Times New Roman"/>
              </a:rPr>
              <a:t> (</a:t>
            </a:r>
            <a:r>
              <a:rPr lang="en-US" sz="1600" dirty="0" err="1" smtClean="0">
                <a:solidFill>
                  <a:srgbClr val="0000FF"/>
                </a:solidFill>
                <a:ea typeface="Calibri"/>
                <a:cs typeface="Times New Roman"/>
              </a:rPr>
              <a:t>var</a:t>
            </a:r>
            <a:r>
              <a:rPr lang="en-US" sz="1600" dirty="0" smtClean="0">
                <a:ea typeface="Calibri"/>
                <a:cs typeface="Times New Roman"/>
              </a:rPr>
              <a:t> r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in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ea typeface="Calibri"/>
                <a:cs typeface="Times New Roman"/>
              </a:rPr>
              <a:t>m.Reviews</a:t>
            </a:r>
            <a:r>
              <a:rPr lang="en-US" sz="1600" dirty="0" smtClean="0">
                <a:ea typeface="Calibri"/>
                <a:cs typeface="Times New Roman"/>
              </a:rPr>
              <a:t>) {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    </a:t>
            </a:r>
            <a:r>
              <a:rPr lang="en-US" sz="1600" dirty="0" err="1" smtClean="0">
                <a:solidFill>
                  <a:srgbClr val="2B91AF"/>
                </a:solidFill>
                <a:ea typeface="Calibri"/>
                <a:cs typeface="Times New Roman"/>
              </a:rPr>
              <a:t>Console</a:t>
            </a:r>
            <a:r>
              <a:rPr lang="en-US" sz="1600" dirty="0" err="1" smtClean="0">
                <a:ea typeface="Calibri"/>
                <a:cs typeface="Times New Roman"/>
              </a:rPr>
              <a:t>.WriteLine</a:t>
            </a:r>
            <a:r>
              <a:rPr lang="en-US" sz="1600" dirty="0" smtClean="0"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ea typeface="Calibri"/>
                <a:cs typeface="Times New Roman"/>
              </a:rPr>
              <a:t>"\t"</a:t>
            </a:r>
            <a:r>
              <a:rPr lang="en-US" sz="1600" dirty="0" smtClean="0">
                <a:ea typeface="Calibri"/>
                <a:cs typeface="Times New Roman"/>
              </a:rPr>
              <a:t> + </a:t>
            </a:r>
            <a:r>
              <a:rPr lang="en-US" sz="1600" dirty="0" err="1" smtClean="0">
                <a:ea typeface="Calibri"/>
                <a:cs typeface="Times New Roman"/>
              </a:rPr>
              <a:t>r.Summary</a:t>
            </a:r>
            <a:r>
              <a:rPr lang="en-US" sz="1600" dirty="0" smtClean="0">
                <a:ea typeface="Calibri"/>
                <a:cs typeface="Times New Roman"/>
              </a:rPr>
              <a:t>);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}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}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 smtClean="0">
                <a:ea typeface="Calibri"/>
                <a:cs typeface="Times New Roman"/>
              </a:rPr>
              <a:t> </a:t>
            </a:r>
          </a:p>
          <a:p>
            <a:endParaRPr lang="en-US" sz="160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143000"/>
            <a:ext cx="8229600" cy="4495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Entity Framework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 does use “lazy loading” for relationships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Turn on/off as </a:t>
            </a:r>
            <a:r>
              <a:rPr lang="en-US" sz="2000" kern="0" smtClean="0">
                <a:latin typeface="Myriad Pro Light" pitchFamily="34" charset="0"/>
                <a:cs typeface="Segoe UI" pitchFamily="34" charset="0"/>
              </a:rPr>
              <a:t>ContentOptions</a:t>
            </a:r>
            <a:endParaRPr lang="en-US" sz="2000" kern="0" dirty="0" smtClean="0">
              <a:latin typeface="Myriad Pro Light" pitchFamily="34" charset="0"/>
              <a:cs typeface="Segoe UI" pitchFamily="34" charset="0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Can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 also eager load using an Include method on the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ObjectContext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</p:txBody>
      </p:sp>
      <p:sp>
        <p:nvSpPr>
          <p:cNvPr id="6" name="Left Arrow 5"/>
          <p:cNvSpPr/>
          <p:nvPr/>
        </p:nvSpPr>
        <p:spPr bwMode="auto">
          <a:xfrm>
            <a:off x="4267200" y="3581400"/>
            <a:ext cx="838200" cy="533400"/>
          </a:xfrm>
          <a:prstGeom prst="lef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4400" y="2438400"/>
            <a:ext cx="6019800" cy="33528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using</a:t>
            </a:r>
            <a:r>
              <a:rPr lang="en-US" sz="1600" dirty="0" smtClean="0">
                <a:ea typeface="Calibri"/>
                <a:cs typeface="Times New Roman"/>
              </a:rPr>
              <a:t> (</a:t>
            </a:r>
            <a:r>
              <a:rPr lang="en-US" sz="1600" dirty="0" err="1" smtClean="0">
                <a:solidFill>
                  <a:srgbClr val="2B91AF"/>
                </a:solidFill>
                <a:ea typeface="Calibri"/>
                <a:cs typeface="Times New Roman"/>
              </a:rPr>
              <a:t>MovieReviewObjects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ea typeface="Calibri"/>
                <a:cs typeface="Times New Roman"/>
              </a:rPr>
              <a:t>ctx</a:t>
            </a:r>
            <a:r>
              <a:rPr lang="en-US" sz="1600" dirty="0" smtClean="0">
                <a:ea typeface="Calibri"/>
                <a:cs typeface="Times New Roman"/>
              </a:rPr>
              <a:t> =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        new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ea typeface="Calibri"/>
                <a:cs typeface="Times New Roman"/>
              </a:rPr>
              <a:t>MovieReviewObjects</a:t>
            </a:r>
            <a:r>
              <a:rPr lang="en-US" sz="1600" dirty="0" smtClean="0">
                <a:ea typeface="Calibri"/>
                <a:cs typeface="Times New Roman"/>
              </a:rPr>
              <a:t>(</a:t>
            </a:r>
            <a:r>
              <a:rPr lang="en-US" sz="1600" dirty="0" err="1" smtClean="0">
                <a:ea typeface="Calibri"/>
                <a:cs typeface="Times New Roman"/>
              </a:rPr>
              <a:t>connectionString</a:t>
            </a:r>
            <a:r>
              <a:rPr lang="en-US" sz="1600" dirty="0" smtClean="0">
                <a:ea typeface="Calibri"/>
                <a:cs typeface="Times New Roman"/>
              </a:rPr>
              <a:t>))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{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2B91AF"/>
                </a:solidFill>
                <a:ea typeface="Calibri"/>
                <a:cs typeface="Times New Roman"/>
              </a:rPr>
              <a:t>Movie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ea typeface="Calibri"/>
                <a:cs typeface="Times New Roman"/>
              </a:rPr>
              <a:t>movie</a:t>
            </a:r>
            <a:r>
              <a:rPr lang="en-US" sz="1600" dirty="0" smtClean="0">
                <a:ea typeface="Calibri"/>
                <a:cs typeface="Times New Roman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new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ea typeface="Calibri"/>
                <a:cs typeface="Times New Roman"/>
              </a:rPr>
              <a:t>Movie</a:t>
            </a:r>
            <a:r>
              <a:rPr lang="en-US" sz="1600" dirty="0" smtClean="0">
                <a:ea typeface="Calibri"/>
                <a:cs typeface="Times New Roman"/>
              </a:rPr>
              <a:t>()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{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</a:t>
            </a:r>
            <a:r>
              <a:rPr lang="en-US" sz="1600" dirty="0" err="1" smtClean="0">
                <a:ea typeface="Calibri"/>
                <a:cs typeface="Times New Roman"/>
              </a:rPr>
              <a:t>ReleaseDate</a:t>
            </a:r>
            <a:r>
              <a:rPr lang="en-US" sz="1600" dirty="0" smtClean="0">
                <a:ea typeface="Calibri"/>
                <a:cs typeface="Times New Roman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new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ea typeface="Calibri"/>
                <a:cs typeface="Times New Roman"/>
              </a:rPr>
              <a:t>DateTime</a:t>
            </a:r>
            <a:r>
              <a:rPr lang="en-US" sz="1600" dirty="0" smtClean="0">
                <a:ea typeface="Calibri"/>
                <a:cs typeface="Times New Roman"/>
              </a:rPr>
              <a:t>(2008, 1, 1),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Title = </a:t>
            </a:r>
            <a:r>
              <a:rPr lang="en-US" sz="1600" dirty="0" smtClean="0">
                <a:solidFill>
                  <a:srgbClr val="A31515"/>
                </a:solidFill>
                <a:ea typeface="Calibri"/>
                <a:cs typeface="Times New Roman"/>
              </a:rPr>
              <a:t>"Revenge of </a:t>
            </a:r>
            <a:r>
              <a:rPr lang="en-US" sz="1600" dirty="0" err="1" smtClean="0">
                <a:solidFill>
                  <a:srgbClr val="A31515"/>
                </a:solidFill>
                <a:ea typeface="Calibri"/>
                <a:cs typeface="Times New Roman"/>
              </a:rPr>
              <a:t>Riverdance</a:t>
            </a:r>
            <a:r>
              <a:rPr lang="en-US" sz="1600" dirty="0" smtClean="0">
                <a:solidFill>
                  <a:srgbClr val="A31515"/>
                </a:solidFill>
                <a:ea typeface="Calibri"/>
                <a:cs typeface="Times New Roman"/>
              </a:rPr>
              <a:t>"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};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a typeface="Calibri"/>
                <a:cs typeface="Times New Roman"/>
              </a:rPr>
              <a:t>ctx.AddToMovies</a:t>
            </a:r>
            <a:r>
              <a:rPr lang="en-US" sz="1600" dirty="0" smtClean="0">
                <a:ea typeface="Calibri"/>
                <a:cs typeface="Times New Roman"/>
              </a:rPr>
              <a:t>(movie);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a typeface="Calibri"/>
                <a:cs typeface="Times New Roman"/>
              </a:rPr>
              <a:t>ctx.SaveChanges</a:t>
            </a:r>
            <a:r>
              <a:rPr lang="en-US" sz="1600" dirty="0" smtClean="0">
                <a:ea typeface="Calibri"/>
                <a:cs typeface="Times New Roman"/>
              </a:rPr>
              <a:t>();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}</a:t>
            </a:r>
            <a:endParaRPr lang="en-US" sz="2000" dirty="0">
              <a:ea typeface="Calibri"/>
              <a:cs typeface="Times New Roman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143000"/>
            <a:ext cx="8229600" cy="4495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Use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AddObject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 to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 add any type of entity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baseline="0" dirty="0" smtClean="0">
                <a:latin typeface="Myriad Pro Light" pitchFamily="34" charset="0"/>
                <a:cs typeface="Segoe UI" pitchFamily="34" charset="0"/>
              </a:rPr>
              <a:t>Strongly</a:t>
            </a: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 typed </a:t>
            </a:r>
            <a:r>
              <a:rPr lang="en-US" sz="2000" kern="0" dirty="0" err="1" smtClean="0">
                <a:latin typeface="Myriad Pro Light" pitchFamily="34" charset="0"/>
                <a:cs typeface="Segoe UI" pitchFamily="34" charset="0"/>
              </a:rPr>
              <a:t>ObjectContext</a:t>
            </a: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 includes Add methods for each entity. 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4400" y="2438400"/>
            <a:ext cx="7391400" cy="28956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using</a:t>
            </a:r>
            <a:r>
              <a:rPr lang="en-US" sz="1600" dirty="0" smtClean="0">
                <a:ea typeface="Calibri"/>
                <a:cs typeface="Times New Roman"/>
              </a:rPr>
              <a:t> (</a:t>
            </a:r>
            <a:r>
              <a:rPr lang="en-US" sz="1600" dirty="0" err="1" smtClean="0">
                <a:solidFill>
                  <a:srgbClr val="2B91AF"/>
                </a:solidFill>
                <a:ea typeface="Calibri"/>
                <a:cs typeface="Times New Roman"/>
              </a:rPr>
              <a:t>MovieReviewObjects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ea typeface="Calibri"/>
                <a:cs typeface="Times New Roman"/>
              </a:rPr>
              <a:t>ctx</a:t>
            </a:r>
            <a:r>
              <a:rPr lang="en-US" sz="1600" dirty="0" smtClean="0">
                <a:ea typeface="Calibri"/>
                <a:cs typeface="Times New Roman"/>
              </a:rPr>
              <a:t> =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      new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ea typeface="Calibri"/>
                <a:cs typeface="Times New Roman"/>
              </a:rPr>
              <a:t>MovieReviewObjects</a:t>
            </a:r>
            <a:r>
              <a:rPr lang="en-US" sz="1600" dirty="0" smtClean="0">
                <a:ea typeface="Calibri"/>
                <a:cs typeface="Times New Roman"/>
              </a:rPr>
              <a:t>(</a:t>
            </a:r>
            <a:r>
              <a:rPr lang="en-US" sz="1600" dirty="0" err="1" smtClean="0">
                <a:ea typeface="Calibri"/>
                <a:cs typeface="Times New Roman"/>
              </a:rPr>
              <a:t>connectionString</a:t>
            </a:r>
            <a:r>
              <a:rPr lang="en-US" sz="1600" dirty="0" smtClean="0">
                <a:ea typeface="Calibri"/>
                <a:cs typeface="Times New Roman"/>
              </a:rPr>
              <a:t>))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{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ea typeface="Calibri"/>
                <a:cs typeface="Times New Roman"/>
              </a:rPr>
              <a:t>var</a:t>
            </a:r>
            <a:r>
              <a:rPr lang="en-US" sz="1600" dirty="0" smtClean="0">
                <a:ea typeface="Calibri"/>
                <a:cs typeface="Times New Roman"/>
              </a:rPr>
              <a:t> movie = (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from</a:t>
            </a:r>
            <a:r>
              <a:rPr lang="en-US" sz="1600" dirty="0" smtClean="0">
                <a:ea typeface="Calibri"/>
                <a:cs typeface="Times New Roman"/>
              </a:rPr>
              <a:t> m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in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ea typeface="Calibri"/>
                <a:cs typeface="Times New Roman"/>
              </a:rPr>
              <a:t>ctx.Movies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        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where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ea typeface="Calibri"/>
                <a:cs typeface="Times New Roman"/>
              </a:rPr>
              <a:t>m.Title</a:t>
            </a:r>
            <a:r>
              <a:rPr lang="en-US" sz="1600" dirty="0" smtClean="0">
                <a:ea typeface="Calibri"/>
                <a:cs typeface="Times New Roman"/>
              </a:rPr>
              <a:t> == </a:t>
            </a:r>
            <a:r>
              <a:rPr lang="en-US" sz="1600" dirty="0" smtClean="0">
                <a:solidFill>
                  <a:srgbClr val="A31515"/>
                </a:solidFill>
                <a:ea typeface="Calibri"/>
                <a:cs typeface="Times New Roman"/>
              </a:rPr>
              <a:t>"Revenge of </a:t>
            </a:r>
            <a:r>
              <a:rPr lang="en-US" sz="1600" dirty="0" err="1" smtClean="0">
                <a:solidFill>
                  <a:srgbClr val="A31515"/>
                </a:solidFill>
                <a:ea typeface="Calibri"/>
                <a:cs typeface="Times New Roman"/>
              </a:rPr>
              <a:t>Riverdance</a:t>
            </a:r>
            <a:r>
              <a:rPr lang="en-US" sz="1600" dirty="0" smtClean="0">
                <a:solidFill>
                  <a:srgbClr val="A31515"/>
                </a:solidFill>
                <a:ea typeface="Calibri"/>
                <a:cs typeface="Times New Roman"/>
              </a:rPr>
              <a:t>"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        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select</a:t>
            </a:r>
            <a:r>
              <a:rPr lang="en-US" sz="1600" dirty="0" smtClean="0">
                <a:ea typeface="Calibri"/>
                <a:cs typeface="Times New Roman"/>
              </a:rPr>
              <a:t> m).First();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 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a typeface="Calibri"/>
                <a:cs typeface="Times New Roman"/>
              </a:rPr>
              <a:t>movie.ReleaseDate</a:t>
            </a:r>
            <a:r>
              <a:rPr lang="en-US" sz="1600" dirty="0" smtClean="0"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ea typeface="Calibri"/>
                <a:cs typeface="Times New Roman"/>
              </a:rPr>
              <a:t>movie.ReleaseDate.AddDays</a:t>
            </a:r>
            <a:r>
              <a:rPr lang="en-US" sz="1600" dirty="0" smtClean="0">
                <a:ea typeface="Calibri"/>
                <a:cs typeface="Times New Roman"/>
              </a:rPr>
              <a:t>(1);               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a typeface="Calibri"/>
                <a:cs typeface="Times New Roman"/>
              </a:rPr>
              <a:t>ctx.SaveChanges</a:t>
            </a:r>
            <a:r>
              <a:rPr lang="en-US" sz="1600" dirty="0" smtClean="0">
                <a:ea typeface="Calibri"/>
                <a:cs typeface="Times New Roman"/>
              </a:rPr>
              <a:t>();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}</a:t>
            </a:r>
            <a:endParaRPr lang="en-US" sz="2000" dirty="0">
              <a:ea typeface="Calibri"/>
              <a:cs typeface="Times New Roman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143000"/>
            <a:ext cx="8229600" cy="4495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Change tracking service will record any changes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 to materialized entities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baseline="0" dirty="0" err="1" smtClean="0">
                <a:latin typeface="Myriad Pro Light" pitchFamily="34" charset="0"/>
                <a:cs typeface="Segoe UI" pitchFamily="34" charset="0"/>
              </a:rPr>
              <a:t>Save</a:t>
            </a:r>
            <a:r>
              <a:rPr lang="en-US" sz="2000" kern="0" dirty="0" err="1" smtClean="0">
                <a:latin typeface="Myriad Pro Light" pitchFamily="34" charset="0"/>
                <a:cs typeface="Segoe UI" pitchFamily="34" charset="0"/>
              </a:rPr>
              <a:t>Changes</a:t>
            </a: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 will atomically update all changed entities 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600" y="2057400"/>
            <a:ext cx="8001000" cy="38100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using</a:t>
            </a:r>
            <a:r>
              <a:rPr lang="en-US" sz="1600" dirty="0" smtClean="0">
                <a:ea typeface="Calibri"/>
                <a:cs typeface="Times New Roman"/>
              </a:rPr>
              <a:t> (</a:t>
            </a:r>
            <a:r>
              <a:rPr lang="en-US" sz="1600" dirty="0" err="1" smtClean="0">
                <a:solidFill>
                  <a:srgbClr val="2B91AF"/>
                </a:solidFill>
                <a:ea typeface="Calibri"/>
                <a:cs typeface="Times New Roman"/>
              </a:rPr>
              <a:t>MovieReviewObjects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ea typeface="Calibri"/>
                <a:cs typeface="Times New Roman"/>
              </a:rPr>
              <a:t>ctx</a:t>
            </a:r>
            <a:r>
              <a:rPr lang="en-US" sz="1600" dirty="0" smtClean="0">
                <a:ea typeface="Calibri"/>
                <a:cs typeface="Times New Roman"/>
              </a:rPr>
              <a:t> =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           new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ea typeface="Calibri"/>
                <a:cs typeface="Times New Roman"/>
              </a:rPr>
              <a:t>MovieReviewObjects</a:t>
            </a:r>
            <a:r>
              <a:rPr lang="en-US" sz="1600" dirty="0" smtClean="0">
                <a:ea typeface="Calibri"/>
                <a:cs typeface="Times New Roman"/>
              </a:rPr>
              <a:t>(</a:t>
            </a:r>
            <a:r>
              <a:rPr lang="en-US" sz="1600" dirty="0" err="1" smtClean="0">
                <a:ea typeface="Calibri"/>
                <a:cs typeface="Times New Roman"/>
              </a:rPr>
              <a:t>connectionString</a:t>
            </a:r>
            <a:r>
              <a:rPr lang="en-US" sz="1600" dirty="0" smtClean="0">
                <a:ea typeface="Calibri"/>
                <a:cs typeface="Times New Roman"/>
              </a:rPr>
              <a:t>))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{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ea typeface="Calibri"/>
                <a:cs typeface="Times New Roman"/>
              </a:rPr>
              <a:t>var</a:t>
            </a:r>
            <a:r>
              <a:rPr lang="en-US" sz="1600" dirty="0" smtClean="0">
                <a:ea typeface="Calibri"/>
                <a:cs typeface="Times New Roman"/>
              </a:rPr>
              <a:t> movies =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from</a:t>
            </a:r>
            <a:r>
              <a:rPr lang="en-US" sz="1600" dirty="0" smtClean="0">
                <a:ea typeface="Calibri"/>
                <a:cs typeface="Times New Roman"/>
              </a:rPr>
              <a:t> m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in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ea typeface="Calibri"/>
                <a:cs typeface="Times New Roman"/>
              </a:rPr>
              <a:t>ctx.Movies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        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where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ea typeface="Calibri"/>
                <a:cs typeface="Times New Roman"/>
              </a:rPr>
              <a:t>m.Title</a:t>
            </a:r>
            <a:r>
              <a:rPr lang="en-US" sz="1600" dirty="0" smtClean="0">
                <a:ea typeface="Calibri"/>
                <a:cs typeface="Times New Roman"/>
              </a:rPr>
              <a:t> == </a:t>
            </a:r>
            <a:r>
              <a:rPr lang="en-US" sz="1600" dirty="0" smtClean="0">
                <a:solidFill>
                  <a:srgbClr val="A31515"/>
                </a:solidFill>
                <a:ea typeface="Calibri"/>
                <a:cs typeface="Times New Roman"/>
              </a:rPr>
              <a:t>"Revenge of </a:t>
            </a:r>
            <a:r>
              <a:rPr lang="en-US" sz="1600" dirty="0" err="1" smtClean="0">
                <a:solidFill>
                  <a:srgbClr val="A31515"/>
                </a:solidFill>
                <a:ea typeface="Calibri"/>
                <a:cs typeface="Times New Roman"/>
              </a:rPr>
              <a:t>Riverdance</a:t>
            </a:r>
            <a:r>
              <a:rPr lang="en-US" sz="1600" dirty="0" smtClean="0">
                <a:solidFill>
                  <a:srgbClr val="A31515"/>
                </a:solidFill>
                <a:ea typeface="Calibri"/>
                <a:cs typeface="Times New Roman"/>
              </a:rPr>
              <a:t>"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        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select</a:t>
            </a:r>
            <a:r>
              <a:rPr lang="en-US" sz="1600" dirty="0" smtClean="0">
                <a:ea typeface="Calibri"/>
                <a:cs typeface="Times New Roman"/>
              </a:rPr>
              <a:t> m;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 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ea typeface="Calibri"/>
                <a:cs typeface="Times New Roman"/>
              </a:rPr>
              <a:t>foreach</a:t>
            </a:r>
            <a:r>
              <a:rPr lang="en-US" sz="1600" dirty="0" smtClean="0">
                <a:ea typeface="Calibri"/>
                <a:cs typeface="Times New Roman"/>
              </a:rPr>
              <a:t> (</a:t>
            </a:r>
            <a:r>
              <a:rPr lang="en-US" sz="1600" dirty="0" err="1" smtClean="0">
                <a:solidFill>
                  <a:srgbClr val="0000FF"/>
                </a:solidFill>
                <a:ea typeface="Calibri"/>
                <a:cs typeface="Times New Roman"/>
              </a:rPr>
              <a:t>var</a:t>
            </a:r>
            <a:r>
              <a:rPr lang="en-US" sz="1600" dirty="0" smtClean="0">
                <a:ea typeface="Calibri"/>
                <a:cs typeface="Times New Roman"/>
              </a:rPr>
              <a:t> m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in</a:t>
            </a:r>
            <a:r>
              <a:rPr lang="en-US" sz="1600" dirty="0" smtClean="0">
                <a:ea typeface="Calibri"/>
                <a:cs typeface="Times New Roman"/>
              </a:rPr>
              <a:t> movies)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{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</a:t>
            </a:r>
            <a:r>
              <a:rPr lang="en-US" sz="1600" dirty="0" err="1" smtClean="0">
                <a:ea typeface="Calibri"/>
                <a:cs typeface="Times New Roman"/>
              </a:rPr>
              <a:t>ctx.DeleteObject</a:t>
            </a:r>
            <a:r>
              <a:rPr lang="en-US" sz="1600" dirty="0" smtClean="0">
                <a:ea typeface="Calibri"/>
                <a:cs typeface="Times New Roman"/>
              </a:rPr>
              <a:t>(m);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}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a typeface="Calibri"/>
                <a:cs typeface="Times New Roman"/>
              </a:rPr>
              <a:t>ctx.SaveChanges</a:t>
            </a:r>
            <a:r>
              <a:rPr lang="en-US" sz="1600" dirty="0" smtClean="0">
                <a:ea typeface="Calibri"/>
                <a:cs typeface="Times New Roman"/>
              </a:rPr>
              <a:t>();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}</a:t>
            </a:r>
            <a:endParaRPr lang="en-US" sz="2000" dirty="0">
              <a:ea typeface="Calibri"/>
              <a:cs typeface="Times New Roman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143000"/>
            <a:ext cx="8229600" cy="4495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Use </a:t>
            </a:r>
            <a:r>
              <a:rPr lang="en-US" sz="2000" kern="0" dirty="0" err="1" smtClean="0">
                <a:latin typeface="Myriad Pro Light" pitchFamily="34" charset="0"/>
                <a:cs typeface="Segoe UI" pitchFamily="34" charset="0"/>
              </a:rPr>
              <a:t>DeleteObject</a:t>
            </a: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 on the object context.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SaveChanges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 will create one DELETE for each object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Models, Mapping, and Metadata</a:t>
            </a:r>
          </a:p>
          <a:p>
            <a:r>
              <a:rPr lang="en-US" dirty="0" smtClean="0"/>
              <a:t>Entity SQL and LINQ to Entities</a:t>
            </a:r>
          </a:p>
          <a:p>
            <a:r>
              <a:rPr lang="en-US" dirty="0" smtClean="0"/>
              <a:t>Object Services</a:t>
            </a:r>
          </a:p>
          <a:p>
            <a:r>
              <a:rPr lang="en-US" dirty="0" smtClean="0"/>
              <a:t>Compare LINQ to Entities with LINQ to SQL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and Contrast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538500"/>
              </p:ext>
            </p:extLst>
          </p:nvPr>
        </p:nvGraphicFramePr>
        <p:xfrm>
          <a:off x="1066799" y="1447800"/>
          <a:ext cx="678180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6583"/>
                <a:gridCol w="1695450"/>
                <a:gridCol w="194976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r>
                        <a:rPr lang="en-US" baseline="0" dirty="0" smtClean="0"/>
                        <a:t> to 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Entity Framework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Advanced Mapping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POCO</a:t>
                      </a:r>
                      <a:r>
                        <a:rPr lang="en-US" baseline="0" dirty="0" smtClean="0"/>
                        <a:t> support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Lazy</a:t>
                      </a:r>
                      <a:r>
                        <a:rPr lang="en-US" baseline="0" dirty="0" smtClean="0"/>
                        <a:t> loading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r>
                        <a:rPr lang="en-US" baseline="0" dirty="0" smtClean="0"/>
                        <a:t> database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 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Full query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eSQL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Actively enhanced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33400" y="1219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Entity Data Model is the centerpiece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Broken into three layers</a:t>
            </a:r>
          </a:p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Object Services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Change tracking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LINQ to Entities</a:t>
            </a:r>
          </a:p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sz="2000" kern="0" dirty="0" smtClean="0">
              <a:latin typeface="Myriad Pro Light" pitchFamily="34" charset="0"/>
              <a:cs typeface="Segoe UI" pitchFamily="34" charset="0"/>
            </a:endParaRPr>
          </a:p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sz="2000" kern="0" dirty="0" smtClean="0">
              <a:latin typeface="Myriad Pro Light" pitchFamily="34" charset="0"/>
              <a:cs typeface="Segoe UI" pitchFamily="34" charset="0"/>
            </a:endParaRPr>
          </a:p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sz="2000" kern="0" dirty="0" smtClean="0">
              <a:latin typeface="Myriad Pro Light" pitchFamily="34" charset="0"/>
              <a:cs typeface="Segoe UI" pitchFamily="34" charset="0"/>
            </a:endParaRPr>
          </a:p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kumimoji="0" lang="en-US" sz="2000" b="1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</a:pPr>
            <a:endParaRPr kumimoji="0" lang="en-US" sz="2000" b="1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Impedance Mismatch </a:t>
            </a:r>
            <a:r>
              <a:rPr lang="en-US" dirty="0" err="1" smtClean="0"/>
              <a:t>Redux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4478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426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Built</a:t>
                      </a:r>
                      <a:r>
                        <a:rPr lang="en-US" baseline="0" dirty="0" smtClean="0"/>
                        <a:t> using OOP principles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Built using relational</a:t>
                      </a:r>
                      <a:r>
                        <a:rPr lang="en-US" baseline="0" dirty="0" smtClean="0"/>
                        <a:t> algebra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Use inheritance and aggregation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Requires data normalization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 </a:t>
                      </a:r>
                      <a:r>
                        <a:rPr lang="en-US" baseline="0" dirty="0" smtClean="0"/>
                        <a:t>with references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 with foreign keys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Identified</a:t>
                      </a:r>
                      <a:r>
                        <a:rPr lang="en-US" baseline="0" dirty="0" smtClean="0"/>
                        <a:t> by memory 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Identified by primary key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data types defined by runtime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</a:t>
                      </a:r>
                      <a:r>
                        <a:rPr lang="en-US" dirty="0" err="1" smtClean="0"/>
                        <a:t>datatypes</a:t>
                      </a:r>
                      <a:r>
                        <a:rPr lang="en-US" baseline="0" dirty="0" smtClean="0"/>
                        <a:t> defined by database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Can hold</a:t>
                      </a:r>
                      <a:r>
                        <a:rPr lang="en-US" baseline="0" dirty="0" smtClean="0"/>
                        <a:t> data in lists and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hold data in </a:t>
                      </a:r>
                      <a:r>
                        <a:rPr lang="en-US" dirty="0" err="1" smtClean="0"/>
                        <a:t>tuples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 transactional (today)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Heavily transactional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new ADO.NET</a:t>
            </a:r>
          </a:p>
          <a:p>
            <a:pPr lvl="1"/>
            <a:r>
              <a:rPr lang="en-US" dirty="0" smtClean="0"/>
              <a:t>Higher level of abstraction than ADO.NET</a:t>
            </a:r>
          </a:p>
          <a:p>
            <a:pPr lvl="1"/>
            <a:r>
              <a:rPr lang="en-US" dirty="0" smtClean="0"/>
              <a:t>Introduces the concept of an Entity Data Model</a:t>
            </a:r>
          </a:p>
          <a:p>
            <a:pPr lvl="1"/>
            <a:r>
              <a:rPr lang="en-US" dirty="0" smtClean="0"/>
              <a:t>Vision goes beyond traditional ORM tools to provide “data services”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LINQ Provider</a:t>
            </a:r>
          </a:p>
          <a:p>
            <a:pPr lvl="1"/>
            <a:r>
              <a:rPr lang="en-US" dirty="0" smtClean="0"/>
              <a:t>Visual Studio designer support</a:t>
            </a:r>
          </a:p>
          <a:p>
            <a:pPr lvl="1"/>
            <a:r>
              <a:rPr lang="en-US" dirty="0" smtClean="0"/>
              <a:t>Flexible mapping</a:t>
            </a:r>
          </a:p>
          <a:p>
            <a:pPr lvl="1"/>
            <a:r>
              <a:rPr lang="en-US" dirty="0" smtClean="0"/>
              <a:t>Data provider model (to support Oracle, DB2, etc)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Focus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5105400" cy="4800600"/>
          </a:xfrm>
        </p:spPr>
        <p:txBody>
          <a:bodyPr/>
          <a:lstStyle/>
          <a:p>
            <a:r>
              <a:rPr lang="en-US" dirty="0" smtClean="0"/>
              <a:t>An Entity is</a:t>
            </a:r>
          </a:p>
          <a:p>
            <a:pPr lvl="1"/>
            <a:r>
              <a:rPr lang="en-US" dirty="0" smtClean="0"/>
              <a:t>An object we can persist</a:t>
            </a:r>
          </a:p>
          <a:p>
            <a:r>
              <a:rPr lang="en-US" dirty="0" smtClean="0"/>
              <a:t>An Entity has </a:t>
            </a:r>
          </a:p>
          <a:p>
            <a:pPr lvl="1"/>
            <a:r>
              <a:rPr lang="en-US" dirty="0" smtClean="0"/>
              <a:t>An entity key that makes the entity uniquely identifiable</a:t>
            </a:r>
          </a:p>
          <a:p>
            <a:pPr lvl="1"/>
            <a:r>
              <a:rPr lang="en-US" dirty="0" smtClean="0"/>
              <a:t>One or more scalar or complex properties</a:t>
            </a:r>
          </a:p>
          <a:p>
            <a:pPr lvl="1"/>
            <a:r>
              <a:rPr lang="en-US" dirty="0" smtClean="0"/>
              <a:t>One or more relationships to other entities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2209800"/>
            <a:ext cx="4072077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Approaches To Entities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Schema first approach</a:t>
            </a:r>
          </a:p>
          <a:p>
            <a:pPr lvl="1"/>
            <a:r>
              <a:rPr lang="en-US" dirty="0" smtClean="0"/>
              <a:t>Generate the model from a database schema</a:t>
            </a:r>
          </a:p>
          <a:p>
            <a:r>
              <a:rPr lang="en-US" dirty="0" smtClean="0"/>
              <a:t>Model first approach</a:t>
            </a:r>
          </a:p>
          <a:p>
            <a:pPr lvl="1"/>
            <a:r>
              <a:rPr lang="en-US" dirty="0" smtClean="0"/>
              <a:t>Generate a schema from the model</a:t>
            </a:r>
          </a:p>
          <a:p>
            <a:r>
              <a:rPr lang="en-US" dirty="0" smtClean="0"/>
              <a:t>Code first </a:t>
            </a:r>
            <a:r>
              <a:rPr lang="en-US" dirty="0" smtClean="0"/>
              <a:t>approach (EF 4.1)</a:t>
            </a:r>
            <a:endParaRPr lang="en-US" dirty="0" smtClean="0"/>
          </a:p>
          <a:p>
            <a:pPr lvl="1"/>
            <a:r>
              <a:rPr lang="en-US" dirty="0" smtClean="0"/>
              <a:t>No mapping files – only C#/VB code</a:t>
            </a:r>
          </a:p>
          <a:p>
            <a:pPr lvl="1"/>
            <a:r>
              <a:rPr lang="en-US" dirty="0" smtClean="0"/>
              <a:t>Not "in the box" with 2010 </a:t>
            </a:r>
            <a:r>
              <a:rPr lang="en-US" dirty="0" smtClean="0"/>
              <a:t>(Easy to install with </a:t>
            </a:r>
            <a:r>
              <a:rPr lang="en-US" dirty="0" err="1" smtClean="0"/>
              <a:t>NuGet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3323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Entity Data Model</a:t>
            </a:r>
            <a:endParaRPr lang="en-US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914400" y="1371600"/>
          <a:ext cx="73914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Left-Right Arrow 10"/>
          <p:cNvSpPr/>
          <p:nvPr/>
        </p:nvSpPr>
        <p:spPr bwMode="auto">
          <a:xfrm>
            <a:off x="3200400" y="3124200"/>
            <a:ext cx="2819400" cy="484632"/>
          </a:xfrm>
          <a:prstGeom prst="left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Designer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entities and relationships</a:t>
            </a:r>
          </a:p>
          <a:p>
            <a:r>
              <a:rPr lang="en-US" dirty="0" smtClean="0"/>
              <a:t>Define keys, types, </a:t>
            </a:r>
            <a:r>
              <a:rPr lang="en-US" dirty="0" err="1" smtClean="0"/>
              <a:t>nullability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3150" y="2419350"/>
            <a:ext cx="52006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Browser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Browse model</a:t>
            </a:r>
          </a:p>
          <a:p>
            <a:pPr lvl="1"/>
            <a:r>
              <a:rPr lang="en-US" dirty="0" smtClean="0"/>
              <a:t>GUI can be difficult to navigate</a:t>
            </a:r>
          </a:p>
          <a:p>
            <a:r>
              <a:rPr lang="en-US" dirty="0" smtClean="0"/>
              <a:t>Validate model</a:t>
            </a:r>
          </a:p>
          <a:p>
            <a:r>
              <a:rPr lang="en-US" dirty="0" smtClean="0"/>
              <a:t>Update model from database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219200"/>
            <a:ext cx="3752850" cy="4848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49698</TotalTime>
  <Words>813</Words>
  <Application>Microsoft Office PowerPoint</Application>
  <PresentationFormat>On-screen Show (4:3)</PresentationFormat>
  <Paragraphs>227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1_SapphireTemplate</vt:lpstr>
      <vt:lpstr>The ADO.NET Entity Framework</vt:lpstr>
      <vt:lpstr>Overview</vt:lpstr>
      <vt:lpstr>Impedance Mismatch Redux</vt:lpstr>
      <vt:lpstr>Entity Framework</vt:lpstr>
      <vt:lpstr>Entity Focus</vt:lpstr>
      <vt:lpstr>Three Approaches To Entities</vt:lpstr>
      <vt:lpstr>The Entity Data Model</vt:lpstr>
      <vt:lpstr>Entity Designer</vt:lpstr>
      <vt:lpstr>Model Browser</vt:lpstr>
      <vt:lpstr>Mapping Details</vt:lpstr>
      <vt:lpstr>Entity Framework Services</vt:lpstr>
      <vt:lpstr>Entity Client</vt:lpstr>
      <vt:lpstr>Entity SQL</vt:lpstr>
      <vt:lpstr>ObjectContext</vt:lpstr>
      <vt:lpstr>LINQ to Entities</vt:lpstr>
      <vt:lpstr>Deferred Loading</vt:lpstr>
      <vt:lpstr>Inserting Data</vt:lpstr>
      <vt:lpstr>Updates</vt:lpstr>
      <vt:lpstr>Deletes</vt:lpstr>
      <vt:lpstr>Compare and Contrast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bitmask</cp:lastModifiedBy>
  <cp:revision>4378</cp:revision>
  <dcterms:created xsi:type="dcterms:W3CDTF">2007-12-27T20:50:38Z</dcterms:created>
  <dcterms:modified xsi:type="dcterms:W3CDTF">2011-09-27T11:14:07Z</dcterms:modified>
</cp:coreProperties>
</file>