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28" r:id="rId3"/>
    <p:sldId id="360" r:id="rId4"/>
    <p:sldId id="358" r:id="rId5"/>
    <p:sldId id="359" r:id="rId6"/>
    <p:sldId id="362" r:id="rId7"/>
    <p:sldId id="364" r:id="rId8"/>
    <p:sldId id="363" r:id="rId9"/>
    <p:sldId id="367" r:id="rId10"/>
    <p:sldId id="368" r:id="rId11"/>
    <p:sldId id="375" r:id="rId12"/>
    <p:sldId id="377" r:id="rId13"/>
    <p:sldId id="379" r:id="rId14"/>
    <p:sldId id="374" r:id="rId15"/>
    <p:sldId id="381" r:id="rId16"/>
    <p:sldId id="380" r:id="rId17"/>
    <p:sldId id="382" r:id="rId18"/>
    <p:sldId id="329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6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6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to ask: how does LINQ to SQL provide this magic?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Entity Framework Part II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Identities, Entities, Patterns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err="1" smtClean="0"/>
              <a:t>ObjectContext</a:t>
            </a:r>
            <a:r>
              <a:rPr lang="en-US" dirty="0" smtClean="0"/>
              <a:t> uses an internal change tracking service</a:t>
            </a:r>
          </a:p>
          <a:p>
            <a:pPr lvl="1"/>
            <a:r>
              <a:rPr lang="en-US" dirty="0" smtClean="0"/>
              <a:t>Service records changes to all known entities</a:t>
            </a:r>
          </a:p>
          <a:p>
            <a:pPr lvl="1"/>
            <a:r>
              <a:rPr lang="en-US" dirty="0" err="1" smtClean="0"/>
              <a:t>ObjectContext</a:t>
            </a:r>
            <a:r>
              <a:rPr lang="en-US" dirty="0" smtClean="0"/>
              <a:t> uses list of changes to generate SQL command</a:t>
            </a:r>
          </a:p>
          <a:p>
            <a:r>
              <a:rPr lang="en-US" dirty="0" smtClean="0"/>
              <a:t>How does the </a:t>
            </a:r>
            <a:r>
              <a:rPr lang="en-US" dirty="0" err="1" smtClean="0"/>
              <a:t>ObjectContext</a:t>
            </a:r>
            <a:r>
              <a:rPr lang="en-US" dirty="0" smtClean="0"/>
              <a:t> know what changed?</a:t>
            </a:r>
          </a:p>
          <a:p>
            <a:pPr lvl="1"/>
            <a:r>
              <a:rPr lang="en-US" dirty="0" err="1" smtClean="0"/>
              <a:t>IEntityWithChangeTracker</a:t>
            </a:r>
            <a:endParaRPr lang="en-US" dirty="0" smtClean="0"/>
          </a:p>
          <a:p>
            <a:pPr lvl="1"/>
            <a:r>
              <a:rPr lang="en-US" dirty="0" err="1" smtClean="0"/>
              <a:t>IEntityChangeTracker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Associations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124200"/>
          </a:xfrm>
        </p:spPr>
        <p:txBody>
          <a:bodyPr/>
          <a:lstStyle/>
          <a:p>
            <a:r>
              <a:rPr lang="en-US" dirty="0" smtClean="0"/>
              <a:t>Changing an object’s relationship requires some work</a:t>
            </a:r>
          </a:p>
          <a:p>
            <a:pPr lvl="1"/>
            <a:r>
              <a:rPr lang="en-US" dirty="0" smtClean="0"/>
              <a:t>Object needs to change it’s parent reference</a:t>
            </a:r>
          </a:p>
          <a:p>
            <a:pPr lvl="1"/>
            <a:r>
              <a:rPr lang="en-US" dirty="0" smtClean="0"/>
              <a:t>Object needs to be removed from the original parent’s collection</a:t>
            </a:r>
          </a:p>
          <a:p>
            <a:pPr lvl="1"/>
            <a:r>
              <a:rPr lang="en-US" dirty="0" smtClean="0"/>
              <a:t>Object needs to be added to it’s new parent’s collection</a:t>
            </a:r>
          </a:p>
          <a:p>
            <a:r>
              <a:rPr lang="en-US" dirty="0" smtClean="0"/>
              <a:t>All this work is managed by the framework</a:t>
            </a:r>
          </a:p>
          <a:p>
            <a:pPr lvl="1"/>
            <a:r>
              <a:rPr lang="en-US" dirty="0" smtClean="0"/>
              <a:t>Just move the entities, or reassign the parent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200400"/>
            <a:ext cx="8153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m1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ctx.Movies.Include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"Reviews“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).Where(m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m.Reviews.Count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&gt; 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.First();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m2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ctx.Movies.Include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"Reviews“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).First();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reviews = m1.Reviews.ToList();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review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reviews)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m2.Reviews.Add(review);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r>
              <a:rPr lang="en-US" dirty="0" smtClean="0"/>
              <a:t>Concurrency checks are OFF by default</a:t>
            </a:r>
          </a:p>
          <a:p>
            <a:pPr lvl="1"/>
            <a:r>
              <a:rPr lang="en-US" dirty="0" smtClean="0"/>
              <a:t>Control in mapping setting concurrency property to “Fixed” for each property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191000" y="3962400"/>
            <a:ext cx="38100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UPDATE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[movies]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@p3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@p0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AND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[title]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@p1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AND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@p2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2362200"/>
            <a:ext cx="3505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UPDATE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[movies]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@p0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@p1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Violations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r>
              <a:rPr lang="en-US" dirty="0" err="1" smtClean="0"/>
              <a:t>SaveChanges</a:t>
            </a:r>
            <a:r>
              <a:rPr lang="en-US" dirty="0" smtClean="0"/>
              <a:t> can throw an exception</a:t>
            </a:r>
          </a:p>
          <a:p>
            <a:pPr lvl="1"/>
            <a:r>
              <a:rPr lang="en-US" dirty="0" err="1" smtClean="0"/>
              <a:t>OptimisticConcurrencyException</a:t>
            </a:r>
            <a:endParaRPr lang="en-US" dirty="0" smtClean="0"/>
          </a:p>
          <a:p>
            <a:pPr lvl="1"/>
            <a:r>
              <a:rPr lang="en-US" dirty="0" err="1" smtClean="0"/>
              <a:t>StateEntries</a:t>
            </a:r>
            <a:r>
              <a:rPr lang="en-US" dirty="0" smtClean="0"/>
              <a:t> property will hold conflicted entities</a:t>
            </a:r>
          </a:p>
          <a:p>
            <a:r>
              <a:rPr lang="en-US" dirty="0" err="1" smtClean="0"/>
              <a:t>SubmitChanges</a:t>
            </a:r>
            <a:r>
              <a:rPr lang="en-US" dirty="0" smtClean="0"/>
              <a:t> is atomic - all changes roll back</a:t>
            </a:r>
          </a:p>
          <a:p>
            <a:r>
              <a:rPr lang="en-US" dirty="0" err="1" smtClean="0"/>
              <a:t>ObjectContext</a:t>
            </a:r>
            <a:r>
              <a:rPr lang="en-US" dirty="0" smtClean="0"/>
              <a:t> left unchanged</a:t>
            </a:r>
          </a:p>
          <a:p>
            <a:pPr lvl="1"/>
            <a:r>
              <a:rPr lang="en-US" dirty="0" smtClean="0"/>
              <a:t>Changes can be resubmitted</a:t>
            </a:r>
          </a:p>
          <a:p>
            <a:pPr lvl="1"/>
            <a:r>
              <a:rPr lang="en-US" dirty="0" smtClean="0"/>
              <a:t>Entities can be refreshed from database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MergeOptions</a:t>
            </a:r>
            <a:r>
              <a:rPr lang="en-US" dirty="0" smtClean="0"/>
              <a:t> on query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smtClean="0"/>
              <a:t>Use the promotable </a:t>
            </a:r>
            <a:r>
              <a:rPr lang="en-US" dirty="0" err="1" smtClean="0"/>
              <a:t>TransactionScope</a:t>
            </a:r>
            <a:r>
              <a:rPr lang="en-US" dirty="0" smtClean="0"/>
              <a:t> from </a:t>
            </a:r>
            <a:r>
              <a:rPr lang="en-US" dirty="0" err="1" smtClean="0"/>
              <a:t>System.Transactions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2209800"/>
            <a:ext cx="57150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txn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TransactionScope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MovieReviewEntities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movie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ctx.Movies.First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do work ...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map Insert, Update, Delete operations to stored procedures</a:t>
            </a:r>
          </a:p>
          <a:p>
            <a:pPr lvl="1"/>
            <a:r>
              <a:rPr lang="en-US" dirty="0" smtClean="0"/>
              <a:t>Must  map all three operations for model to validate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790825"/>
            <a:ext cx="7019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Detached entities are entities that “leave” their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Sent over the wire in a web service call</a:t>
            </a:r>
          </a:p>
          <a:p>
            <a:pPr lvl="1"/>
            <a:r>
              <a:rPr lang="en-US" dirty="0" smtClean="0"/>
              <a:t>Sent to a client browser</a:t>
            </a:r>
          </a:p>
          <a:p>
            <a:r>
              <a:rPr lang="en-US" dirty="0" smtClean="0"/>
              <a:t>Later the entity can be re-attached</a:t>
            </a:r>
          </a:p>
          <a:p>
            <a:pPr lvl="1"/>
            <a:r>
              <a:rPr lang="en-US" dirty="0" smtClean="0"/>
              <a:t>But you have to describe how the entity has changed</a:t>
            </a:r>
          </a:p>
          <a:p>
            <a:pPr lvl="1"/>
            <a:r>
              <a:rPr lang="en-US" dirty="0" smtClean="0"/>
              <a:t>No remote change tracking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4905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9045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ObjectContext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is the unit of work for Entity Framework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Maintains a change tracking service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Maintains an identity map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EF uses optimistic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concurrecy</a:t>
            </a: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Concurrency checks off by default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Relationships managed by framework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Think of objects, not database operations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– objects versus rows</a:t>
            </a:r>
          </a:p>
          <a:p>
            <a:r>
              <a:rPr lang="en-US" dirty="0" smtClean="0"/>
              <a:t>Entity lifecycle and the unit of work</a:t>
            </a:r>
          </a:p>
          <a:p>
            <a:r>
              <a:rPr lang="en-US" dirty="0" smtClean="0"/>
              <a:t>Change tracking</a:t>
            </a:r>
          </a:p>
          <a:p>
            <a:r>
              <a:rPr lang="en-US" dirty="0" smtClean="0"/>
              <a:t>Updating associations</a:t>
            </a:r>
          </a:p>
          <a:p>
            <a:r>
              <a:rPr lang="en-US" dirty="0" smtClean="0"/>
              <a:t>Attach and Detach</a:t>
            </a:r>
          </a:p>
          <a:p>
            <a:r>
              <a:rPr lang="en-US" dirty="0" smtClean="0"/>
              <a:t>Concurrency 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 and Entity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ORM tools want entities to behave with some database semantics</a:t>
            </a:r>
          </a:p>
          <a:p>
            <a:pPr lvl="1"/>
            <a:r>
              <a:rPr lang="en-US" dirty="0" smtClean="0"/>
              <a:t>Database enforces identity with primary key values</a:t>
            </a:r>
          </a:p>
          <a:p>
            <a:r>
              <a:rPr lang="en-US" dirty="0" smtClean="0"/>
              <a:t>In ADO.NET – two objects can represent the same row</a:t>
            </a:r>
          </a:p>
          <a:p>
            <a:pPr lvl="1"/>
            <a:r>
              <a:rPr lang="en-US" dirty="0" smtClean="0"/>
              <a:t>The result of two successive invocations of a SQL command</a:t>
            </a:r>
          </a:p>
          <a:p>
            <a:pPr lvl="1"/>
            <a:r>
              <a:rPr lang="en-US" dirty="0" smtClean="0"/>
              <a:t>This doesn’t make sense from an object viewpoint 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How do objects relate to rows in the database?</a:t>
            </a:r>
          </a:p>
          <a:p>
            <a:pPr lvl="1"/>
            <a:r>
              <a:rPr lang="en-US" dirty="0" smtClean="0"/>
              <a:t>Rows in a database table have a unique primary key</a:t>
            </a:r>
          </a:p>
          <a:p>
            <a:r>
              <a:rPr lang="en-US" dirty="0" smtClean="0"/>
              <a:t>What happens if you query for the same movie twice?</a:t>
            </a:r>
          </a:p>
          <a:p>
            <a:pPr lvl="1"/>
            <a:r>
              <a:rPr lang="en-US" dirty="0" smtClean="0"/>
              <a:t>Think about the ADO.NET </a:t>
            </a:r>
            <a:r>
              <a:rPr lang="en-US" dirty="0" err="1" smtClean="0"/>
              <a:t>DataSet</a:t>
            </a:r>
            <a:r>
              <a:rPr lang="en-US" dirty="0" smtClean="0"/>
              <a:t> / </a:t>
            </a:r>
            <a:r>
              <a:rPr lang="en-US" dirty="0" err="1" smtClean="0"/>
              <a:t>SqlReader</a:t>
            </a:r>
            <a:r>
              <a:rPr lang="en-US" dirty="0" smtClean="0"/>
              <a:t> scenario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3429000"/>
            <a:ext cx="6400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MoviesDataTable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m1;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MoviesDataTable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MoviesTableAdapter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adapter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MoviesTableAdapter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m1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adapter.GetData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m2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adapter.GetData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3124200"/>
            <a:ext cx="23622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MoviesDataTable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4572000"/>
            <a:ext cx="23622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MoviesDataTable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35814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m1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 bwMode="auto">
          <a:xfrm>
            <a:off x="5715000" y="37338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181600" y="50292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m2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 bwMode="auto">
          <a:xfrm>
            <a:off x="5715000" y="51816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905000"/>
          </a:xfrm>
        </p:spPr>
        <p:txBody>
          <a:bodyPr/>
          <a:lstStyle/>
          <a:p>
            <a:r>
              <a:rPr lang="en-US" dirty="0" smtClean="0"/>
              <a:t>What happens if you query for the same movie twice?</a:t>
            </a:r>
          </a:p>
          <a:p>
            <a:pPr lvl="1"/>
            <a:r>
              <a:rPr lang="en-US" dirty="0" smtClean="0"/>
              <a:t>As CLR programmers we expect see the same object reference, not two unique objects with the same values. </a:t>
            </a:r>
          </a:p>
          <a:p>
            <a:pPr lvl="1"/>
            <a:r>
              <a:rPr lang="en-US" dirty="0" smtClean="0"/>
              <a:t>Think about asking a Dictionary&lt;K,T&gt; for an object by unique key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895600"/>
            <a:ext cx="8153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m1;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m2;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MovieReviewEntities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m1 =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ctx.Movies.Where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(movie =&gt; movie.ID == 100).First();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m2 =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ctx.Movies.Where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(movie =&gt; movie.ID == 100).First();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Debug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.Assert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.ReferenceEquals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(m1, m2));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24600" y="3048000"/>
            <a:ext cx="17526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Movie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35814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m2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>
            <a:stCxn id="7" idx="3"/>
            <a:endCxn id="5" idx="1"/>
          </p:cNvCxnSpPr>
          <p:nvPr/>
        </p:nvCxnSpPr>
        <p:spPr bwMode="auto">
          <a:xfrm flipV="1">
            <a:off x="5486400" y="3505200"/>
            <a:ext cx="8382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953000" y="31242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m1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 bwMode="auto">
          <a:xfrm>
            <a:off x="5486400" y="3276600"/>
            <a:ext cx="8382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Map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dirty="0" smtClean="0"/>
              <a:t>An Identity Map keeps a record of all objects that have been read from the database in a single business transaction.             – Fowler</a:t>
            </a:r>
          </a:p>
          <a:p>
            <a:r>
              <a:rPr lang="en-US" dirty="0" smtClean="0"/>
              <a:t>EF implements an identity map</a:t>
            </a:r>
          </a:p>
          <a:p>
            <a:pPr lvl="1"/>
            <a:r>
              <a:rPr lang="en-US" dirty="0" smtClean="0"/>
              <a:t>Called the “object cache”</a:t>
            </a:r>
          </a:p>
          <a:p>
            <a:pPr lvl="1"/>
            <a:r>
              <a:rPr lang="en-US" dirty="0" smtClean="0"/>
              <a:t>Retrieved entities are tracked by key value.</a:t>
            </a:r>
          </a:p>
          <a:p>
            <a:pPr lvl="1"/>
            <a:r>
              <a:rPr lang="en-US" dirty="0" smtClean="0"/>
              <a:t>Asking for a previously retrieved entity will return the previous object instance</a:t>
            </a:r>
          </a:p>
          <a:p>
            <a:pPr lvl="1"/>
            <a:r>
              <a:rPr lang="en-US" dirty="0" smtClean="0"/>
              <a:t>The type of query used to retrieve the entity is not important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ObjectContext</a:t>
            </a:r>
            <a:r>
              <a:rPr lang="en-US" dirty="0" smtClean="0"/>
              <a:t> instance maintains it’s own object cache</a:t>
            </a:r>
          </a:p>
          <a:p>
            <a:pPr lvl="1"/>
            <a:r>
              <a:rPr lang="en-US" dirty="0" smtClean="0"/>
              <a:t>Query for the same movie in two different </a:t>
            </a:r>
            <a:r>
              <a:rPr lang="en-US" dirty="0" err="1" smtClean="0"/>
              <a:t>ObjectContexts</a:t>
            </a:r>
            <a:r>
              <a:rPr lang="en-US" dirty="0" smtClean="0"/>
              <a:t> will return two different objects. </a:t>
            </a:r>
          </a:p>
          <a:p>
            <a:pPr lvl="1"/>
            <a:r>
              <a:rPr lang="en-US" dirty="0" smtClean="0"/>
              <a:t>Object cache is part of the </a:t>
            </a:r>
            <a:r>
              <a:rPr lang="en-US" dirty="0" err="1" smtClean="0"/>
              <a:t>ObjectStateManager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the Identity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895600"/>
          </a:xfrm>
        </p:spPr>
        <p:txBody>
          <a:bodyPr/>
          <a:lstStyle/>
          <a:p>
            <a:r>
              <a:rPr lang="en-US" dirty="0" smtClean="0"/>
              <a:t>Any changes from “outside” are not visible to our current </a:t>
            </a:r>
            <a:r>
              <a:rPr lang="en-US" dirty="0" err="1" smtClean="0"/>
              <a:t>ObjectContext</a:t>
            </a:r>
            <a:r>
              <a:rPr lang="en-US" dirty="0" smtClean="0"/>
              <a:t> (if we’ve already retrieved an entity)</a:t>
            </a:r>
          </a:p>
          <a:p>
            <a:pPr lvl="1"/>
            <a:r>
              <a:rPr lang="en-US" dirty="0" smtClean="0"/>
              <a:t>We want consistency and integrity inside our working context</a:t>
            </a:r>
          </a:p>
          <a:p>
            <a:pPr lvl="1"/>
            <a:r>
              <a:rPr lang="en-US" dirty="0" smtClean="0"/>
              <a:t>The only changes we see are local changes</a:t>
            </a:r>
          </a:p>
          <a:p>
            <a:pPr lvl="1"/>
            <a:r>
              <a:rPr lang="en-US" dirty="0" smtClean="0"/>
              <a:t>We will revisit concurrency later</a:t>
            </a:r>
          </a:p>
          <a:p>
            <a:r>
              <a:rPr lang="en-US" dirty="0" smtClean="0"/>
              <a:t>Entity Framework cannot update a table with no primary key</a:t>
            </a:r>
          </a:p>
          <a:p>
            <a:pPr lvl="1"/>
            <a:r>
              <a:rPr lang="en-US" dirty="0" smtClean="0"/>
              <a:t>No way to ensure uniqueness and integrity of retrieved objects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i="1" dirty="0" smtClean="0"/>
              <a:t>Maintains a list of objects affected by a business transaction and coordinates the writing out of changes and the resolution of concurrency problems. – </a:t>
            </a:r>
            <a:r>
              <a:rPr lang="en-US" dirty="0" smtClean="0"/>
              <a:t>Fowler</a:t>
            </a:r>
          </a:p>
          <a:p>
            <a:r>
              <a:rPr lang="en-US" dirty="0" err="1" smtClean="0"/>
              <a:t>ObjectContext</a:t>
            </a:r>
            <a:r>
              <a:rPr lang="en-US" dirty="0" smtClean="0"/>
              <a:t> is designed to be used in a unit of work</a:t>
            </a:r>
          </a:p>
          <a:p>
            <a:pPr lvl="1"/>
            <a:r>
              <a:rPr lang="en-US" dirty="0" smtClean="0"/>
              <a:t>For web apps, a unit of work may represent the processing of a single request</a:t>
            </a:r>
          </a:p>
          <a:p>
            <a:pPr lvl="1"/>
            <a:r>
              <a:rPr lang="en-US" dirty="0" smtClean="0"/>
              <a:t>For smart client, a unit of work may be the life of a form</a:t>
            </a:r>
          </a:p>
          <a:p>
            <a:pPr lvl="1"/>
            <a:r>
              <a:rPr lang="en-US" dirty="0" smtClean="0"/>
              <a:t>Unit of work may be encapsulated inside a single method</a:t>
            </a:r>
          </a:p>
          <a:p>
            <a:r>
              <a:rPr lang="en-US" dirty="0" err="1" smtClean="0"/>
              <a:t>ObjectContext</a:t>
            </a:r>
            <a:r>
              <a:rPr lang="en-US" dirty="0" smtClean="0"/>
              <a:t> is inexpensive to create</a:t>
            </a:r>
          </a:p>
          <a:p>
            <a:pPr lvl="1"/>
            <a:r>
              <a:rPr lang="en-US" dirty="0" smtClean="0"/>
              <a:t>Create as needed</a:t>
            </a:r>
          </a:p>
          <a:p>
            <a:pPr lvl="1"/>
            <a:r>
              <a:rPr lang="en-US" dirty="0" smtClean="0"/>
              <a:t>Don’t cache or create a singleton</a:t>
            </a:r>
          </a:p>
          <a:p>
            <a:pPr lvl="1"/>
            <a:r>
              <a:rPr lang="en-US" dirty="0" smtClean="0"/>
              <a:t>Not thread safe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590800"/>
          </a:xfrm>
        </p:spPr>
        <p:txBody>
          <a:bodyPr/>
          <a:lstStyle/>
          <a:p>
            <a:r>
              <a:rPr lang="en-US" dirty="0" smtClean="0"/>
              <a:t>Object becomes an entity when </a:t>
            </a:r>
            <a:r>
              <a:rPr lang="en-US" dirty="0" err="1" smtClean="0"/>
              <a:t>ObjectContext</a:t>
            </a:r>
            <a:r>
              <a:rPr lang="en-US" dirty="0" smtClean="0"/>
              <a:t> becomes aware of the object</a:t>
            </a:r>
          </a:p>
          <a:p>
            <a:pPr lvl="1"/>
            <a:r>
              <a:rPr lang="en-US" dirty="0" smtClean="0"/>
              <a:t>Beginning of the lifecycle</a:t>
            </a:r>
          </a:p>
          <a:p>
            <a:pPr lvl="1"/>
            <a:r>
              <a:rPr lang="en-US" dirty="0" smtClean="0"/>
              <a:t>Can happen when object is retrieved from database</a:t>
            </a:r>
          </a:p>
          <a:p>
            <a:pPr lvl="1"/>
            <a:r>
              <a:rPr lang="en-US" dirty="0" smtClean="0"/>
              <a:t>Can also insert new objects and attach existing objects</a:t>
            </a:r>
          </a:p>
          <a:p>
            <a:r>
              <a:rPr lang="en-US" dirty="0" smtClean="0"/>
              <a:t>Lifecycle ends when </a:t>
            </a:r>
            <a:r>
              <a:rPr lang="en-US" dirty="0" err="1" smtClean="0"/>
              <a:t>ObjectContext</a:t>
            </a:r>
            <a:r>
              <a:rPr lang="en-US" dirty="0" smtClean="0"/>
              <a:t> no longer needed</a:t>
            </a:r>
          </a:p>
          <a:p>
            <a:pPr lvl="1"/>
            <a:r>
              <a:rPr lang="en-US" dirty="0" smtClean="0"/>
              <a:t>Context and object eligible for garbage collection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45322</TotalTime>
  <Words>888</Words>
  <Application>Microsoft Office PowerPoint</Application>
  <PresentationFormat>On-screen Show (4:3)</PresentationFormat>
  <Paragraphs>182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1_SapphireTemplate</vt:lpstr>
      <vt:lpstr>Entity Framework Part II</vt:lpstr>
      <vt:lpstr>Overview</vt:lpstr>
      <vt:lpstr>ORMs and Entity Identity</vt:lpstr>
      <vt:lpstr>Row Identity</vt:lpstr>
      <vt:lpstr>Object Identity</vt:lpstr>
      <vt:lpstr>Identity Map Pattern</vt:lpstr>
      <vt:lpstr>Consequences of the Identity Map</vt:lpstr>
      <vt:lpstr>Unit of work Pattern</vt:lpstr>
      <vt:lpstr>Entity Lifecycle</vt:lpstr>
      <vt:lpstr>Change Tracking</vt:lpstr>
      <vt:lpstr>Updating Associations</vt:lpstr>
      <vt:lpstr>Concurrency Management</vt:lpstr>
      <vt:lpstr>Concurrency Violations</vt:lpstr>
      <vt:lpstr>Transactions</vt:lpstr>
      <vt:lpstr>Stored Procedures</vt:lpstr>
      <vt:lpstr>Detached Entities</vt:lpstr>
      <vt:lpstr>Code Generation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4129</cp:revision>
  <dcterms:created xsi:type="dcterms:W3CDTF">2007-12-27T20:50:38Z</dcterms:created>
  <dcterms:modified xsi:type="dcterms:W3CDTF">2011-10-19T08:41:37Z</dcterms:modified>
</cp:coreProperties>
</file>