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327" r:id="rId2"/>
    <p:sldId id="365" r:id="rId3"/>
    <p:sldId id="390" r:id="rId4"/>
    <p:sldId id="389" r:id="rId5"/>
    <p:sldId id="391" r:id="rId6"/>
    <p:sldId id="394" r:id="rId7"/>
    <p:sldId id="395" r:id="rId8"/>
    <p:sldId id="392" r:id="rId9"/>
    <p:sldId id="393" r:id="rId10"/>
    <p:sldId id="398" r:id="rId11"/>
    <p:sldId id="396" r:id="rId12"/>
    <p:sldId id="399" r:id="rId13"/>
    <p:sldId id="397" r:id="rId14"/>
    <p:sldId id="400" r:id="rId15"/>
    <p:sldId id="363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>
        <p:scale>
          <a:sx n="60" d="100"/>
          <a:sy n="60" d="100"/>
        </p:scale>
        <p:origin x="-159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9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LINQ in Layered Applications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Choices &amp; Patterns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We might not need the result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It doesn't fail fast</a:t>
            </a:r>
          </a:p>
          <a:p>
            <a:pPr lvl="1"/>
            <a:r>
              <a:rPr lang="en-US" dirty="0" smtClean="0"/>
              <a:t>It might execute more than once!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70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– Mocks or Fakes?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doubles for </a:t>
            </a:r>
            <a:r>
              <a:rPr lang="en-US" dirty="0" err="1" smtClean="0"/>
              <a:t>IEnumerable</a:t>
            </a:r>
            <a:r>
              <a:rPr lang="en-US" dirty="0" smtClean="0"/>
              <a:t> and </a:t>
            </a:r>
            <a:r>
              <a:rPr lang="en-US" dirty="0" err="1" smtClean="0"/>
              <a:t>IQueryable</a:t>
            </a:r>
            <a:r>
              <a:rPr lang="en-US" dirty="0" smtClean="0"/>
              <a:t> are easy</a:t>
            </a:r>
          </a:p>
          <a:p>
            <a:pPr lvl="1"/>
            <a:r>
              <a:rPr lang="en-US" dirty="0" smtClean="0"/>
              <a:t>For fakes use </a:t>
            </a:r>
            <a:r>
              <a:rPr lang="en-US" dirty="0" err="1" smtClean="0"/>
              <a:t>AsQueryable</a:t>
            </a:r>
            <a:r>
              <a:rPr lang="en-US" dirty="0" smtClean="0"/>
              <a:t> operator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IRepository</a:t>
            </a:r>
            <a:r>
              <a:rPr lang="en-US" dirty="0" smtClean="0"/>
              <a:t>&lt;T&gt;, </a:t>
            </a:r>
            <a:r>
              <a:rPr lang="en-US" dirty="0" err="1" smtClean="0"/>
              <a:t>IUnitOfWork</a:t>
            </a:r>
            <a:r>
              <a:rPr lang="en-US" dirty="0" smtClean="0"/>
              <a:t>, </a:t>
            </a:r>
            <a:r>
              <a:rPr lang="en-US" dirty="0" err="1" smtClean="0"/>
              <a:t>ISession</a:t>
            </a:r>
            <a:r>
              <a:rPr lang="en-US" dirty="0" smtClean="0"/>
              <a:t> are easy, too</a:t>
            </a:r>
          </a:p>
          <a:p>
            <a:pPr lvl="1"/>
            <a:r>
              <a:rPr lang="en-US" dirty="0" err="1" smtClean="0"/>
              <a:t>ObjectContext</a:t>
            </a:r>
            <a:r>
              <a:rPr lang="en-US" dirty="0" smtClean="0"/>
              <a:t> – not so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85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Fakes</a:t>
            </a:r>
          </a:p>
          <a:p>
            <a:pPr lvl="1"/>
            <a:r>
              <a:rPr lang="en-US" dirty="0" smtClean="0"/>
              <a:t>Pros: state testing all the way</a:t>
            </a:r>
          </a:p>
          <a:p>
            <a:pPr lvl="1"/>
            <a:r>
              <a:rPr lang="en-US" dirty="0" smtClean="0"/>
              <a:t>Cons: test data can be </a:t>
            </a:r>
            <a:r>
              <a:rPr lang="en-US" dirty="0" err="1" smtClean="0"/>
              <a:t>cumbersom</a:t>
            </a:r>
            <a:endParaRPr lang="en-US" dirty="0" smtClean="0"/>
          </a:p>
          <a:p>
            <a:r>
              <a:rPr lang="en-US" dirty="0" smtClean="0"/>
              <a:t>Mocks</a:t>
            </a:r>
          </a:p>
          <a:p>
            <a:pPr lvl="1"/>
            <a:r>
              <a:rPr lang="en-US" dirty="0" smtClean="0"/>
              <a:t>Pros: can test state or interaction and fewer fakes to write</a:t>
            </a:r>
          </a:p>
          <a:p>
            <a:pPr lvl="1"/>
            <a:r>
              <a:rPr lang="en-US" dirty="0" smtClean="0"/>
              <a:t>Cons: will still need test data in most scenarios, end result might be more code</a:t>
            </a:r>
          </a:p>
          <a:p>
            <a:r>
              <a:rPr lang="en-US" dirty="0" smtClean="0"/>
              <a:t>Other alternatives</a:t>
            </a:r>
          </a:p>
          <a:p>
            <a:pPr lvl="1"/>
            <a:r>
              <a:rPr lang="en-US" dirty="0" smtClean="0"/>
              <a:t>Embedded databases</a:t>
            </a:r>
          </a:p>
          <a:p>
            <a:r>
              <a:rPr lang="en-US" dirty="0" smtClean="0"/>
              <a:t>Note: you still need integration tests</a:t>
            </a:r>
          </a:p>
          <a:p>
            <a:pPr lvl="1"/>
            <a:r>
              <a:rPr lang="en-US" dirty="0" smtClean="0"/>
              <a:t>Some LINQ queries only work against objects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32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Context/Session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Contexts and Sessions are </a:t>
            </a:r>
            <a:r>
              <a:rPr lang="en-US" dirty="0" err="1" smtClean="0"/>
              <a:t>IDisposable</a:t>
            </a:r>
            <a:r>
              <a:rPr lang="en-US" dirty="0" smtClean="0"/>
              <a:t> (and often transactional)</a:t>
            </a:r>
          </a:p>
          <a:p>
            <a:r>
              <a:rPr lang="en-US" dirty="0" smtClean="0"/>
              <a:t>Local to a method?</a:t>
            </a:r>
          </a:p>
          <a:p>
            <a:r>
              <a:rPr lang="en-US" dirty="0" smtClean="0"/>
              <a:t>Local to a HTTP request or 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30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Contexts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Keeping context local to a method</a:t>
            </a:r>
          </a:p>
          <a:p>
            <a:pPr lvl="1"/>
            <a:r>
              <a:rPr lang="en-US" dirty="0" smtClean="0"/>
              <a:t>Cons: No deferred execution, no lazy loading, no work done outside the method (or is that a pro?)</a:t>
            </a:r>
          </a:p>
          <a:p>
            <a:pPr lvl="1"/>
            <a:r>
              <a:rPr lang="en-US" dirty="0" smtClean="0"/>
              <a:t>Pros: Easy to see the scope of a unit of work</a:t>
            </a:r>
          </a:p>
          <a:p>
            <a:r>
              <a:rPr lang="en-US" dirty="0" smtClean="0"/>
              <a:t>Keeping a context per request or per form</a:t>
            </a:r>
          </a:p>
          <a:p>
            <a:pPr lvl="1"/>
            <a:r>
              <a:rPr lang="en-US" dirty="0" smtClean="0"/>
              <a:t>Cons: Need a way to manage the context</a:t>
            </a:r>
          </a:p>
          <a:p>
            <a:pPr lvl="1"/>
            <a:r>
              <a:rPr lang="en-US" dirty="0" smtClean="0"/>
              <a:t>Pros: No worries on closing a session too 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00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LINQ offers a powerful abstraction</a:t>
            </a:r>
          </a:p>
          <a:p>
            <a:pPr lvl="1"/>
            <a:r>
              <a:rPr lang="en-US" dirty="0" smtClean="0"/>
              <a:t>Easy to implement the Repository and Unit of Work design patterns</a:t>
            </a:r>
          </a:p>
          <a:p>
            <a:pPr lvl="1"/>
            <a:r>
              <a:rPr lang="en-US" dirty="0" smtClean="0"/>
              <a:t>In most cases just delegate to ORM framework</a:t>
            </a:r>
          </a:p>
          <a:p>
            <a:pPr lvl="1"/>
            <a:r>
              <a:rPr lang="en-US" dirty="0" smtClean="0"/>
              <a:t>Easy to test with fakes or mocks</a:t>
            </a:r>
          </a:p>
          <a:p>
            <a:pPr lvl="1"/>
            <a:r>
              <a:rPr lang="en-US" dirty="0" smtClean="0"/>
              <a:t>Tradeoffs around performance and predictability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Topics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705622" y="1090863"/>
            <a:ext cx="2608006" cy="2514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Operations: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Lazy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or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Greedy?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02466" y="1090863"/>
            <a:ext cx="2608006" cy="2514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Queries:</a:t>
            </a:r>
          </a:p>
          <a:p>
            <a:pPr algn="ctr"/>
            <a:r>
              <a:rPr lang="en-US" sz="2000" dirty="0" err="1" smtClean="0">
                <a:latin typeface="Tekton Pro" pitchFamily="34" charset="0"/>
              </a:rPr>
              <a:t>Composable</a:t>
            </a:r>
            <a:r>
              <a:rPr lang="en-US" sz="2000" dirty="0" smtClean="0">
                <a:latin typeface="Tekton Pro" pitchFamily="34" charset="0"/>
              </a:rPr>
              <a:t>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or</a:t>
            </a:r>
          </a:p>
          <a:p>
            <a:pPr algn="ctr"/>
            <a:r>
              <a:rPr lang="en-US" sz="2000" dirty="0" err="1" smtClean="0">
                <a:latin typeface="Tekton Pro" pitchFamily="34" charset="0"/>
              </a:rPr>
              <a:t>Predicatable</a:t>
            </a:r>
            <a:r>
              <a:rPr lang="en-US" sz="2000" dirty="0" smtClean="0">
                <a:latin typeface="Tekton Pro" pitchFamily="34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954044" y="3340510"/>
            <a:ext cx="2608006" cy="2514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Session Scope: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Local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Or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Open?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450887" y="3328478"/>
            <a:ext cx="2608006" cy="2514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Testing: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Mocks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or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Fakes?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7200" y="3328478"/>
            <a:ext cx="2608006" cy="2514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Abstractions: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Build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or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Borrow?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IQueryable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are talking about applies to most remote LINQ providers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/>
              <a:t>Entity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WCF Data Services Client</a:t>
            </a:r>
          </a:p>
          <a:p>
            <a:r>
              <a:rPr lang="en-US" dirty="0" smtClean="0"/>
              <a:t>We'll use EF in the demos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9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– Build or Borrow?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4495800"/>
          </a:xfrm>
        </p:spPr>
        <p:txBody>
          <a:bodyPr/>
          <a:lstStyle/>
          <a:p>
            <a:r>
              <a:rPr lang="en-US" dirty="0"/>
              <a:t>Repository Pattern</a:t>
            </a:r>
          </a:p>
          <a:p>
            <a:pPr lvl="1"/>
            <a:r>
              <a:rPr lang="en-US" dirty="0"/>
              <a:t>Build custom repositories </a:t>
            </a:r>
            <a:r>
              <a:rPr lang="en-US" dirty="0" smtClean="0"/>
              <a:t> (like </a:t>
            </a:r>
            <a:r>
              <a:rPr lang="en-US" dirty="0" err="1" smtClean="0"/>
              <a:t>IRepository</a:t>
            </a:r>
            <a:r>
              <a:rPr lang="en-US" dirty="0" smtClean="0"/>
              <a:t>&lt;T&gt;)</a:t>
            </a:r>
            <a:endParaRPr lang="en-US" dirty="0"/>
          </a:p>
          <a:p>
            <a:pPr lvl="1"/>
            <a:r>
              <a:rPr lang="en-US" dirty="0" smtClean="0"/>
              <a:t>Use a built-in abstraction (like </a:t>
            </a:r>
            <a:r>
              <a:rPr lang="en-US" dirty="0" err="1" smtClean="0"/>
              <a:t>IObjectSet</a:t>
            </a:r>
            <a:r>
              <a:rPr lang="en-US" dirty="0" smtClean="0"/>
              <a:t>&lt;T&gt;)</a:t>
            </a:r>
          </a:p>
          <a:p>
            <a:r>
              <a:rPr lang="en-US" dirty="0" smtClean="0"/>
              <a:t>Unit of Work Pattern</a:t>
            </a:r>
          </a:p>
          <a:p>
            <a:pPr lvl="1"/>
            <a:r>
              <a:rPr lang="en-US" dirty="0" smtClean="0"/>
              <a:t>Build your own unit of work</a:t>
            </a:r>
          </a:p>
          <a:p>
            <a:pPr lvl="1"/>
            <a:r>
              <a:rPr lang="en-US" dirty="0" smtClean="0"/>
              <a:t>Use a built-in abstraction (</a:t>
            </a:r>
            <a:r>
              <a:rPr lang="en-US" dirty="0" err="1" smtClean="0"/>
              <a:t>ISession</a:t>
            </a:r>
            <a:r>
              <a:rPr lang="en-US" dirty="0" smtClean="0"/>
              <a:t>, </a:t>
            </a:r>
            <a:r>
              <a:rPr lang="en-US" dirty="0" err="1" smtClean="0"/>
              <a:t>ObjectContext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" b="-927"/>
          <a:stretch/>
        </p:blipFill>
        <p:spPr bwMode="auto">
          <a:xfrm>
            <a:off x="152400" y="1223356"/>
            <a:ext cx="51816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34"/>
          <a:stretch/>
        </p:blipFill>
        <p:spPr bwMode="auto">
          <a:xfrm>
            <a:off x="5149702" y="2328861"/>
            <a:ext cx="393192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5257800" y="1371600"/>
            <a:ext cx="0" cy="449580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02100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</a:t>
            </a:r>
            <a:r>
              <a:rPr lang="en-US" dirty="0" err="1" smtClean="0"/>
              <a:t>Composable</a:t>
            </a:r>
            <a:r>
              <a:rPr lang="en-US" dirty="0" smtClean="0"/>
              <a:t> Queries?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 worlds in LINQ</a:t>
            </a:r>
          </a:p>
          <a:p>
            <a:pPr lvl="1"/>
            <a:r>
              <a:rPr lang="en-US" dirty="0" smtClean="0"/>
              <a:t>Both are lazy by default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447800" y="2514600"/>
            <a:ext cx="2819400" cy="2590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IQueryable</a:t>
            </a:r>
            <a:r>
              <a:rPr lang="en-US" sz="2000" dirty="0" smtClean="0">
                <a:latin typeface="Tekton Pro" pitchFamily="34" charset="0"/>
              </a:rPr>
              <a:t>&lt;T&gt;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648200" y="2514600"/>
            <a:ext cx="2819400" cy="2590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IEnumerable</a:t>
            </a:r>
            <a:r>
              <a:rPr lang="en-US" sz="2000" dirty="0" smtClean="0">
                <a:latin typeface="Tekton Pro" pitchFamily="34" charset="0"/>
              </a:rPr>
              <a:t>&lt;T&gt;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54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IQueryable</a:t>
            </a:r>
            <a:r>
              <a:rPr lang="en-US" dirty="0" smtClean="0"/>
              <a:t> Pros</a:t>
            </a:r>
          </a:p>
          <a:p>
            <a:pPr lvl="1"/>
            <a:r>
              <a:rPr lang="en-US" dirty="0" smtClean="0"/>
              <a:t>Allows a LINQ provider to take a holistic view of a query</a:t>
            </a:r>
          </a:p>
          <a:p>
            <a:pPr lvl="1"/>
            <a:r>
              <a:rPr lang="en-US" dirty="0" smtClean="0"/>
              <a:t>Generated queries are as efficient as possible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Universe of possible queries isn't as predictable</a:t>
            </a:r>
          </a:p>
          <a:p>
            <a:pPr lvl="1"/>
            <a:r>
              <a:rPr lang="en-US" dirty="0" smtClean="0"/>
              <a:t>Easier to miss an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15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– What are They?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a query produce?</a:t>
            </a:r>
          </a:p>
          <a:p>
            <a:pPr lvl="1"/>
            <a:r>
              <a:rPr lang="en-US" dirty="0" smtClean="0"/>
              <a:t>A concrete list?</a:t>
            </a:r>
          </a:p>
          <a:p>
            <a:pPr lvl="1"/>
            <a:r>
              <a:rPr lang="en-US" dirty="0" smtClean="0"/>
              <a:t>A data structure for future execution?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10362" y="3150476"/>
            <a:ext cx="8839200" cy="104052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b="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</a:rPr>
              <a:t>IQueryable</a:t>
            </a:r>
            <a:r>
              <a:rPr lang="en-US" sz="1800" b="0" dirty="0">
                <a:solidFill>
                  <a:prstClr val="black"/>
                </a:solidFill>
                <a:latin typeface="Consolas"/>
              </a:rPr>
              <a:t>&lt;T&gt; </a:t>
            </a:r>
            <a:r>
              <a:rPr lang="en-US" sz="1800" b="0" dirty="0" err="1" smtClean="0">
                <a:solidFill>
                  <a:prstClr val="black"/>
                </a:solidFill>
                <a:latin typeface="Consolas"/>
              </a:rPr>
              <a:t>FindWhere</a:t>
            </a:r>
            <a:r>
              <a:rPr lang="en-US" sz="1800" b="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</a:rPr>
              <a:t>Expression</a:t>
            </a:r>
            <a:r>
              <a:rPr lang="en-US" sz="1800" b="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1800" b="0" dirty="0" smtClean="0">
                <a:solidFill>
                  <a:prstClr val="black"/>
                </a:solidFill>
                <a:latin typeface="Consolas"/>
              </a:rPr>
              <a:t>&lt;T</a:t>
            </a:r>
            <a:r>
              <a:rPr lang="en-US" sz="1800" b="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b="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b="0" dirty="0">
                <a:solidFill>
                  <a:prstClr val="black"/>
                </a:solidFill>
                <a:latin typeface="Consolas"/>
              </a:rPr>
              <a:t>&gt;&gt; predicate) {</a:t>
            </a:r>
          </a:p>
          <a:p>
            <a:pPr algn="l"/>
            <a:r>
              <a:rPr lang="en-US" sz="1800" b="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b="0" dirty="0">
                <a:solidFill>
                  <a:prstClr val="black"/>
                </a:solidFill>
                <a:latin typeface="Consolas"/>
              </a:rPr>
              <a:t> _</a:t>
            </a:r>
            <a:r>
              <a:rPr lang="en-US" sz="1800" b="0" dirty="0" err="1">
                <a:solidFill>
                  <a:prstClr val="black"/>
                </a:solidFill>
                <a:latin typeface="Consolas"/>
              </a:rPr>
              <a:t>objectSet.Where</a:t>
            </a:r>
            <a:r>
              <a:rPr lang="en-US" sz="1800" b="0" dirty="0">
                <a:solidFill>
                  <a:prstClr val="black"/>
                </a:solidFill>
                <a:latin typeface="Consolas"/>
              </a:rPr>
              <a:t>(predicate);</a:t>
            </a:r>
          </a:p>
          <a:p>
            <a:pPr algn="l"/>
            <a:r>
              <a:rPr lang="en-US" sz="1800" b="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93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Deferred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one of the "greedy" operators</a:t>
            </a:r>
          </a:p>
          <a:p>
            <a:pPr lvl="1"/>
            <a:r>
              <a:rPr lang="en-US" dirty="0" err="1" smtClean="0"/>
              <a:t>ToList</a:t>
            </a:r>
            <a:r>
              <a:rPr lang="en-US" dirty="0" smtClean="0"/>
              <a:t>, </a:t>
            </a:r>
            <a:r>
              <a:rPr lang="en-US" dirty="0" err="1" smtClean="0"/>
              <a:t>ToArray</a:t>
            </a:r>
            <a:r>
              <a:rPr lang="en-US" dirty="0" smtClean="0"/>
              <a:t>, </a:t>
            </a:r>
            <a:r>
              <a:rPr lang="en-US" dirty="0" err="1" smtClean="0"/>
              <a:t>ToDictionary</a:t>
            </a:r>
            <a:endParaRPr lang="en-US" dirty="0"/>
          </a:p>
          <a:p>
            <a:r>
              <a:rPr lang="en-US" dirty="0" smtClean="0"/>
              <a:t>Produce a concrete type</a:t>
            </a:r>
          </a:p>
          <a:p>
            <a:pPr lvl="1"/>
            <a:r>
              <a:rPr lang="en-US" dirty="0" smtClean="0"/>
              <a:t>Sum, First, Single, Count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352800"/>
            <a:ext cx="85344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IList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&lt;T&gt;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FindWhere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Expression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Func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&lt;T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800" b="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&gt;&gt; predicate) {</a:t>
            </a:r>
            <a:endParaRPr lang="en-US" sz="12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_</a:t>
            </a:r>
            <a:r>
              <a:rPr lang="en-US" sz="1800" b="0" dirty="0" err="1">
                <a:latin typeface="Consolas"/>
                <a:ea typeface="Calibri"/>
                <a:cs typeface="Times New Roman"/>
              </a:rPr>
              <a:t>objectSet.Where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(predicate).</a:t>
            </a:r>
            <a:r>
              <a:rPr lang="en-US" sz="1800" dirty="0" err="1">
                <a:latin typeface="Consolas"/>
                <a:ea typeface="Calibri"/>
                <a:cs typeface="Times New Roman"/>
              </a:rPr>
              <a:t>ToList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();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}</a:t>
            </a:r>
            <a:endParaRPr lang="en-US" sz="1200" b="0" dirty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08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19886</TotalTime>
  <Words>505</Words>
  <Application>Microsoft Office PowerPoint</Application>
  <PresentationFormat>On-screen Show (4:3)</PresentationFormat>
  <Paragraphs>108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1_SapphireTemplate</vt:lpstr>
      <vt:lpstr>LINQ in Layered Applications</vt:lpstr>
      <vt:lpstr>Topics</vt:lpstr>
      <vt:lpstr>IQueryable</vt:lpstr>
      <vt:lpstr>Abstractions – Build or Borrow?</vt:lpstr>
      <vt:lpstr>Pros and Cons</vt:lpstr>
      <vt:lpstr>Fully Composable Queries?</vt:lpstr>
      <vt:lpstr>Pros and Cons</vt:lpstr>
      <vt:lpstr>Queries – What are They?</vt:lpstr>
      <vt:lpstr>Stopping Deferred Execution</vt:lpstr>
      <vt:lpstr>Deferred Execution</vt:lpstr>
      <vt:lpstr>Testing – Mocks or Fakes?</vt:lpstr>
      <vt:lpstr>Pros and Cons</vt:lpstr>
      <vt:lpstr>Context/Session Scope</vt:lpstr>
      <vt:lpstr>Managing Contexts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1481</cp:revision>
  <dcterms:created xsi:type="dcterms:W3CDTF">2007-12-27T20:50:38Z</dcterms:created>
  <dcterms:modified xsi:type="dcterms:W3CDTF">2011-09-25T19:56:55Z</dcterms:modified>
</cp:coreProperties>
</file>