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1" r:id="rId1"/>
  </p:sldMasterIdLst>
  <p:notesMasterIdLst>
    <p:notesMasterId r:id="rId26"/>
  </p:notesMasterIdLst>
  <p:handoutMasterIdLst>
    <p:handoutMasterId r:id="rId27"/>
  </p:handoutMasterIdLst>
  <p:sldIdLst>
    <p:sldId id="327" r:id="rId2"/>
    <p:sldId id="328" r:id="rId3"/>
    <p:sldId id="330" r:id="rId4"/>
    <p:sldId id="331" r:id="rId5"/>
    <p:sldId id="332" r:id="rId6"/>
    <p:sldId id="333" r:id="rId7"/>
    <p:sldId id="334" r:id="rId8"/>
    <p:sldId id="335" r:id="rId9"/>
    <p:sldId id="352" r:id="rId10"/>
    <p:sldId id="339" r:id="rId11"/>
    <p:sldId id="340" r:id="rId12"/>
    <p:sldId id="341" r:id="rId13"/>
    <p:sldId id="342" r:id="rId14"/>
    <p:sldId id="343" r:id="rId15"/>
    <p:sldId id="353" r:id="rId16"/>
    <p:sldId id="354" r:id="rId17"/>
    <p:sldId id="355" r:id="rId18"/>
    <p:sldId id="356" r:id="rId19"/>
    <p:sldId id="348" r:id="rId20"/>
    <p:sldId id="344" r:id="rId21"/>
    <p:sldId id="346" r:id="rId22"/>
    <p:sldId id="357" r:id="rId23"/>
    <p:sldId id="347" r:id="rId24"/>
    <p:sldId id="329" r:id="rId25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85" autoAdjust="0"/>
    <p:restoredTop sz="82118" autoAdjust="0"/>
  </p:normalViewPr>
  <p:slideViewPr>
    <p:cSldViewPr>
      <p:cViewPr varScale="1">
        <p:scale>
          <a:sx n="64" d="100"/>
          <a:sy n="64" d="100"/>
        </p:scale>
        <p:origin x="-65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6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12/4/2008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luralsightColorLogoLgTrans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8932" y="5539565"/>
            <a:ext cx="243840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500" dist="101600" dir="5400000" sy="-100000" algn="bl" rotWithShape="0"/>
          </a:effectLst>
        </p:spPr>
      </p:pic>
      <p:sp>
        <p:nvSpPr>
          <p:cNvPr id="5" name="Freeform 4"/>
          <p:cNvSpPr>
            <a:spLocks/>
          </p:cNvSpPr>
          <p:nvPr userDrawn="1"/>
        </p:nvSpPr>
        <p:spPr bwMode="auto">
          <a:xfrm flipV="1">
            <a:off x="-9525" y="5816600"/>
            <a:ext cx="9153525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eaLnBrk="1" hangingPunct="1">
              <a:defRPr/>
            </a:pPr>
            <a:endParaRPr lang="en-US">
              <a:latin typeface="+mn-lt"/>
            </a:endParaRPr>
          </a:p>
        </p:txBody>
      </p:sp>
      <p:grpSp>
        <p:nvGrpSpPr>
          <p:cNvPr id="6" name="Group 7"/>
          <p:cNvGrpSpPr>
            <a:grpSpLocks/>
          </p:cNvGrpSpPr>
          <p:nvPr userDrawn="1"/>
        </p:nvGrpSpPr>
        <p:grpSpPr bwMode="auto">
          <a:xfrm flipH="1">
            <a:off x="-19050" y="5943600"/>
            <a:ext cx="9180513" cy="649288"/>
            <a:chOff x="-19045" y="216550"/>
            <a:chExt cx="9180548" cy="649224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3576151" y="6337300"/>
            <a:ext cx="19916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400" b="1" dirty="0" smtClean="0">
                <a:solidFill>
                  <a:srgbClr val="002060"/>
                </a:solidFill>
                <a:latin typeface="Tekton Pro" pitchFamily="34" charset="0"/>
                <a:cs typeface="Segoe UI" pitchFamily="34" charset="0"/>
              </a:rPr>
              <a:t>© 2008 </a:t>
            </a:r>
            <a:r>
              <a:rPr lang="en-US" sz="1400" b="1" dirty="0">
                <a:solidFill>
                  <a:srgbClr val="002060"/>
                </a:solidFill>
                <a:latin typeface="Tekton Pro" pitchFamily="34" charset="0"/>
                <a:cs typeface="Segoe UI" pitchFamily="34" charset="0"/>
              </a:rPr>
              <a:t>Pluralsight, LLC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C:\Users\Aaron\Desktop\header1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60960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rgbClr val="A4D289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tx1">
                  <a:alpha val="100000"/>
                </a:schemeClr>
              </a:solidFill>
              <a:latin typeface="Arial"/>
            </a:endParaRPr>
          </a:p>
        </p:txBody>
      </p:sp>
      <p:pic>
        <p:nvPicPr>
          <p:cNvPr id="1031" name="Picture 6" descr="PluralsightColorLogoLgTrans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8600" y="6248400"/>
            <a:ext cx="19431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/>
          <p:nvPr/>
        </p:nvCxnSpPr>
        <p:spPr bwMode="auto">
          <a:xfrm>
            <a:off x="0" y="60944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71" r:id="rId3"/>
    <p:sldLayoutId id="2147483769" r:id="rId4"/>
    <p:sldLayoutId id="2147483770" r:id="rId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plex.com/aspnet/Release/ProjectReleases.aspx?ReleaseId=13357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ADO.NET Data Services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Pushing Data Over the Web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Ingredients For a Data Service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3505200"/>
          </a:xfrm>
        </p:spPr>
        <p:txBody>
          <a:bodyPr/>
          <a:lstStyle/>
          <a:p>
            <a:r>
              <a:rPr lang="en-US" dirty="0" smtClean="0"/>
              <a:t>One assembly reference</a:t>
            </a:r>
          </a:p>
          <a:p>
            <a:pPr lvl="1"/>
            <a:r>
              <a:rPr lang="en-US" dirty="0" err="1" smtClean="0"/>
              <a:t>System.Data.Services</a:t>
            </a:r>
            <a:endParaRPr lang="en-US" dirty="0" smtClean="0"/>
          </a:p>
          <a:p>
            <a:r>
              <a:rPr lang="en-US" dirty="0" smtClean="0"/>
              <a:t>One WCF service endpoint</a:t>
            </a:r>
          </a:p>
          <a:p>
            <a:pPr lvl="1"/>
            <a:r>
              <a:rPr lang="en-US" dirty="0" smtClean="0"/>
              <a:t>Use Factory=</a:t>
            </a:r>
            <a:r>
              <a:rPr lang="en-US" dirty="0" err="1" smtClean="0"/>
              <a:t>DataServiceHostFactory</a:t>
            </a:r>
            <a:r>
              <a:rPr lang="en-US" dirty="0" smtClean="0"/>
              <a:t> in the @ Service attribute</a:t>
            </a:r>
          </a:p>
          <a:p>
            <a:pPr lvl="1"/>
            <a:r>
              <a:rPr lang="en-US" dirty="0" smtClean="0"/>
              <a:t>Service class derives from </a:t>
            </a:r>
            <a:r>
              <a:rPr lang="en-US" dirty="0" err="1" smtClean="0"/>
              <a:t>DataService</a:t>
            </a:r>
            <a:r>
              <a:rPr lang="en-US" dirty="0" smtClean="0"/>
              <a:t>&lt;T&gt;</a:t>
            </a:r>
          </a:p>
          <a:p>
            <a:r>
              <a:rPr lang="en-US" dirty="0" smtClean="0"/>
              <a:t>One data source</a:t>
            </a:r>
          </a:p>
          <a:p>
            <a:pPr lvl="1"/>
            <a:r>
              <a:rPr lang="en-US" dirty="0" smtClean="0"/>
              <a:t>Entity Framework EDM Model (</a:t>
            </a:r>
            <a:r>
              <a:rPr lang="en-US" dirty="0" err="1" smtClean="0"/>
              <a:t>ObjectContext</a:t>
            </a:r>
            <a:r>
              <a:rPr lang="en-US" dirty="0" smtClean="0"/>
              <a:t> derived class)</a:t>
            </a:r>
          </a:p>
          <a:p>
            <a:pPr lvl="1"/>
            <a:r>
              <a:rPr lang="en-US" dirty="0" smtClean="0"/>
              <a:t>Any CLR type with one or more public </a:t>
            </a:r>
            <a:r>
              <a:rPr lang="en-US" dirty="0" err="1" smtClean="0"/>
              <a:t>IQueryable</a:t>
            </a:r>
            <a:r>
              <a:rPr lang="en-US" dirty="0" smtClean="0"/>
              <a:t>&lt;T&gt; properties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CLR Model Data Source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400" y="3886200"/>
            <a:ext cx="4953000" cy="21336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public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class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ea typeface="Calibri"/>
                <a:cs typeface="Times New Roman"/>
              </a:rPr>
              <a:t>Movie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{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public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ea typeface="Calibri"/>
                <a:cs typeface="Times New Roman"/>
              </a:rPr>
              <a:t>int</a:t>
            </a:r>
            <a:r>
              <a:rPr lang="en-US" sz="1600" dirty="0" smtClean="0">
                <a:ea typeface="Calibri"/>
                <a:cs typeface="Times New Roman"/>
              </a:rPr>
              <a:t> ID {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get</a:t>
            </a:r>
            <a:r>
              <a:rPr lang="en-US" sz="1600" dirty="0" smtClean="0">
                <a:ea typeface="Calibri"/>
                <a:cs typeface="Times New Roman"/>
              </a:rPr>
              <a:t>;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set</a:t>
            </a:r>
            <a:r>
              <a:rPr lang="en-US" sz="1600" dirty="0" smtClean="0">
                <a:ea typeface="Calibri"/>
                <a:cs typeface="Times New Roman"/>
              </a:rPr>
              <a:t>;}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public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string</a:t>
            </a:r>
            <a:r>
              <a:rPr lang="en-US" sz="1600" dirty="0" smtClean="0">
                <a:ea typeface="Calibri"/>
                <a:cs typeface="Times New Roman"/>
              </a:rPr>
              <a:t> Title {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get</a:t>
            </a:r>
            <a:r>
              <a:rPr lang="en-US" sz="1600" dirty="0" smtClean="0">
                <a:ea typeface="Calibri"/>
                <a:cs typeface="Times New Roman"/>
              </a:rPr>
              <a:t>;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set</a:t>
            </a:r>
            <a:r>
              <a:rPr lang="en-US" sz="1600" dirty="0" smtClean="0">
                <a:ea typeface="Calibri"/>
                <a:cs typeface="Times New Roman"/>
              </a:rPr>
              <a:t>;}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public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ea typeface="Calibri"/>
                <a:cs typeface="Times New Roman"/>
              </a:rPr>
              <a:t>List</a:t>
            </a:r>
            <a:r>
              <a:rPr lang="en-US" sz="1600" dirty="0" smtClean="0">
                <a:ea typeface="Calibri"/>
                <a:cs typeface="Times New Roman"/>
              </a:rPr>
              <a:t>&lt;</a:t>
            </a:r>
            <a:r>
              <a:rPr lang="en-US" sz="1600" dirty="0" smtClean="0">
                <a:solidFill>
                  <a:srgbClr val="2B91AF"/>
                </a:solidFill>
                <a:ea typeface="Calibri"/>
                <a:cs typeface="Times New Roman"/>
              </a:rPr>
              <a:t>Review</a:t>
            </a:r>
            <a:r>
              <a:rPr lang="en-US" sz="1600" dirty="0" smtClean="0">
                <a:ea typeface="Calibri"/>
                <a:cs typeface="Times New Roman"/>
              </a:rPr>
              <a:t>&gt; Reviews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 {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get</a:t>
            </a:r>
            <a:r>
              <a:rPr lang="en-US" sz="1600" dirty="0" smtClean="0">
                <a:ea typeface="Calibri"/>
                <a:cs typeface="Times New Roman"/>
              </a:rPr>
              <a:t>;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set</a:t>
            </a:r>
            <a:r>
              <a:rPr lang="en-US" sz="1600" dirty="0" smtClean="0">
                <a:ea typeface="Calibri"/>
                <a:cs typeface="Times New Roman"/>
              </a:rPr>
              <a:t>;}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} </a:t>
            </a:r>
          </a:p>
          <a:p>
            <a:endParaRPr lang="en-US" sz="16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962400" y="3733800"/>
            <a:ext cx="5029200" cy="3048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class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MovieDataSource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...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IQueryable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 Movies 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{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get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{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return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_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movies.AsQueryable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 } 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}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List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 _movies;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</a:rPr>
              <a:t>}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457200" y="1371600"/>
            <a:ext cx="8229600" cy="4495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" pitchFamily="34" charset="0"/>
              <a:cs typeface="Segoe UI" pitchFamily="34" charset="0"/>
            </a:endParaRPr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152400" y="1524000"/>
            <a:ext cx="8991600" cy="2133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Resources must have a primary key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b="0" kern="0" dirty="0" smtClean="0">
                <a:latin typeface="Myriad Pro"/>
                <a:cs typeface="Segoe UI" pitchFamily="34" charset="0"/>
              </a:rPr>
              <a:t>ID property, or a [</a:t>
            </a:r>
            <a:r>
              <a:rPr lang="en-US" sz="1800" b="0" kern="0" dirty="0" err="1" smtClean="0">
                <a:latin typeface="Myriad Pro"/>
                <a:cs typeface="Segoe UI" pitchFamily="34" charset="0"/>
              </a:rPr>
              <a:t>DataServiceKey</a:t>
            </a:r>
            <a:r>
              <a:rPr lang="en-US" sz="1800" b="0" kern="0" dirty="0" smtClean="0">
                <a:latin typeface="Myriad Pro"/>
                <a:cs typeface="Segoe UI" pitchFamily="34" charset="0"/>
              </a:rPr>
              <a:t>] decoration</a:t>
            </a:r>
          </a:p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Implement </a:t>
            </a:r>
            <a:r>
              <a:rPr lang="en-US" sz="2000" kern="0" dirty="0" err="1" smtClean="0">
                <a:latin typeface="Myriad Pro Light" pitchFamily="34" charset="0"/>
                <a:cs typeface="Segoe UI" pitchFamily="34" charset="0"/>
              </a:rPr>
              <a:t>IUpdateable</a:t>
            </a: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 if CUD support is required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b="0" kern="0" dirty="0" smtClean="0">
                <a:latin typeface="Myriad Pro"/>
                <a:cs typeface="Segoe UI" pitchFamily="34" charset="0"/>
              </a:rPr>
              <a:t>Entity Framework provides it’s own </a:t>
            </a:r>
            <a:r>
              <a:rPr lang="en-US" sz="1800" b="0" kern="0" dirty="0" err="1" smtClean="0">
                <a:latin typeface="Myriad Pro"/>
                <a:cs typeface="Segoe UI" pitchFamily="34" charset="0"/>
              </a:rPr>
              <a:t>IUpdateable</a:t>
            </a:r>
            <a:r>
              <a:rPr lang="en-US" sz="1800" b="0" kern="0" dirty="0" smtClean="0">
                <a:latin typeface="Myriad Pro"/>
                <a:cs typeface="Segoe UI" pitchFamily="34" charset="0"/>
              </a:rPr>
              <a:t> implementation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lang="en-US" sz="2000" kern="0" dirty="0" smtClean="0">
              <a:latin typeface="Myriad Pro Light" pitchFamily="34" charset="0"/>
              <a:cs typeface="Segoe UI" pitchFamily="34" charset="0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1800" b="0" kern="0" dirty="0">
              <a:latin typeface="Myriad Pro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Entity Access Rules</a:t>
            </a:r>
          </a:p>
          <a:p>
            <a:pPr lvl="1"/>
            <a:r>
              <a:rPr lang="en-US" dirty="0" smtClean="0"/>
              <a:t>Everything is off by default</a:t>
            </a:r>
          </a:p>
          <a:p>
            <a:pPr lvl="1"/>
            <a:r>
              <a:rPr lang="en-US" dirty="0" err="1" smtClean="0"/>
              <a:t>SetEntityAccessRule</a:t>
            </a:r>
            <a:r>
              <a:rPr lang="en-US" dirty="0" smtClean="0"/>
              <a:t> uses property names to specify access rights</a:t>
            </a:r>
          </a:p>
          <a:p>
            <a:pPr lvl="1"/>
            <a:r>
              <a:rPr lang="en-US" dirty="0" smtClean="0"/>
              <a:t>Wildcard (*) allows access to all public, </a:t>
            </a:r>
            <a:r>
              <a:rPr lang="en-US" dirty="0" err="1" smtClean="0"/>
              <a:t>queryable</a:t>
            </a:r>
            <a:r>
              <a:rPr lang="en-US" dirty="0" smtClean="0"/>
              <a:t> properties</a:t>
            </a:r>
            <a:endParaRPr lang="en-US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838200" y="2971800"/>
            <a:ext cx="6934200" cy="280076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InMemoryMovies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 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Consolas" pitchFamily="49" charset="0"/>
                <a:ea typeface="Calibri" pitchFamily="34" charset="0"/>
                <a:cs typeface="Courier New" pitchFamily="49" charset="0"/>
              </a:rPr>
              <a:t>   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DataService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MovieDataSource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{    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InitializeService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Consolas" pitchFamily="49" charset="0"/>
                <a:ea typeface="Calibri" pitchFamily="34" charset="0"/>
                <a:cs typeface="Courier New" pitchFamily="49" charset="0"/>
              </a:rPr>
              <a:t>             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IDataServiceConfiguration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config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config.SetEntitySetAccessRule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"Movies"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Consolas" pitchFamily="49" charset="0"/>
                <a:ea typeface="Calibri" pitchFamily="34" charset="0"/>
                <a:cs typeface="Courier New" pitchFamily="49" charset="0"/>
              </a:rPr>
              <a:t>                              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EntitySetRights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.All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.NET Client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any class that can send an HTTP request</a:t>
            </a:r>
          </a:p>
          <a:p>
            <a:pPr lvl="1"/>
            <a:r>
              <a:rPr lang="en-US" dirty="0" err="1" smtClean="0"/>
              <a:t>System.Net.WebRequest</a:t>
            </a:r>
            <a:endParaRPr lang="en-US" dirty="0" smtClean="0"/>
          </a:p>
          <a:p>
            <a:pPr lvl="1"/>
            <a:r>
              <a:rPr lang="en-US" dirty="0" err="1" smtClean="0"/>
              <a:t>System.Linq.Xml.XDocument</a:t>
            </a:r>
            <a:endParaRPr lang="en-US" dirty="0" smtClean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04800" y="2514600"/>
            <a:ext cx="8458200" cy="3490186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url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"http://server/InMemoryMovies.svc/Movies/"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orderby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"$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orderby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=Title 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desc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             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XDocument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result =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XDocument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.Load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.Format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"{0}?{1}"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url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orderby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));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XNamespace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atom 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"http://www.w3.org/2005/Atom"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XNamespace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"http://schemas.microsoft.com/ado/2007/08/dataservices"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movies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result.Descendants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(atom +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"content"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 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{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ID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m.Descendants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+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"ID"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).First().Value,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Title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m.Descendants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+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"Title"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).First().Value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};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Data Services Client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382000" cy="4495800"/>
          </a:xfrm>
        </p:spPr>
        <p:txBody>
          <a:bodyPr/>
          <a:lstStyle/>
          <a:p>
            <a:r>
              <a:rPr lang="en-US" dirty="0" err="1" smtClean="0"/>
              <a:t>DataServiceContext</a:t>
            </a:r>
            <a:r>
              <a:rPr lang="en-US" dirty="0" smtClean="0"/>
              <a:t> class – designed to work with Data Services</a:t>
            </a:r>
          </a:p>
          <a:p>
            <a:pPr lvl="1"/>
            <a:r>
              <a:rPr lang="en-US" dirty="0" smtClean="0"/>
              <a:t>Lives in the </a:t>
            </a:r>
            <a:r>
              <a:rPr lang="en-US" dirty="0" err="1" smtClean="0"/>
              <a:t>System.Data.Services.Client</a:t>
            </a:r>
            <a:r>
              <a:rPr lang="en-US" dirty="0" smtClean="0"/>
              <a:t> assembly</a:t>
            </a:r>
          </a:p>
          <a:p>
            <a:pPr lvl="1"/>
            <a:r>
              <a:rPr lang="en-US" dirty="0" smtClean="0"/>
              <a:t>Converts </a:t>
            </a:r>
            <a:r>
              <a:rPr lang="en-US" dirty="0" smtClean="0"/>
              <a:t>LINQ queries to REST requests</a:t>
            </a:r>
          </a:p>
          <a:p>
            <a:pPr lvl="1"/>
            <a:r>
              <a:rPr lang="en-US" dirty="0" smtClean="0"/>
              <a:t>Converts response to types defined in client assembly via reflection</a:t>
            </a:r>
          </a:p>
          <a:p>
            <a:pPr lvl="1"/>
            <a:endParaRPr lang="en-US" dirty="0" smtClean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28600" y="2819400"/>
            <a:ext cx="8077200" cy="203748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Uri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serviceRoot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Uri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"http://server/InMemoryMovies.svc"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DataServiceContext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ctx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DataServiceContext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serviceRoot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result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ctx.CreateQuery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"Movies"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orderby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m.Title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descending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990600" y="4724400"/>
            <a:ext cx="8153400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 smtClean="0">
                <a:latin typeface="Consolas" pitchFamily="49" charset="0"/>
              </a:rPr>
              <a:t>GET /</a:t>
            </a:r>
            <a:r>
              <a:rPr lang="en-US" b="0" dirty="0" err="1" smtClean="0">
                <a:latin typeface="Consolas" pitchFamily="49" charset="0"/>
              </a:rPr>
              <a:t>MovieSite</a:t>
            </a:r>
            <a:r>
              <a:rPr lang="en-US" b="0" dirty="0" smtClean="0">
                <a:latin typeface="Consolas" pitchFamily="49" charset="0"/>
              </a:rPr>
              <a:t>/InMemoryMovies.svc/Movies()?$</a:t>
            </a:r>
            <a:r>
              <a:rPr lang="en-US" b="0" dirty="0" err="1" smtClean="0">
                <a:latin typeface="Consolas" pitchFamily="49" charset="0"/>
              </a:rPr>
              <a:t>orderby</a:t>
            </a:r>
            <a:r>
              <a:rPr lang="en-US" b="0" dirty="0" smtClean="0">
                <a:latin typeface="Consolas" pitchFamily="49" charset="0"/>
              </a:rPr>
              <a:t>=Title%20desc HTTP/1.1</a:t>
            </a:r>
          </a:p>
          <a:p>
            <a:pPr algn="l"/>
            <a:r>
              <a:rPr lang="en-US" b="0" dirty="0" smtClean="0">
                <a:latin typeface="Consolas" pitchFamily="49" charset="0"/>
              </a:rPr>
              <a:t>User-Agent: Microsoft ADO.NET Data Services</a:t>
            </a:r>
          </a:p>
          <a:p>
            <a:pPr algn="l"/>
            <a:r>
              <a:rPr lang="en-US" b="0" dirty="0" smtClean="0">
                <a:latin typeface="Consolas" pitchFamily="49" charset="0"/>
              </a:rPr>
              <a:t>Accept: application/</a:t>
            </a:r>
            <a:r>
              <a:rPr lang="en-US" b="0" dirty="0" err="1" smtClean="0">
                <a:latin typeface="Consolas" pitchFamily="49" charset="0"/>
              </a:rPr>
              <a:t>atom+xml,application</a:t>
            </a:r>
            <a:r>
              <a:rPr lang="en-US" b="0" dirty="0" smtClean="0">
                <a:latin typeface="Consolas" pitchFamily="49" charset="0"/>
              </a:rPr>
              <a:t>/xml</a:t>
            </a:r>
          </a:p>
          <a:p>
            <a:pPr algn="l"/>
            <a:r>
              <a:rPr lang="en-US" b="0" dirty="0" smtClean="0">
                <a:latin typeface="Consolas" pitchFamily="49" charset="0"/>
              </a:rPr>
              <a:t>Connection: Keep-Alive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 rot="20130939">
            <a:off x="3506889" y="4340583"/>
            <a:ext cx="457200" cy="475076"/>
          </a:xfrm>
          <a:prstGeom prst="down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Strongly Typed Client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Command line code generation - Datasvcutil.exe</a:t>
            </a:r>
          </a:p>
          <a:p>
            <a:pPr lvl="1"/>
            <a:r>
              <a:rPr lang="en-US" dirty="0" smtClean="0"/>
              <a:t>Generate codes for a </a:t>
            </a:r>
            <a:r>
              <a:rPr lang="en-US" dirty="0" err="1" smtClean="0"/>
              <a:t>DataServiceContext</a:t>
            </a:r>
            <a:r>
              <a:rPr lang="en-US" dirty="0" smtClean="0"/>
              <a:t> derived class</a:t>
            </a:r>
          </a:p>
          <a:p>
            <a:pPr lvl="1"/>
            <a:r>
              <a:rPr lang="en-US" dirty="0" smtClean="0"/>
              <a:t>Generates code client side resource representations</a:t>
            </a:r>
          </a:p>
          <a:p>
            <a:pPr lvl="1"/>
            <a:r>
              <a:rPr lang="en-US" dirty="0" smtClean="0"/>
              <a:t>Similar to sqlmetal.exe and Entity Framework </a:t>
            </a:r>
            <a:r>
              <a:rPr lang="en-US" dirty="0" err="1" smtClean="0"/>
              <a:t>ObjectContext</a:t>
            </a:r>
            <a:r>
              <a:rPr lang="en-US" dirty="0" smtClean="0"/>
              <a:t> derivations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81000" y="3124200"/>
            <a:ext cx="8077200" cy="35747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chemeClr val="tx2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r>
              <a:rPr lang="en-US" b="0" dirty="0" err="1" smtClean="0">
                <a:solidFill>
                  <a:schemeClr val="tx2"/>
                </a:solidFill>
                <a:latin typeface="Consolas" pitchFamily="49" charset="0"/>
                <a:ea typeface="Calibri"/>
                <a:cs typeface="Times New Roman"/>
              </a:rPr>
              <a:t>datasvcutil</a:t>
            </a:r>
            <a:r>
              <a:rPr lang="en-US" b="0" dirty="0" smtClean="0">
                <a:solidFill>
                  <a:schemeClr val="tx2"/>
                </a:solidFill>
                <a:latin typeface="Consolas" pitchFamily="49" charset="0"/>
                <a:ea typeface="Calibri"/>
                <a:cs typeface="Times New Roman"/>
              </a:rPr>
              <a:t> /</a:t>
            </a:r>
            <a:r>
              <a:rPr lang="en-US" b="0" dirty="0" err="1" smtClean="0">
                <a:solidFill>
                  <a:schemeClr val="tx2"/>
                </a:solidFill>
                <a:latin typeface="Consolas" pitchFamily="49" charset="0"/>
                <a:ea typeface="Calibri"/>
                <a:cs typeface="Times New Roman"/>
              </a:rPr>
              <a:t>uri:http</a:t>
            </a:r>
            <a:r>
              <a:rPr lang="en-US" b="0" dirty="0" smtClean="0">
                <a:solidFill>
                  <a:schemeClr val="tx2"/>
                </a:solidFill>
                <a:latin typeface="Consolas" pitchFamily="49" charset="0"/>
                <a:ea typeface="Calibri"/>
                <a:cs typeface="Times New Roman"/>
              </a:rPr>
              <a:t>://server/</a:t>
            </a:r>
            <a:r>
              <a:rPr lang="en-US" b="0" dirty="0" err="1" smtClean="0">
                <a:solidFill>
                  <a:schemeClr val="tx2"/>
                </a:solidFill>
                <a:latin typeface="Consolas" pitchFamily="49" charset="0"/>
                <a:ea typeface="Calibri"/>
                <a:cs typeface="Times New Roman"/>
              </a:rPr>
              <a:t>moviesite</a:t>
            </a:r>
            <a:r>
              <a:rPr lang="en-US" b="0" dirty="0" smtClean="0">
                <a:solidFill>
                  <a:schemeClr val="tx2"/>
                </a:solidFill>
                <a:latin typeface="Consolas" pitchFamily="49" charset="0"/>
                <a:ea typeface="Calibri"/>
                <a:cs typeface="Times New Roman"/>
              </a:rPr>
              <a:t>/</a:t>
            </a:r>
            <a:r>
              <a:rPr lang="en-US" b="0" dirty="0" err="1" smtClean="0">
                <a:solidFill>
                  <a:schemeClr val="tx2"/>
                </a:solidFill>
                <a:latin typeface="Consolas" pitchFamily="49" charset="0"/>
                <a:ea typeface="Calibri"/>
                <a:cs typeface="Times New Roman"/>
              </a:rPr>
              <a:t>movies.svc</a:t>
            </a:r>
            <a:r>
              <a:rPr lang="en-US" b="0" dirty="0" smtClean="0">
                <a:solidFill>
                  <a:schemeClr val="tx2"/>
                </a:solidFill>
                <a:latin typeface="Consolas" pitchFamily="49" charset="0"/>
                <a:ea typeface="Calibri"/>
                <a:cs typeface="Times New Roman"/>
              </a:rPr>
              <a:t> /</a:t>
            </a:r>
            <a:r>
              <a:rPr lang="en-US" b="0" dirty="0" err="1" smtClean="0">
                <a:solidFill>
                  <a:schemeClr val="tx2"/>
                </a:solidFill>
                <a:latin typeface="Consolas" pitchFamily="49" charset="0"/>
                <a:ea typeface="Calibri"/>
                <a:cs typeface="Times New Roman"/>
              </a:rPr>
              <a:t>out:Movies.cs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762000" y="3657600"/>
            <a:ext cx="7467600" cy="179126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Uri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uri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Uri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"http://localhost:8080/InMemoryMovies.svc/"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 smtClean="0">
              <a:solidFill>
                <a:srgbClr val="2B91AF"/>
              </a:solidFill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MovieDataSource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ctx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MovieDataSource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uri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result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ctx.Movies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orderby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m.Title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m;</a:t>
            </a:r>
            <a:endParaRPr lang="en-US" sz="2000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Entity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4495800"/>
          </a:xfrm>
        </p:spPr>
        <p:txBody>
          <a:bodyPr/>
          <a:lstStyle/>
          <a:p>
            <a:r>
              <a:rPr lang="en-US" dirty="0" smtClean="0"/>
              <a:t>Pass the entity set name and the new object to </a:t>
            </a:r>
            <a:r>
              <a:rPr lang="en-US" dirty="0" err="1" smtClean="0"/>
              <a:t>AddObject</a:t>
            </a:r>
            <a:endParaRPr lang="en-US" dirty="0" smtClean="0"/>
          </a:p>
          <a:p>
            <a:pPr lvl="1"/>
            <a:r>
              <a:rPr lang="en-US" dirty="0" smtClean="0"/>
              <a:t>Server will respond with fresh representation</a:t>
            </a:r>
          </a:p>
          <a:p>
            <a:pPr lvl="1"/>
            <a:r>
              <a:rPr lang="en-US" dirty="0" err="1" smtClean="0"/>
              <a:t>DataService</a:t>
            </a:r>
            <a:r>
              <a:rPr lang="en-US" dirty="0" smtClean="0"/>
              <a:t> context will update client side object</a:t>
            </a:r>
          </a:p>
          <a:p>
            <a:pPr lvl="1"/>
            <a:r>
              <a:rPr lang="en-US" dirty="0" smtClean="0"/>
              <a:t>No data sent to server until you invoke </a:t>
            </a:r>
            <a:r>
              <a:rPr lang="en-US" dirty="0" err="1" smtClean="0"/>
              <a:t>SaveChanges</a:t>
            </a:r>
            <a:endParaRPr lang="en-US" dirty="0" smtClean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04800" y="2514600"/>
            <a:ext cx="5486400" cy="2074414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MovieDataSource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ctx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MovieDataSource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uri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 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Title 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"No Country For Young Men"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ctx.AddToMovies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(movie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ctx.SaveChanges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  <a:endParaRPr lang="en-US" sz="2000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200400" y="4495800"/>
            <a:ext cx="5638800" cy="2031325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 smtClean="0">
                <a:latin typeface="Consolas" pitchFamily="49" charset="0"/>
              </a:rPr>
              <a:t>POST</a:t>
            </a:r>
            <a:r>
              <a:rPr lang="en-US" sz="1400" b="0" dirty="0" smtClean="0">
                <a:latin typeface="Consolas" pitchFamily="49" charset="0"/>
              </a:rPr>
              <a:t> /</a:t>
            </a:r>
            <a:r>
              <a:rPr lang="en-US" sz="1400" b="0" dirty="0" err="1" smtClean="0">
                <a:latin typeface="Consolas" pitchFamily="49" charset="0"/>
              </a:rPr>
              <a:t>MovieSite</a:t>
            </a:r>
            <a:r>
              <a:rPr lang="en-US" sz="1400" b="0" dirty="0" smtClean="0">
                <a:latin typeface="Consolas" pitchFamily="49" charset="0"/>
              </a:rPr>
              <a:t>/InMemoryMovies.svc/Movies HTTP/1.1</a:t>
            </a:r>
          </a:p>
          <a:p>
            <a:pPr algn="l"/>
            <a:r>
              <a:rPr lang="en-US" sz="1400" b="0" dirty="0" smtClean="0">
                <a:latin typeface="Consolas" pitchFamily="49" charset="0"/>
              </a:rPr>
              <a:t>...</a:t>
            </a:r>
          </a:p>
          <a:p>
            <a:pPr algn="l"/>
            <a:r>
              <a:rPr lang="en-US" sz="1400" b="0" dirty="0" smtClean="0">
                <a:latin typeface="Consolas" pitchFamily="49" charset="0"/>
              </a:rPr>
              <a:t>﻿&lt;?xml version="1.0" encoding="utf-8" standalone="yes"?&gt;</a:t>
            </a:r>
          </a:p>
          <a:p>
            <a:pPr algn="l"/>
            <a:r>
              <a:rPr lang="en-US" sz="1400" b="0" dirty="0" smtClean="0">
                <a:latin typeface="Consolas" pitchFamily="49" charset="0"/>
              </a:rPr>
              <a:t>  ...</a:t>
            </a:r>
          </a:p>
          <a:p>
            <a:pPr algn="l"/>
            <a:r>
              <a:rPr lang="en-US" sz="1400" b="0" dirty="0" smtClean="0">
                <a:latin typeface="Consolas" pitchFamily="49" charset="0"/>
              </a:rPr>
              <a:t>  &lt;content type="application/xml"&gt;</a:t>
            </a:r>
          </a:p>
          <a:p>
            <a:pPr algn="l"/>
            <a:r>
              <a:rPr lang="en-US" sz="1400" b="0" dirty="0" smtClean="0">
                <a:latin typeface="Consolas" pitchFamily="49" charset="0"/>
              </a:rPr>
              <a:t>    &lt;m:properties&gt;</a:t>
            </a:r>
          </a:p>
          <a:p>
            <a:pPr algn="l"/>
            <a:r>
              <a:rPr lang="en-US" sz="1400" b="0" dirty="0" smtClean="0">
                <a:latin typeface="Consolas" pitchFamily="49" charset="0"/>
              </a:rPr>
              <a:t>        &lt;</a:t>
            </a:r>
            <a:r>
              <a:rPr lang="en-US" sz="1400" b="0" dirty="0" smtClean="0">
                <a:latin typeface="Consolas" pitchFamily="49" charset="0"/>
              </a:rPr>
              <a:t>d:Title&gt;No Country For Young Men&lt;/d:Title&gt;</a:t>
            </a:r>
          </a:p>
          <a:p>
            <a:pPr algn="l"/>
            <a:r>
              <a:rPr lang="en-US" sz="1400" b="0" dirty="0" smtClean="0">
                <a:latin typeface="Consolas" pitchFamily="49" charset="0"/>
              </a:rPr>
              <a:t>    &lt;/m:properties&gt;</a:t>
            </a:r>
          </a:p>
          <a:p>
            <a:pPr algn="l"/>
            <a:r>
              <a:rPr lang="en-US" sz="1400" b="0" dirty="0" smtClean="0">
                <a:latin typeface="Consolas" pitchFamily="49" charset="0"/>
              </a:rPr>
              <a:t>  &lt;/content&gt;</a:t>
            </a:r>
          </a:p>
        </p:txBody>
      </p:sp>
      <p:sp>
        <p:nvSpPr>
          <p:cNvPr id="7" name="Down Arrow 6"/>
          <p:cNvSpPr/>
          <p:nvPr/>
        </p:nvSpPr>
        <p:spPr bwMode="auto">
          <a:xfrm rot="18301527">
            <a:off x="2672587" y="4769775"/>
            <a:ext cx="304800" cy="730539"/>
          </a:xfrm>
          <a:prstGeom prst="down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An Entity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495800"/>
          </a:xfrm>
        </p:spPr>
        <p:txBody>
          <a:bodyPr/>
          <a:lstStyle/>
          <a:p>
            <a:r>
              <a:rPr lang="en-US" dirty="0" smtClean="0"/>
              <a:t>Query for the object, make changes, then invoke </a:t>
            </a:r>
            <a:r>
              <a:rPr lang="en-US" dirty="0" err="1" smtClean="0"/>
              <a:t>UpdateObject</a:t>
            </a:r>
            <a:endParaRPr lang="en-US" dirty="0" smtClean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28600" y="1676400"/>
            <a:ext cx="6096000" cy="264072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MovieDataSource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ctx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MovieDataSource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uri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ctx.Movies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m.ID == 2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m).First();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movie.Title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"Monsters, Inc."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ctx.UpdateObject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(movie);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ctx.SaveChanges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endParaRPr lang="en-US" sz="2000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048000" y="3886200"/>
            <a:ext cx="5715000" cy="2462213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 smtClean="0">
                <a:latin typeface="Consolas" pitchFamily="49" charset="0"/>
              </a:rPr>
              <a:t>PUT</a:t>
            </a:r>
            <a:r>
              <a:rPr lang="en-US" sz="1400" b="0" dirty="0" smtClean="0">
                <a:latin typeface="Consolas" pitchFamily="49" charset="0"/>
              </a:rPr>
              <a:t> /</a:t>
            </a:r>
            <a:r>
              <a:rPr lang="en-US" sz="1400" b="0" dirty="0" err="1" smtClean="0">
                <a:latin typeface="Consolas" pitchFamily="49" charset="0"/>
              </a:rPr>
              <a:t>MovieSite</a:t>
            </a:r>
            <a:r>
              <a:rPr lang="en-US" sz="1400" b="0" dirty="0" smtClean="0">
                <a:latin typeface="Consolas" pitchFamily="49" charset="0"/>
              </a:rPr>
              <a:t>/InMemoryMovies.svc/Movies(2) HTTP/1.1</a:t>
            </a:r>
          </a:p>
          <a:p>
            <a:pPr algn="l"/>
            <a:r>
              <a:rPr lang="en-US" sz="1400" b="0" dirty="0" smtClean="0">
                <a:latin typeface="Consolas" pitchFamily="49" charset="0"/>
              </a:rPr>
              <a:t>...</a:t>
            </a:r>
          </a:p>
          <a:p>
            <a:pPr algn="l"/>
            <a:endParaRPr lang="en-US" sz="1400" b="0" dirty="0" smtClean="0">
              <a:latin typeface="Consolas" pitchFamily="49" charset="0"/>
            </a:endParaRPr>
          </a:p>
          <a:p>
            <a:pPr algn="l"/>
            <a:r>
              <a:rPr lang="en-US" sz="1400" b="0" dirty="0" smtClean="0">
                <a:latin typeface="Consolas" pitchFamily="49" charset="0"/>
              </a:rPr>
              <a:t>﻿&lt;?xml version="1.0" encoding="utf-8" standalone="yes"?&gt;</a:t>
            </a:r>
          </a:p>
          <a:p>
            <a:pPr algn="l"/>
            <a:r>
              <a:rPr lang="en-US" sz="1400" b="0" dirty="0" smtClean="0">
                <a:latin typeface="Consolas" pitchFamily="49" charset="0"/>
              </a:rPr>
              <a:t>...</a:t>
            </a:r>
          </a:p>
          <a:p>
            <a:pPr algn="l"/>
            <a:r>
              <a:rPr lang="en-US" sz="1400" b="0" dirty="0" smtClean="0">
                <a:latin typeface="Consolas" pitchFamily="49" charset="0"/>
              </a:rPr>
              <a:t>  &lt;content type="application/xml"&gt;</a:t>
            </a:r>
          </a:p>
          <a:p>
            <a:pPr algn="l"/>
            <a:r>
              <a:rPr lang="en-US" sz="1400" b="0" dirty="0" smtClean="0">
                <a:latin typeface="Consolas" pitchFamily="49" charset="0"/>
              </a:rPr>
              <a:t>    &lt;m:properties&gt;</a:t>
            </a:r>
          </a:p>
          <a:p>
            <a:pPr algn="l"/>
            <a:r>
              <a:rPr lang="en-US" sz="1400" b="0" dirty="0" smtClean="0">
                <a:latin typeface="Consolas" pitchFamily="49" charset="0"/>
              </a:rPr>
              <a:t>      &lt;d:ID&gt;2&lt;/d:ID&gt;</a:t>
            </a:r>
          </a:p>
          <a:p>
            <a:pPr algn="l"/>
            <a:r>
              <a:rPr lang="en-US" sz="1400" b="0" dirty="0" smtClean="0">
                <a:latin typeface="Consolas" pitchFamily="49" charset="0"/>
              </a:rPr>
              <a:t>      &lt;d:Title&gt;Monsters, Inc.&lt;/d:Title&gt;</a:t>
            </a:r>
          </a:p>
          <a:p>
            <a:pPr algn="l"/>
            <a:r>
              <a:rPr lang="en-US" sz="1400" b="0" dirty="0" smtClean="0">
                <a:latin typeface="Consolas" pitchFamily="49" charset="0"/>
              </a:rPr>
              <a:t>    &lt;/m:properties&gt;</a:t>
            </a:r>
          </a:p>
          <a:p>
            <a:pPr algn="l"/>
            <a:r>
              <a:rPr lang="en-US" sz="1400" b="0" dirty="0" smtClean="0">
                <a:latin typeface="Consolas" pitchFamily="49" charset="0"/>
              </a:rPr>
              <a:t>  &lt;/content&gt;</a:t>
            </a:r>
          </a:p>
        </p:txBody>
      </p:sp>
      <p:sp>
        <p:nvSpPr>
          <p:cNvPr id="7" name="Down Arrow 6"/>
          <p:cNvSpPr/>
          <p:nvPr/>
        </p:nvSpPr>
        <p:spPr bwMode="auto">
          <a:xfrm rot="18301527">
            <a:off x="2367787" y="4007774"/>
            <a:ext cx="304800" cy="730539"/>
          </a:xfrm>
          <a:prstGeom prst="down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Entity</a:t>
            </a:r>
            <a:endParaRPr lang="en-US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81000" y="2209800"/>
            <a:ext cx="6096000" cy="2074414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MovieDataSource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ctx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MovieDataSource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uri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ctx.Movies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m.ID == 2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m).First();            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ctx.DeleteObject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(movie);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ctx.SaveChanges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endParaRPr lang="en-US" sz="2000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286000" y="4800600"/>
            <a:ext cx="5638800" cy="52322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 smtClean="0">
                <a:latin typeface="Consolas" pitchFamily="49" charset="0"/>
              </a:rPr>
              <a:t>DELETE</a:t>
            </a:r>
            <a:r>
              <a:rPr lang="en-US" sz="1400" b="0" dirty="0" smtClean="0">
                <a:latin typeface="Consolas" pitchFamily="49" charset="0"/>
              </a:rPr>
              <a:t> /</a:t>
            </a:r>
            <a:r>
              <a:rPr lang="en-US" sz="1400" b="0" dirty="0" err="1" smtClean="0">
                <a:latin typeface="Consolas" pitchFamily="49" charset="0"/>
              </a:rPr>
              <a:t>MovieSite</a:t>
            </a:r>
            <a:r>
              <a:rPr lang="en-US" sz="1400" b="0" dirty="0" smtClean="0">
                <a:latin typeface="Consolas" pitchFamily="49" charset="0"/>
              </a:rPr>
              <a:t>/InMemoryMovies.svc/Movies(2) HTTP/1.1</a:t>
            </a:r>
          </a:p>
          <a:p>
            <a:pPr algn="l"/>
            <a:r>
              <a:rPr lang="en-US" sz="1400" b="0" dirty="0" smtClean="0">
                <a:latin typeface="Consolas" pitchFamily="49" charset="0"/>
              </a:rPr>
              <a:t>Content-Length: 0</a:t>
            </a:r>
          </a:p>
        </p:txBody>
      </p:sp>
      <p:sp>
        <p:nvSpPr>
          <p:cNvPr id="7" name="Down Arrow 6"/>
          <p:cNvSpPr/>
          <p:nvPr/>
        </p:nvSpPr>
        <p:spPr bwMode="auto">
          <a:xfrm>
            <a:off x="3124200" y="3962400"/>
            <a:ext cx="304800" cy="730539"/>
          </a:xfrm>
          <a:prstGeom prst="down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495800"/>
          </a:xfrm>
        </p:spPr>
        <p:txBody>
          <a:bodyPr/>
          <a:lstStyle/>
          <a:p>
            <a:r>
              <a:rPr lang="en-US" dirty="0" smtClean="0"/>
              <a:t>Query for the entity, then pass the entity to Delete object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Silverlight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“Add Service Reference” for a strongly typed client</a:t>
            </a:r>
          </a:p>
          <a:p>
            <a:pPr lvl="1"/>
            <a:r>
              <a:rPr lang="en-US" dirty="0" smtClean="0"/>
              <a:t>All network requests in </a:t>
            </a:r>
            <a:r>
              <a:rPr lang="en-US" dirty="0" err="1" smtClean="0"/>
              <a:t>Silverlight</a:t>
            </a:r>
            <a:r>
              <a:rPr lang="en-US" dirty="0" smtClean="0"/>
              <a:t> are </a:t>
            </a:r>
            <a:r>
              <a:rPr lang="en-US" dirty="0" err="1" smtClean="0"/>
              <a:t>asynch</a:t>
            </a:r>
            <a:endParaRPr lang="en-US" dirty="0" smtClean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914400" y="2362200"/>
            <a:ext cx="6934200" cy="345325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ctx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MovieReviews.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MovieReviewEntities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 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Uri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"MovieReviewService.svc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          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UriKind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.Relative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DataServiceQuery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&gt; query = </a:t>
            </a:r>
            <a:endParaRPr lang="en-US" b="0" dirty="0" smtClean="0">
              <a:latin typeface="Consolas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ctx.Movies.OrderBy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(m 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=&gt;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m.Title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          .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Take(100)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as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DataServiceQuery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&gt;;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/>
                <a:ea typeface="Calibri"/>
                <a:cs typeface="Times New Roman"/>
              </a:rPr>
              <a:t>query.BeginExecute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((result) =&gt; 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_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grid.ItemsSource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query.EndExecute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(result).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ToList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null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Data Services?</a:t>
            </a:r>
          </a:p>
          <a:p>
            <a:r>
              <a:rPr lang="en-US" dirty="0" smtClean="0"/>
              <a:t>ADO.NET Data Services and REST</a:t>
            </a:r>
          </a:p>
          <a:p>
            <a:r>
              <a:rPr lang="en-US" dirty="0" smtClean="0"/>
              <a:t>Building and configuring a Data Service</a:t>
            </a:r>
          </a:p>
          <a:p>
            <a:r>
              <a:rPr lang="en-US" dirty="0" smtClean="0"/>
              <a:t>Consuming Data Services</a:t>
            </a:r>
          </a:p>
          <a:p>
            <a:r>
              <a:rPr lang="en-US" dirty="0" smtClean="0"/>
              <a:t>Query Interceptors</a:t>
            </a:r>
          </a:p>
          <a:p>
            <a:r>
              <a:rPr lang="en-US" dirty="0" smtClean="0"/>
              <a:t>Service Operations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Clients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371600"/>
            <a:ext cx="8229600" cy="4495800"/>
          </a:xfrm>
        </p:spPr>
        <p:txBody>
          <a:bodyPr/>
          <a:lstStyle/>
          <a:p>
            <a:r>
              <a:rPr lang="en-US" dirty="0" smtClean="0"/>
              <a:t>ADO.NET Data Service AJAX Client Library</a:t>
            </a:r>
          </a:p>
          <a:p>
            <a:pPr lvl="1"/>
            <a:r>
              <a:rPr lang="en-US" sz="1500" dirty="0" smtClean="0">
                <a:hlinkClick r:id="rId2"/>
              </a:rPr>
              <a:t>http://www.codeplex.com/aspnet/Release/ProjectReleases.aspx?ReleaseId=13357</a:t>
            </a:r>
            <a:endParaRPr lang="en-US" sz="1500" dirty="0" smtClean="0"/>
          </a:p>
          <a:p>
            <a:pPr lvl="1"/>
            <a:r>
              <a:rPr lang="en-US" sz="1500" dirty="0" smtClean="0"/>
              <a:t>Provides query, insert, update, and delete methods</a:t>
            </a:r>
          </a:p>
          <a:p>
            <a:pPr lvl="1"/>
            <a:r>
              <a:rPr lang="en-US" sz="1500" dirty="0" smtClean="0"/>
              <a:t>Parses results into columns and rows. </a:t>
            </a:r>
          </a:p>
          <a:p>
            <a:pPr lvl="1"/>
            <a:endParaRPr lang="en-US" sz="1500" dirty="0" smtClean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81000" y="2667000"/>
            <a:ext cx="8686800" cy="122495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service =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 new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Sys.Data.DataService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"http://localhost:8080/InMemoryMovies.svc/"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service.query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"Movies?$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orderby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=Title 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desc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onQueryComplete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onQueryFailed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676400" y="3988677"/>
            <a:ext cx="7315200" cy="264072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function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onQueryComplete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(result) {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sb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Sys.StringBuilder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    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(row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result) {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sb.append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String.format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"ID = {0} Title = {1}&lt;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br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 /&gt;"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result[row].ID, result[row].Title));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} 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$get(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resultsDiv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).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innerHTML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sb.toString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  <a:endParaRPr lang="en-US" sz="2000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Interceptors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Interceptors are fired on a GET request for a particular resource</a:t>
            </a:r>
          </a:p>
          <a:p>
            <a:pPr lvl="1"/>
            <a:r>
              <a:rPr lang="en-US" dirty="0" smtClean="0"/>
              <a:t>Inject custom logic into processing pipeline on a per request basis</a:t>
            </a:r>
          </a:p>
          <a:p>
            <a:pPr lvl="1"/>
            <a:r>
              <a:rPr lang="en-US" dirty="0" smtClean="0"/>
              <a:t>Uses: custom authorization, custom validation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533400" y="2743200"/>
            <a:ext cx="7924800" cy="2886944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class</a:t>
            </a:r>
            <a:r>
              <a:rPr lang="en-US" b="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InMemoryMovies</a:t>
            </a:r>
            <a:r>
              <a:rPr lang="en-US" b="0" dirty="0" smtClean="0">
                <a:latin typeface="Courier New"/>
                <a:ea typeface="Calibri"/>
                <a:cs typeface="Times New Roman"/>
              </a:rPr>
              <a:t> : </a:t>
            </a:r>
            <a:r>
              <a:rPr lang="en-US" b="0" dirty="0" err="1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DataService</a:t>
            </a:r>
            <a:r>
              <a:rPr lang="en-US" b="0" dirty="0" smtClean="0">
                <a:latin typeface="Courier New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MovieDataSource</a:t>
            </a:r>
            <a:r>
              <a:rPr lang="en-US" b="0" dirty="0" smtClean="0">
                <a:latin typeface="Courier New"/>
                <a:ea typeface="Calibri"/>
                <a:cs typeface="Times New Roman"/>
              </a:rPr>
              <a:t>&gt;</a:t>
            </a:r>
            <a:endParaRPr lang="en-US" sz="20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urier New"/>
                <a:ea typeface="Calibri"/>
                <a:cs typeface="Times New Roman"/>
              </a:rPr>
              <a:t>{</a:t>
            </a:r>
            <a:endParaRPr lang="en-US" sz="20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urier New"/>
                <a:ea typeface="Calibri"/>
                <a:cs typeface="Times New Roman"/>
              </a:rPr>
              <a:t>    [</a:t>
            </a:r>
            <a:r>
              <a:rPr lang="en-US" b="0" dirty="0" err="1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QueryInterceptor</a:t>
            </a:r>
            <a:r>
              <a:rPr lang="en-US" b="0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"Movies"</a:t>
            </a:r>
            <a:r>
              <a:rPr lang="en-US" b="0" dirty="0" smtClean="0">
                <a:latin typeface="Courier New"/>
                <a:ea typeface="Calibri"/>
                <a:cs typeface="Times New Roman"/>
              </a:rPr>
              <a:t>)]</a:t>
            </a:r>
            <a:endParaRPr lang="en-US" sz="20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urier New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Expression</a:t>
            </a:r>
            <a:r>
              <a:rPr lang="en-US" b="0" dirty="0" smtClean="0">
                <a:latin typeface="Courier New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Func</a:t>
            </a:r>
            <a:r>
              <a:rPr lang="en-US" b="0" dirty="0" smtClean="0">
                <a:latin typeface="Courier New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urier New"/>
                <a:ea typeface="Calibri"/>
                <a:cs typeface="Times New Roman"/>
              </a:rPr>
              <a:t>, </a:t>
            </a:r>
            <a:r>
              <a:rPr lang="en-US" b="0" dirty="0" err="1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bool</a:t>
            </a:r>
            <a:r>
              <a:rPr lang="en-US" b="0" dirty="0" smtClean="0">
                <a:latin typeface="Courier New"/>
                <a:ea typeface="Calibri"/>
                <a:cs typeface="Times New Roman"/>
              </a:rPr>
              <a:t>&gt;&gt; </a:t>
            </a:r>
            <a:r>
              <a:rPr lang="en-US" b="0" dirty="0" err="1" smtClean="0">
                <a:latin typeface="Courier New"/>
                <a:ea typeface="Calibri"/>
                <a:cs typeface="Times New Roman"/>
              </a:rPr>
              <a:t>OnQueryMovies</a:t>
            </a:r>
            <a:r>
              <a:rPr lang="en-US" b="0" dirty="0" smtClean="0">
                <a:latin typeface="Courier New"/>
                <a:ea typeface="Calibri"/>
                <a:cs typeface="Times New Roman"/>
              </a:rPr>
              <a:t>()</a:t>
            </a:r>
            <a:endParaRPr lang="en-US" sz="20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urier New"/>
                <a:ea typeface="Calibri"/>
                <a:cs typeface="Times New Roman"/>
              </a:rPr>
              <a:t>    {</a:t>
            </a:r>
            <a:endParaRPr lang="en-US" sz="20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urier New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return</a:t>
            </a:r>
            <a:r>
              <a:rPr lang="en-US" b="0" dirty="0" smtClean="0">
                <a:latin typeface="Courier New"/>
                <a:ea typeface="Calibri"/>
                <a:cs typeface="Times New Roman"/>
              </a:rPr>
              <a:t> movie =&gt; </a:t>
            </a:r>
            <a:r>
              <a:rPr lang="en-US" b="0" dirty="0" err="1" smtClean="0">
                <a:latin typeface="Courier New"/>
                <a:ea typeface="Calibri"/>
                <a:cs typeface="Times New Roman"/>
              </a:rPr>
              <a:t>movie.Title.StartsWith</a:t>
            </a:r>
            <a:r>
              <a:rPr lang="en-US" b="0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"Star"</a:t>
            </a:r>
            <a:r>
              <a:rPr lang="en-US" b="0" dirty="0" smtClean="0">
                <a:latin typeface="Courier New"/>
                <a:ea typeface="Calibri"/>
                <a:cs typeface="Times New Roman"/>
              </a:rPr>
              <a:t>);</a:t>
            </a:r>
            <a:endParaRPr lang="en-US" sz="20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urier New"/>
                <a:ea typeface="Calibri"/>
                <a:cs typeface="Times New Roman"/>
              </a:rPr>
              <a:t>    }        </a:t>
            </a:r>
            <a:endParaRPr lang="en-US" sz="20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urier New"/>
                <a:ea typeface="Calibri"/>
                <a:cs typeface="Times New Roman"/>
              </a:rPr>
              <a:t> </a:t>
            </a:r>
            <a:endParaRPr lang="en-US" sz="20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urier New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// ...</a:t>
            </a:r>
            <a:endParaRPr lang="en-US" sz="2000" b="0" dirty="0" smtClean="0">
              <a:latin typeface="Calibri"/>
              <a:ea typeface="Calibri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Interceptors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Interceptors fired on PUT, POST, DELETE operations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04800" y="2057400"/>
            <a:ext cx="8458200" cy="2886944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ChangeInterceptor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"Movies"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)]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void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OnChangeMovies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m,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UpdateOperations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operations)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            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if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((operations &amp;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UpdateOperations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.Delete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 ==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UpdateOperations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.Delete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&amp;&amp;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Thread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.CurrentPrincipal.Identity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null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 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{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throw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DataServiceException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(400,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"YOU cannot delete movies"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}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Expose a method of the data service class as a URI</a:t>
            </a:r>
          </a:p>
          <a:p>
            <a:pPr lvl="1"/>
            <a:r>
              <a:rPr lang="en-US" dirty="0" smtClean="0"/>
              <a:t>Method could include custom business logic or complicated query logic</a:t>
            </a:r>
          </a:p>
          <a:p>
            <a:r>
              <a:rPr lang="en-US" dirty="0" smtClean="0"/>
              <a:t>Restrictions</a:t>
            </a:r>
          </a:p>
          <a:p>
            <a:pPr lvl="1"/>
            <a:r>
              <a:rPr lang="en-US" dirty="0" smtClean="0"/>
              <a:t>Method can only accept in parameters</a:t>
            </a:r>
          </a:p>
          <a:p>
            <a:pPr lvl="1"/>
            <a:r>
              <a:rPr lang="en-US" dirty="0" smtClean="0"/>
              <a:t>Must return void, ‘</a:t>
            </a:r>
            <a:r>
              <a:rPr lang="en-US" dirty="0" err="1" smtClean="0"/>
              <a:t>IQueryable</a:t>
            </a:r>
            <a:r>
              <a:rPr lang="en-US" dirty="0" smtClean="0"/>
              <a:t>&lt;T&gt;, or </a:t>
            </a: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</a:p>
          <a:p>
            <a:pPr lvl="1"/>
            <a:r>
              <a:rPr lang="en-US" dirty="0" smtClean="0"/>
              <a:t>Must decorate with [</a:t>
            </a:r>
            <a:r>
              <a:rPr lang="en-US" dirty="0" err="1" smtClean="0"/>
              <a:t>WebGet</a:t>
            </a:r>
            <a:r>
              <a:rPr lang="en-US" dirty="0" smtClean="0"/>
              <a:t>] or [</a:t>
            </a:r>
            <a:r>
              <a:rPr lang="en-US" dirty="0" err="1" smtClean="0"/>
              <a:t>WebInvoke</a:t>
            </a:r>
            <a:r>
              <a:rPr lang="en-US" dirty="0" smtClean="0"/>
              <a:t>]</a:t>
            </a:r>
          </a:p>
          <a:p>
            <a:pPr lvl="1"/>
            <a:endParaRPr lang="en-US" dirty="0" smtClean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609600" y="3535501"/>
            <a:ext cx="8001000" cy="264072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WebGet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]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IQueryable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TopRatedMovie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minReviews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result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CurrentDataSource.Movies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m.Reviews.Count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minReviews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orderby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m.Reviews.Average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(r =&gt;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r.Rating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ascending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return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result;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33400" y="1219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ADO.NET Data Services provides a </a:t>
            </a:r>
            <a:r>
              <a:rPr lang="en-US" sz="2000" kern="0" dirty="0" err="1" smtClean="0">
                <a:latin typeface="Myriad Pro Light" pitchFamily="34" charset="0"/>
                <a:cs typeface="Segoe UI" pitchFamily="34" charset="0"/>
              </a:rPr>
              <a:t>RESTful</a:t>
            </a: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 interface to data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b="0" kern="0" dirty="0" smtClean="0">
                <a:latin typeface="Myriad Pro Light" pitchFamily="34" charset="0"/>
                <a:cs typeface="Segoe UI" pitchFamily="34" charset="0"/>
              </a:rPr>
              <a:t>A great option to expose data to the web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GET, PUT, POST, DELETE are the four basic operations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Data Service response comes in ATOM or JSON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err="1" smtClean="0">
                <a:latin typeface="Myriad Pro Light" pitchFamily="34" charset="0"/>
                <a:cs typeface="Segoe UI" pitchFamily="34" charset="0"/>
              </a:rPr>
              <a:t>DataServiceContext</a:t>
            </a: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 class enables LINQ to Data Services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lang="en-US" sz="2000" kern="0" dirty="0" smtClean="0">
              <a:latin typeface="Myriad Pro Light" pitchFamily="34" charset="0"/>
              <a:cs typeface="Segoe UI" pitchFamily="34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kumimoji="0" lang="en-US" sz="2000" b="1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</a:pPr>
            <a:endParaRPr kumimoji="0" lang="en-US" sz="2000" b="1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Traditional web applications consume data on the server</a:t>
            </a:r>
          </a:p>
          <a:p>
            <a:pPr lvl="1"/>
            <a:r>
              <a:rPr lang="en-US" dirty="0" smtClean="0"/>
              <a:t>Send only HTML, CSS, and some script to the client</a:t>
            </a:r>
            <a:endParaRPr lang="en-US" dirty="0"/>
          </a:p>
        </p:txBody>
      </p:sp>
      <p:pic>
        <p:nvPicPr>
          <p:cNvPr id="1026" name="Picture 2" descr="C:\Users\bitmask\AppData\Local\Microsoft\Windows\Temporary Internet Files\Content.IE5\XGBN8KZB\MCj0426050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2800" y="2590800"/>
            <a:ext cx="1778000" cy="1851025"/>
          </a:xfrm>
          <a:prstGeom prst="rect">
            <a:avLst/>
          </a:prstGeom>
          <a:noFill/>
        </p:spPr>
      </p:pic>
      <p:pic>
        <p:nvPicPr>
          <p:cNvPr id="1028" name="Picture 4" descr="C:\Users\bitmask\AppData\Local\Microsoft\Windows\Temporary Internet Files\Content.IE5\26LNU3X4\MCj0424192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4038600"/>
            <a:ext cx="1955800" cy="1606550"/>
          </a:xfrm>
          <a:prstGeom prst="rect">
            <a:avLst/>
          </a:prstGeom>
          <a:noFill/>
        </p:spPr>
      </p:pic>
      <p:cxnSp>
        <p:nvCxnSpPr>
          <p:cNvPr id="10" name="Curved Connector 9"/>
          <p:cNvCxnSpPr>
            <a:stCxn id="1026" idx="3"/>
            <a:endCxn id="1028" idx="1"/>
          </p:cNvCxnSpPr>
          <p:nvPr/>
        </p:nvCxnSpPr>
        <p:spPr bwMode="auto">
          <a:xfrm>
            <a:off x="2590800" y="3516313"/>
            <a:ext cx="3962400" cy="1325562"/>
          </a:xfrm>
          <a:prstGeom prst="curvedConnector3">
            <a:avLst>
              <a:gd name="adj1" fmla="val 50000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 bwMode="auto">
          <a:xfrm>
            <a:off x="3200400" y="4736068"/>
            <a:ext cx="21852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HTML, CSS, script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the Rich Internet Application</a:t>
            </a:r>
            <a:endParaRPr lang="en-US" dirty="0"/>
          </a:p>
        </p:txBody>
      </p:sp>
      <p:pic>
        <p:nvPicPr>
          <p:cNvPr id="2050" name="Picture 2" descr="C:\Users\bitmask\AppData\Local\Microsoft\Windows\Temporary Internet Files\Content.IE5\26LNU3X4\MCj042419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4244" y="4641850"/>
            <a:ext cx="1955800" cy="1606550"/>
          </a:xfrm>
          <a:prstGeom prst="rect">
            <a:avLst/>
          </a:prstGeom>
          <a:noFill/>
        </p:spPr>
      </p:pic>
      <p:pic>
        <p:nvPicPr>
          <p:cNvPr id="2051" name="Picture 3" descr="C:\Users\bitmask\AppData\Local\Microsoft\Windows\Temporary Internet Files\Content.IE5\26LNU3X4\MCj042419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73800" y="1752600"/>
            <a:ext cx="1955800" cy="16065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 bwMode="auto">
          <a:xfrm>
            <a:off x="7467600" y="2209800"/>
            <a:ext cx="13003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002060"/>
                </a:solidFill>
                <a:latin typeface="Tekton Pro" pitchFamily="34" charset="0"/>
              </a:rPr>
              <a:t>Silverlight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6248400" y="5193268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AJAX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pic>
        <p:nvPicPr>
          <p:cNvPr id="8" name="Picture 2" descr="C:\Users\bitmask\AppData\Local\Microsoft\Windows\Temporary Internet Files\Content.IE5\XGBN8KZB\MCj0426050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797175"/>
            <a:ext cx="1778000" cy="1851025"/>
          </a:xfrm>
          <a:prstGeom prst="rect">
            <a:avLst/>
          </a:prstGeom>
          <a:noFill/>
        </p:spPr>
      </p:pic>
      <p:cxnSp>
        <p:nvCxnSpPr>
          <p:cNvPr id="10" name="Curved Connector 9"/>
          <p:cNvCxnSpPr>
            <a:stCxn id="8" idx="3"/>
            <a:endCxn id="2050" idx="1"/>
          </p:cNvCxnSpPr>
          <p:nvPr/>
        </p:nvCxnSpPr>
        <p:spPr bwMode="auto">
          <a:xfrm>
            <a:off x="2311400" y="3722688"/>
            <a:ext cx="2712844" cy="1722437"/>
          </a:xfrm>
          <a:prstGeom prst="curvedConnector3">
            <a:avLst>
              <a:gd name="adj1" fmla="val 50000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4" name="Curved Connector 13"/>
          <p:cNvCxnSpPr>
            <a:stCxn id="8" idx="3"/>
            <a:endCxn id="2051" idx="1"/>
          </p:cNvCxnSpPr>
          <p:nvPr/>
        </p:nvCxnSpPr>
        <p:spPr bwMode="auto">
          <a:xfrm flipV="1">
            <a:off x="2311400" y="2555875"/>
            <a:ext cx="3962400" cy="1166813"/>
          </a:xfrm>
          <a:prstGeom prst="curvedConnector3">
            <a:avLst>
              <a:gd name="adj1" fmla="val 50000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 bwMode="auto">
          <a:xfrm>
            <a:off x="3219604" y="3669268"/>
            <a:ext cx="2210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XML, JSON, SOAP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1295400"/>
          </a:xfrm>
        </p:spPr>
        <p:txBody>
          <a:bodyPr/>
          <a:lstStyle/>
          <a:p>
            <a:r>
              <a:rPr lang="en-US" dirty="0" smtClean="0"/>
              <a:t>Client wants to consume raw data</a:t>
            </a:r>
          </a:p>
          <a:p>
            <a:pPr lvl="1"/>
            <a:r>
              <a:rPr lang="en-US" dirty="0" smtClean="0"/>
              <a:t>Presentation is constructed in client-side code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expose raw data to the web</a:t>
            </a:r>
          </a:p>
          <a:p>
            <a:r>
              <a:rPr lang="en-US" dirty="0" smtClean="0"/>
              <a:t>Traditional SOAP based web services have some drawbacks</a:t>
            </a:r>
          </a:p>
          <a:p>
            <a:pPr lvl="1"/>
            <a:r>
              <a:rPr lang="en-US" dirty="0" smtClean="0"/>
              <a:t>Have an obsession with HTTP POST</a:t>
            </a:r>
          </a:p>
          <a:p>
            <a:pPr lvl="1"/>
            <a:r>
              <a:rPr lang="en-US" dirty="0" smtClean="0"/>
              <a:t>Focus on operations (verbs) - not data (nouns)</a:t>
            </a:r>
          </a:p>
          <a:p>
            <a:pPr lvl="1"/>
            <a:r>
              <a:rPr lang="en-US" dirty="0" smtClean="0"/>
              <a:t>Rely on XML, WSDL, WS-*, and SOAP tooling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 Data Services Are </a:t>
            </a:r>
            <a:r>
              <a:rPr lang="en-US" dirty="0" err="1" smtClean="0"/>
              <a:t>RESTful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153400" cy="2057400"/>
          </a:xfrm>
        </p:spPr>
        <p:txBody>
          <a:bodyPr/>
          <a:lstStyle/>
          <a:p>
            <a:r>
              <a:rPr lang="en-US" dirty="0" err="1" smtClean="0"/>
              <a:t>REpresentational</a:t>
            </a:r>
            <a:r>
              <a:rPr lang="en-US" dirty="0" smtClean="0"/>
              <a:t> State Transfer</a:t>
            </a:r>
          </a:p>
          <a:p>
            <a:pPr lvl="1"/>
            <a:r>
              <a:rPr lang="en-US" dirty="0" smtClean="0"/>
              <a:t>Uses only HTTP and HTTPS</a:t>
            </a:r>
          </a:p>
          <a:p>
            <a:pPr lvl="1"/>
            <a:r>
              <a:rPr lang="en-US" dirty="0" smtClean="0"/>
              <a:t>Defines 4 operations with the HTTP verbs GET, POST, PUT, DELETE</a:t>
            </a:r>
          </a:p>
          <a:p>
            <a:pPr lvl="1"/>
            <a:r>
              <a:rPr lang="en-US" dirty="0" smtClean="0"/>
              <a:t>Treat entities as resources – entities are addressable by URL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33400" y="3200400"/>
            <a:ext cx="5334000" cy="914400"/>
          </a:xfrm>
          <a:prstGeom prst="rect">
            <a:avLst/>
          </a:prstGeom>
          <a:gradFill rotWithShape="1">
            <a:gsLst>
              <a:gs pos="0">
                <a:schemeClr val="accent4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r>
              <a:rPr lang="en-US" sz="2000" i="1" dirty="0" smtClean="0"/>
              <a:t>http://server/Movies.svc/Movies 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371600" y="4648200"/>
            <a:ext cx="6172200" cy="914400"/>
          </a:xfrm>
          <a:prstGeom prst="rect">
            <a:avLst/>
          </a:prstGeom>
          <a:gradFill rotWithShape="1">
            <a:gsLst>
              <a:gs pos="0">
                <a:schemeClr val="accent4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r>
              <a:rPr lang="en-US" sz="2000" i="1" dirty="0" smtClean="0"/>
              <a:t>http://server/Movies.svc/Movies (15)/Reviews</a:t>
            </a:r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762000" y="3429000"/>
            <a:ext cx="7543800" cy="5334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r>
              <a:rPr lang="en-US" sz="2000" i="1" dirty="0" smtClean="0"/>
              <a:t>Expression&lt;T&gt;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LINQ’s Role in ADO.NET Data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914400"/>
          </a:xfrm>
        </p:spPr>
        <p:txBody>
          <a:bodyPr/>
          <a:lstStyle/>
          <a:p>
            <a:r>
              <a:rPr lang="en-US" dirty="0" smtClean="0"/>
              <a:t>LINQ’s server side role is to provide storage independence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62000" y="1905000"/>
            <a:ext cx="7467600" cy="5334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r>
              <a:rPr lang="en-US" sz="2000" b="0" dirty="0" smtClean="0"/>
              <a:t>http://server/Movies.svc/Movies (15)/Reviews</a:t>
            </a:r>
            <a:endParaRPr lang="en-US" sz="2000" b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762000" y="2667000"/>
            <a:ext cx="7543800" cy="5334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r>
              <a:rPr lang="en-US" sz="2000" i="1" dirty="0" smtClean="0"/>
              <a:t>ADO.NET Data Services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762000" y="4191000"/>
            <a:ext cx="7543800" cy="5334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r>
              <a:rPr lang="en-US" sz="2000" i="1" dirty="0" smtClean="0"/>
              <a:t>LINQ Provider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762000" y="4724400"/>
            <a:ext cx="1905000" cy="9906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r>
              <a:rPr lang="en-US" sz="2000" i="1" dirty="0" smtClean="0"/>
              <a:t>LINQ to </a:t>
            </a:r>
          </a:p>
          <a:p>
            <a:r>
              <a:rPr lang="en-US" sz="2000" i="1" dirty="0" smtClean="0"/>
              <a:t>Objects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2667000" y="4724400"/>
            <a:ext cx="1905000" cy="9906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r>
              <a:rPr lang="en-US" sz="2000" i="1" dirty="0" smtClean="0"/>
              <a:t>LINQ to </a:t>
            </a:r>
          </a:p>
          <a:p>
            <a:r>
              <a:rPr lang="en-US" sz="2000" i="1" dirty="0" smtClean="0"/>
              <a:t>Entities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4572000" y="4724400"/>
            <a:ext cx="1905000" cy="9906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r>
              <a:rPr lang="en-US" sz="2000" i="1" dirty="0" smtClean="0"/>
              <a:t>LINQ to </a:t>
            </a:r>
          </a:p>
          <a:p>
            <a:r>
              <a:rPr lang="en-US" sz="2000" i="1" dirty="0" smtClean="0"/>
              <a:t>SQL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6477000" y="4724400"/>
            <a:ext cx="1828800" cy="9906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r>
              <a:rPr lang="en-US" sz="2000" i="1" dirty="0" smtClean="0"/>
              <a:t>LINQ to </a:t>
            </a:r>
          </a:p>
          <a:p>
            <a:r>
              <a:rPr lang="en-US" sz="2000" i="1" dirty="0" smtClean="0"/>
              <a:t>*</a:t>
            </a:r>
            <a:endParaRPr lang="en-US" sz="2000" dirty="0"/>
          </a:p>
        </p:txBody>
      </p:sp>
      <p:sp>
        <p:nvSpPr>
          <p:cNvPr id="19" name="Down Arrow 18"/>
          <p:cNvSpPr/>
          <p:nvPr/>
        </p:nvSpPr>
        <p:spPr bwMode="auto">
          <a:xfrm>
            <a:off x="4267200" y="2438400"/>
            <a:ext cx="533400" cy="228600"/>
          </a:xfrm>
          <a:prstGeom prst="down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21" name="Down Arrow 20"/>
          <p:cNvSpPr/>
          <p:nvPr/>
        </p:nvSpPr>
        <p:spPr bwMode="auto">
          <a:xfrm>
            <a:off x="4267200" y="3200400"/>
            <a:ext cx="533400" cy="228600"/>
          </a:xfrm>
          <a:prstGeom prst="down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22" name="Down Arrow 21"/>
          <p:cNvSpPr/>
          <p:nvPr/>
        </p:nvSpPr>
        <p:spPr bwMode="auto">
          <a:xfrm>
            <a:off x="4267200" y="3962400"/>
            <a:ext cx="533400" cy="228600"/>
          </a:xfrm>
          <a:prstGeom prst="down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153400" cy="533400"/>
          </a:xfrm>
        </p:spPr>
        <p:txBody>
          <a:bodyPr/>
          <a:lstStyle/>
          <a:p>
            <a:r>
              <a:rPr lang="en-US" dirty="0" smtClean="0"/>
              <a:t>Negotiated  via the HTTP Accept header</a:t>
            </a:r>
          </a:p>
          <a:p>
            <a:r>
              <a:rPr lang="en-US" dirty="0" smtClean="0"/>
              <a:t>Can choose from Atom (default) and JSON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2438400"/>
            <a:ext cx="3581400" cy="8382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l"/>
            <a:r>
              <a:rPr lang="en-US" b="0" dirty="0" smtClean="0">
                <a:latin typeface="Consolas" pitchFamily="49" charset="0"/>
              </a:rPr>
              <a:t>GET /movieservice.svc/Movies(1)</a:t>
            </a:r>
          </a:p>
          <a:p>
            <a:pPr algn="l"/>
            <a:r>
              <a:rPr lang="en-US" b="0" dirty="0" smtClean="0">
                <a:latin typeface="Consolas" pitchFamily="49" charset="0"/>
              </a:rPr>
              <a:t>Accept: application/</a:t>
            </a:r>
            <a:r>
              <a:rPr lang="en-US" b="0" dirty="0" err="1" smtClean="0">
                <a:latin typeface="Consolas" pitchFamily="49" charset="0"/>
              </a:rPr>
              <a:t>atom+xml</a:t>
            </a:r>
            <a:endParaRPr lang="en-US" b="0" dirty="0">
              <a:latin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800600" y="2438400"/>
            <a:ext cx="3733800" cy="8382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l"/>
            <a:r>
              <a:rPr lang="en-US" b="0" dirty="0" smtClean="0">
                <a:latin typeface="Consolas" pitchFamily="49" charset="0"/>
              </a:rPr>
              <a:t>GET /movieservice.svc/Movies(1)</a:t>
            </a:r>
          </a:p>
          <a:p>
            <a:pPr algn="l"/>
            <a:r>
              <a:rPr lang="en-US" b="0" dirty="0" smtClean="0">
                <a:latin typeface="Consolas" pitchFamily="49" charset="0"/>
              </a:rPr>
              <a:t>Accept: application/</a:t>
            </a:r>
            <a:r>
              <a:rPr lang="en-US" b="0" dirty="0" err="1" smtClean="0">
                <a:latin typeface="Consolas" pitchFamily="49" charset="0"/>
              </a:rPr>
              <a:t>json</a:t>
            </a:r>
            <a:endParaRPr lang="en-US" b="0" dirty="0">
              <a:latin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2400" y="3505200"/>
            <a:ext cx="4114800" cy="22098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l"/>
            <a:r>
              <a:rPr lang="en-US" b="0" dirty="0" smtClean="0">
                <a:latin typeface="Consolas" pitchFamily="49" charset="0"/>
              </a:rPr>
              <a:t>&lt;?xml version="1.0“ ?&gt;</a:t>
            </a:r>
          </a:p>
          <a:p>
            <a:pPr algn="l"/>
            <a:r>
              <a:rPr lang="en-US" b="0" dirty="0" smtClean="0">
                <a:latin typeface="Consolas" pitchFamily="49" charset="0"/>
              </a:rPr>
              <a:t>...</a:t>
            </a:r>
          </a:p>
          <a:p>
            <a:pPr algn="l"/>
            <a:r>
              <a:rPr lang="en-US" b="0" dirty="0" smtClean="0">
                <a:latin typeface="Consolas" pitchFamily="49" charset="0"/>
              </a:rPr>
              <a:t>   &lt;d:movie_id&gt;1&lt;/d:movie_id&gt;</a:t>
            </a:r>
          </a:p>
          <a:p>
            <a:pPr algn="l"/>
            <a:r>
              <a:rPr lang="en-US" b="0" dirty="0" smtClean="0">
                <a:latin typeface="Consolas" pitchFamily="49" charset="0"/>
              </a:rPr>
              <a:t>   &lt;d:title&gt;</a:t>
            </a:r>
          </a:p>
          <a:p>
            <a:pPr algn="l"/>
            <a:r>
              <a:rPr lang="en-US" b="0" dirty="0" smtClean="0">
                <a:latin typeface="Consolas" pitchFamily="49" charset="0"/>
              </a:rPr>
              <a:t>      Where the Wild Things Are</a:t>
            </a:r>
          </a:p>
          <a:p>
            <a:pPr algn="l"/>
            <a:r>
              <a:rPr lang="en-US" b="0" dirty="0" smtClean="0">
                <a:latin typeface="Consolas" pitchFamily="49" charset="0"/>
              </a:rPr>
              <a:t>   &lt;/d:title&gt;</a:t>
            </a:r>
          </a:p>
          <a:p>
            <a:pPr algn="l"/>
            <a:r>
              <a:rPr lang="en-US" b="0" dirty="0" smtClean="0">
                <a:latin typeface="Consolas" pitchFamily="49" charset="0"/>
              </a:rPr>
              <a:t>...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419600" y="3505200"/>
            <a:ext cx="4648200" cy="22098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l"/>
            <a:r>
              <a:rPr lang="en-US" b="0" dirty="0" smtClean="0">
                <a:latin typeface="Consolas" pitchFamily="49" charset="0"/>
              </a:rPr>
              <a:t>{ "d" : {</a:t>
            </a:r>
          </a:p>
          <a:p>
            <a:pPr algn="l"/>
            <a:r>
              <a:rPr lang="en-US" b="0" dirty="0" smtClean="0">
                <a:latin typeface="Consolas" pitchFamily="49" charset="0"/>
              </a:rPr>
              <a:t>  ...</a:t>
            </a:r>
          </a:p>
          <a:p>
            <a:pPr algn="l"/>
            <a:r>
              <a:rPr lang="en-US" b="0" dirty="0" smtClean="0">
                <a:latin typeface="Consolas" pitchFamily="49" charset="0"/>
              </a:rPr>
              <a:t>   "</a:t>
            </a:r>
            <a:r>
              <a:rPr lang="en-US" b="0" dirty="0" err="1" smtClean="0">
                <a:latin typeface="Consolas" pitchFamily="49" charset="0"/>
              </a:rPr>
              <a:t>movie_id</a:t>
            </a:r>
            <a:r>
              <a:rPr lang="en-US" b="0" dirty="0" smtClean="0">
                <a:latin typeface="Consolas" pitchFamily="49" charset="0"/>
              </a:rPr>
              <a:t>": 1, </a:t>
            </a:r>
          </a:p>
          <a:p>
            <a:pPr algn="l"/>
            <a:r>
              <a:rPr lang="en-US" b="0" dirty="0" smtClean="0">
                <a:latin typeface="Consolas" pitchFamily="49" charset="0"/>
              </a:rPr>
              <a:t>   "title": "Where the Wild Things Are", </a:t>
            </a:r>
          </a:p>
          <a:p>
            <a:pPr algn="l"/>
            <a:r>
              <a:rPr lang="en-US" b="0" dirty="0" smtClean="0">
                <a:latin typeface="Consolas" pitchFamily="49" charset="0"/>
              </a:rPr>
              <a:t>   ...</a:t>
            </a:r>
          </a:p>
          <a:p>
            <a:pPr algn="l"/>
            <a:r>
              <a:rPr lang="en-US" b="0" dirty="0" smtClean="0">
                <a:latin typeface="Consolas" pitchFamily="49" charset="0"/>
              </a:rPr>
              <a:t>} }</a:t>
            </a:r>
            <a:endParaRPr lang="en-US" b="0" dirty="0">
              <a:latin typeface="Consolas" pitchFamily="49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6248400" y="3124200"/>
            <a:ext cx="533400" cy="533400"/>
          </a:xfrm>
          <a:prstGeom prst="down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>
            <a:off x="1752600" y="3124200"/>
            <a:ext cx="533400" cy="533400"/>
          </a:xfrm>
          <a:prstGeom prst="down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$ Options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397000"/>
          <a:ext cx="8763000" cy="36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2743200"/>
                <a:gridCol w="464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Retrieve a value without any surrounding metadata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/Movies(2)/Title/$value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$expand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Eager loading</a:t>
                      </a:r>
                      <a:r>
                        <a:rPr lang="en-US" baseline="0" dirty="0" smtClean="0"/>
                        <a:t> of specified elements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/Movies(1)?$expand=Reviews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/Movies?$filter=Title </a:t>
                      </a:r>
                      <a:r>
                        <a:rPr lang="en-US" dirty="0" err="1" smtClean="0"/>
                        <a:t>eq</a:t>
                      </a:r>
                      <a:r>
                        <a:rPr lang="en-US" dirty="0" smtClean="0"/>
                        <a:t> ‘Star Wars’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orderby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 the target resources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/Movies?$</a:t>
                      </a:r>
                      <a:r>
                        <a:rPr lang="en-US" dirty="0" err="1" smtClean="0"/>
                        <a:t>orderby</a:t>
                      </a:r>
                      <a:r>
                        <a:rPr lang="en-US" dirty="0" smtClean="0"/>
                        <a:t>=Title </a:t>
                      </a:r>
                      <a:r>
                        <a:rPr lang="en-US" dirty="0" err="1" smtClean="0"/>
                        <a:t>desc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only the top n resources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/Movies?$top=10</a:t>
                      </a:r>
                    </a:p>
                    <a:p>
                      <a:r>
                        <a:rPr lang="en-US" dirty="0" smtClean="0"/>
                        <a:t>/Movies?$</a:t>
                      </a:r>
                      <a:r>
                        <a:rPr lang="en-US" dirty="0" err="1" smtClean="0"/>
                        <a:t>orderby</a:t>
                      </a:r>
                      <a:r>
                        <a:rPr lang="en-US" baseline="0" dirty="0" smtClean="0"/>
                        <a:t>=Title&amp;$top=5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$skip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Skip the</a:t>
                      </a:r>
                      <a:r>
                        <a:rPr lang="en-US" baseline="0" dirty="0" smtClean="0"/>
                        <a:t> first n resources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/Movies?$skip=100&amp;$top=10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SapphireTemplate</Template>
  <TotalTime>52859</TotalTime>
  <Words>1299</Words>
  <Application>Microsoft Office PowerPoint</Application>
  <PresentationFormat>On-screen Show (4:3)</PresentationFormat>
  <Paragraphs>323</Paragraphs>
  <Slides>24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SapphireTemplate</vt:lpstr>
      <vt:lpstr>ADO.NET Data Services</vt:lpstr>
      <vt:lpstr>Overview</vt:lpstr>
      <vt:lpstr>Motivation</vt:lpstr>
      <vt:lpstr>Enter the Rich Internet Application</vt:lpstr>
      <vt:lpstr>Challenges</vt:lpstr>
      <vt:lpstr>ADO.NET Data Services Are RESTful</vt:lpstr>
      <vt:lpstr>LINQ’s Role in ADO.NET Data Services</vt:lpstr>
      <vt:lpstr>Response Formats</vt:lpstr>
      <vt:lpstr>URL $ Options</vt:lpstr>
      <vt:lpstr>Basic Ingredients For a Data Service</vt:lpstr>
      <vt:lpstr>Setting Up A CLR Model Data Source</vt:lpstr>
      <vt:lpstr>Configuration</vt:lpstr>
      <vt:lpstr>A Basic .NET Client</vt:lpstr>
      <vt:lpstr>Using the Data Services Client</vt:lpstr>
      <vt:lpstr>Strongly Typed Client</vt:lpstr>
      <vt:lpstr>Creating an Entity</vt:lpstr>
      <vt:lpstr>Updating An Entity</vt:lpstr>
      <vt:lpstr>Delete Entity</vt:lpstr>
      <vt:lpstr>Silverlight Client</vt:lpstr>
      <vt:lpstr>AJAX Clients</vt:lpstr>
      <vt:lpstr>Query Interceptors</vt:lpstr>
      <vt:lpstr>Change Interceptors</vt:lpstr>
      <vt:lpstr>Service Operations</vt:lpstr>
      <vt:lpstr>Summary</vt:lpstr>
    </vt:vector>
  </TitlesOfParts>
  <LinksUpToDate>false</LinksUpToDate>
  <SharedDoc>false</SharedDoc>
  <HyperlinkBase>http://www.pluralsight.com/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bitmask</cp:lastModifiedBy>
  <cp:revision>4744</cp:revision>
  <dcterms:created xsi:type="dcterms:W3CDTF">2007-12-27T20:50:38Z</dcterms:created>
  <dcterms:modified xsi:type="dcterms:W3CDTF">2008-12-06T05:48:16Z</dcterms:modified>
</cp:coreProperties>
</file>