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9"/>
  </p:notesMasterIdLst>
  <p:handoutMasterIdLst>
    <p:handoutMasterId r:id="rId30"/>
  </p:handoutMasterIdLst>
  <p:sldIdLst>
    <p:sldId id="327" r:id="rId2"/>
    <p:sldId id="328" r:id="rId3"/>
    <p:sldId id="331" r:id="rId4"/>
    <p:sldId id="332" r:id="rId5"/>
    <p:sldId id="333" r:id="rId6"/>
    <p:sldId id="334" r:id="rId7"/>
    <p:sldId id="335" r:id="rId8"/>
    <p:sldId id="339" r:id="rId9"/>
    <p:sldId id="338" r:id="rId10"/>
    <p:sldId id="341" r:id="rId11"/>
    <p:sldId id="342" r:id="rId12"/>
    <p:sldId id="351" r:id="rId13"/>
    <p:sldId id="352" r:id="rId14"/>
    <p:sldId id="350" r:id="rId15"/>
    <p:sldId id="354" r:id="rId16"/>
    <p:sldId id="340" r:id="rId17"/>
    <p:sldId id="356" r:id="rId18"/>
    <p:sldId id="355" r:id="rId19"/>
    <p:sldId id="348" r:id="rId20"/>
    <p:sldId id="353" r:id="rId21"/>
    <p:sldId id="357" r:id="rId22"/>
    <p:sldId id="343" r:id="rId23"/>
    <p:sldId id="344" r:id="rId24"/>
    <p:sldId id="358" r:id="rId25"/>
    <p:sldId id="349" r:id="rId26"/>
    <p:sldId id="329" r:id="rId27"/>
    <p:sldId id="330" r:id="rId2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26" autoAdjust="0"/>
    <p:restoredTop sz="82118" autoAdjust="0"/>
  </p:normalViewPr>
  <p:slideViewPr>
    <p:cSldViewPr>
      <p:cViewPr varScale="1">
        <p:scale>
          <a:sx n="46" d="100"/>
          <a:sy n="46" d="100"/>
        </p:scale>
        <p:origin x="-7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7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6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point out that Count is a standard operator, no</a:t>
            </a:r>
            <a:r>
              <a:rPr lang="en-US" baseline="0" dirty="0" smtClean="0"/>
              <a:t>t special to groups.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T-SQL, the where in the grouping would be a “HAVING” clause.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doesn’t offer a “having” (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because the chaining of operation are explicit)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SQL (and the SQL optimizer)</a:t>
            </a:r>
            <a:r>
              <a:rPr lang="en-US" baseline="0" dirty="0" smtClean="0"/>
              <a:t> can do wonders with this query, </a:t>
            </a:r>
            <a:r>
              <a:rPr lang="en-US" dirty="0" smtClean="0"/>
              <a:t>for in-memory</a:t>
            </a:r>
            <a:r>
              <a:rPr lang="en-US" baseline="0" dirty="0" smtClean="0"/>
              <a:t> collections it’s a nested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query library part of VS2008</a:t>
            </a:r>
            <a:r>
              <a:rPr lang="en-US" baseline="0" dirty="0" smtClean="0"/>
              <a:t>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The Task Parallel Library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Thread </a:t>
            </a:r>
            <a:r>
              <a:rPr lang="en-US" smtClean="0"/>
              <a:t>made easy with Task&lt;T&gt;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Transforms sequence into a sequence of groups</a:t>
            </a:r>
          </a:p>
          <a:p>
            <a:pPr lvl="1"/>
            <a:r>
              <a:rPr lang="en-US" dirty="0" smtClean="0"/>
              <a:t>A group implements </a:t>
            </a:r>
            <a:r>
              <a:rPr lang="en-US" dirty="0" err="1" smtClean="0"/>
              <a:t>IGrouping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T&gt;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group</a:t>
            </a:r>
            <a:r>
              <a:rPr lang="en-US" dirty="0" smtClean="0"/>
              <a:t> operator will end a query, use </a:t>
            </a:r>
            <a:r>
              <a:rPr lang="en-US" dirty="0" smtClean="0">
                <a:latin typeface="Consolas" pitchFamily="49" charset="0"/>
              </a:rPr>
              <a:t>into</a:t>
            </a:r>
            <a:r>
              <a:rPr lang="en-US" dirty="0" smtClean="0"/>
              <a:t> to continue the query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667000"/>
            <a:ext cx="64008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group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[0]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letterGroup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letterGroup.Key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letterGroup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438400" y="4267200"/>
            <a:ext cx="6400800" cy="2286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with a Composite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r>
              <a:rPr lang="en-US" dirty="0" smtClean="0"/>
              <a:t>Create an object to serve as key (named or anonymous type)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133600"/>
            <a:ext cx="70104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group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FirstLetter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[0] };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29000" y="3733800"/>
            <a:ext cx="5410200" cy="2971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 - {1}"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group.Key.FirstLetter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Projecting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00200"/>
            <a:ext cx="8077200" cy="4191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groupedEmployees</a:t>
            </a:r>
            <a:r>
              <a:rPr lang="en-US" dirty="0" smtClean="0">
                <a:ea typeface="Calibri"/>
                <a:cs typeface="Times New Roman"/>
              </a:rPr>
              <a:t> =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employee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repository.GetAll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group</a:t>
            </a:r>
            <a:r>
              <a:rPr lang="en-US" dirty="0" smtClean="0">
                <a:ea typeface="Calibri"/>
                <a:cs typeface="Times New Roman"/>
              </a:rPr>
              <a:t> employee 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by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 { </a:t>
            </a:r>
            <a:r>
              <a:rPr lang="en-US" dirty="0" err="1" smtClean="0">
                <a:ea typeface="Calibri"/>
                <a:cs typeface="Times New Roman"/>
              </a:rPr>
              <a:t>employee.DepartmentID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</a:t>
            </a:r>
            <a:r>
              <a:rPr lang="en-US" dirty="0" err="1" smtClean="0">
                <a:ea typeface="Calibri"/>
                <a:cs typeface="Times New Roman"/>
              </a:rPr>
              <a:t>FirstLetter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employee.Name</a:t>
            </a:r>
            <a:r>
              <a:rPr lang="en-US" dirty="0" smtClean="0">
                <a:ea typeface="Calibri"/>
                <a:cs typeface="Times New Roman"/>
              </a:rPr>
              <a:t>[0] }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into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gEmployee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gEmployee.Count</a:t>
            </a:r>
            <a:r>
              <a:rPr lang="en-US" dirty="0" smtClean="0">
                <a:ea typeface="Calibri"/>
                <a:cs typeface="Times New Roman"/>
              </a:rPr>
              <a:t>() &gt; 1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{ 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</a:t>
            </a:r>
            <a:r>
              <a:rPr lang="en-US" dirty="0" err="1" smtClean="0">
                <a:ea typeface="Calibri"/>
                <a:cs typeface="Times New Roman"/>
              </a:rPr>
              <a:t>DepartmentID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gEmployee.Key.DepartmentID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</a:t>
            </a:r>
            <a:r>
              <a:rPr lang="en-US" dirty="0" err="1" smtClean="0">
                <a:ea typeface="Calibri"/>
                <a:cs typeface="Times New Roman"/>
              </a:rPr>
              <a:t>FirstLetter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gEmployee.Key.FirstLetter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Count = </a:t>
            </a:r>
            <a:r>
              <a:rPr lang="en-US" dirty="0" err="1" smtClean="0">
                <a:ea typeface="Calibri"/>
                <a:cs typeface="Times New Roman"/>
              </a:rPr>
              <a:t>gEmployee.Count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};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Projection – Lambda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2362200"/>
            <a:ext cx="8610600" cy="3429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groupedEmployees</a:t>
            </a:r>
            <a:r>
              <a:rPr lang="en-US" dirty="0" smtClean="0">
                <a:ea typeface="Calibri"/>
                <a:cs typeface="Times New Roman"/>
              </a:rPr>
              <a:t> =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err="1" smtClean="0">
                <a:ea typeface="Calibri"/>
                <a:cs typeface="Times New Roman"/>
              </a:rPr>
              <a:t>repository.GetAll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.</a:t>
            </a:r>
            <a:r>
              <a:rPr lang="en-US" dirty="0" err="1" smtClean="0">
                <a:ea typeface="Calibri"/>
                <a:cs typeface="Times New Roman"/>
              </a:rPr>
              <a:t>GroupBy</a:t>
            </a:r>
            <a:r>
              <a:rPr lang="en-US" dirty="0" smtClean="0">
                <a:ea typeface="Calibri"/>
                <a:cs typeface="Times New Roman"/>
              </a:rPr>
              <a:t>(e =&gt;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{ </a:t>
            </a:r>
            <a:r>
              <a:rPr lang="en-US" dirty="0" err="1" smtClean="0">
                <a:ea typeface="Calibri"/>
                <a:cs typeface="Times New Roman"/>
              </a:rPr>
              <a:t>e.DepartmentID</a:t>
            </a:r>
            <a:r>
              <a:rPr lang="en-US" dirty="0" smtClean="0">
                <a:ea typeface="Calibri"/>
                <a:cs typeface="Times New Roman"/>
              </a:rPr>
              <a:t>,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err="1" smtClean="0">
                <a:ea typeface="Calibri"/>
                <a:cs typeface="Times New Roman"/>
              </a:rPr>
              <a:t>FirstLetter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e.Name</a:t>
            </a:r>
            <a:r>
              <a:rPr lang="en-US" dirty="0" smtClean="0">
                <a:ea typeface="Calibri"/>
                <a:cs typeface="Times New Roman"/>
              </a:rPr>
              <a:t>[0]})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.Where(g =&gt; </a:t>
            </a:r>
            <a:r>
              <a:rPr lang="en-US" dirty="0" err="1" smtClean="0">
                <a:ea typeface="Calibri"/>
                <a:cs typeface="Times New Roman"/>
              </a:rPr>
              <a:t>g.Count</a:t>
            </a:r>
            <a:r>
              <a:rPr lang="en-US" dirty="0" smtClean="0">
                <a:ea typeface="Calibri"/>
                <a:cs typeface="Times New Roman"/>
              </a:rPr>
              <a:t>() &gt; 1)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.Select(g =&gt;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{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err="1" smtClean="0">
                <a:ea typeface="Calibri"/>
                <a:cs typeface="Times New Roman"/>
              </a:rPr>
              <a:t>g.Key.DepartmentID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</a:t>
            </a:r>
            <a:r>
              <a:rPr lang="en-US" dirty="0" err="1" smtClean="0">
                <a:ea typeface="Calibri"/>
                <a:cs typeface="Times New Roman"/>
              </a:rPr>
              <a:t>g.Key.FirstLetter</a:t>
            </a:r>
            <a:r>
              <a:rPr lang="en-US" dirty="0" smtClean="0">
                <a:ea typeface="Calibri"/>
                <a:cs typeface="Times New Roman"/>
              </a:rPr>
              <a:t>,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    Count = </a:t>
            </a:r>
            <a:r>
              <a:rPr lang="en-US" dirty="0" err="1" smtClean="0">
                <a:ea typeface="Calibri"/>
                <a:cs typeface="Times New Roman"/>
              </a:rPr>
              <a:t>g.Count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             });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3400" y="12954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We can do anything query expressions can do (and more)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Preference will depend upon individual sense of aesthetics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Nested queries are used in scenarios similar to nested SELECT commands in T-SQL.</a:t>
            </a:r>
          </a:p>
          <a:p>
            <a:pPr lvl="1"/>
            <a:r>
              <a:rPr lang="en-US" dirty="0" smtClean="0"/>
              <a:t>Beware of performance!</a:t>
            </a:r>
          </a:p>
          <a:p>
            <a:pPr lvl="1"/>
            <a:r>
              <a:rPr lang="en-US" dirty="0" smtClean="0"/>
              <a:t>How many times does the inner query execute for </a:t>
            </a:r>
            <a:r>
              <a:rPr lang="en-US" dirty="0" err="1" smtClean="0"/>
              <a:t>IEnumerable</a:t>
            </a:r>
            <a:r>
              <a:rPr lang="en-US" dirty="0" smtClean="0"/>
              <a:t>&lt;T&gt;?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3048000"/>
            <a:ext cx="86106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engineeringEmployees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"Engineering"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department).First().ID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Outer range variable appears inside the nested query</a:t>
            </a:r>
          </a:p>
          <a:p>
            <a:pPr lvl="1"/>
            <a:r>
              <a:rPr lang="en-US" dirty="0" smtClean="0"/>
              <a:t>Performance issues still possible</a:t>
            </a:r>
          </a:p>
          <a:p>
            <a:r>
              <a:rPr lang="en-US" dirty="0" smtClean="0"/>
              <a:t>In the following code, a join is preferable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19400"/>
            <a:ext cx="86106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Name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Department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department.ID ==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department).First().Name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};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514600"/>
          </a:xfrm>
        </p:spPr>
        <p:txBody>
          <a:bodyPr/>
          <a:lstStyle/>
          <a:p>
            <a:r>
              <a:rPr lang="en-US" dirty="0" smtClean="0"/>
              <a:t>Connects an outer and inner sequence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smtClean="0"/>
              <a:t>equals</a:t>
            </a:r>
            <a:r>
              <a:rPr lang="en-US" dirty="0" smtClean="0"/>
              <a:t> keyword, not an == expression</a:t>
            </a:r>
          </a:p>
          <a:p>
            <a:r>
              <a:rPr lang="en-US" dirty="0" smtClean="0"/>
              <a:t>Inner sequence loaded into keyed collection</a:t>
            </a:r>
          </a:p>
          <a:p>
            <a:pPr lvl="1"/>
            <a:r>
              <a:rPr lang="en-US" dirty="0" smtClean="0"/>
              <a:t>Much faster than a </a:t>
            </a:r>
            <a:r>
              <a:rPr lang="en-US" dirty="0" err="1" smtClean="0"/>
              <a:t>subquery</a:t>
            </a:r>
            <a:r>
              <a:rPr lang="en-US" dirty="0" smtClean="0"/>
              <a:t> for in-memory sequence</a:t>
            </a:r>
          </a:p>
          <a:p>
            <a:r>
              <a:rPr lang="en-US" dirty="0" smtClean="0"/>
              <a:t>Equivalent to INNER JOIN in SQL</a:t>
            </a:r>
          </a:p>
          <a:p>
            <a:pPr lvl="1"/>
            <a:r>
              <a:rPr lang="en-US" dirty="0" smtClean="0"/>
              <a:t>Only returns the intersection of two sequences</a:t>
            </a:r>
          </a:p>
          <a:p>
            <a:pPr lvl="1"/>
            <a:r>
              <a:rPr lang="en-US" dirty="0" smtClean="0"/>
              <a:t>Produces a flat sequence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4038600"/>
            <a:ext cx="86106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join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equals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department.ID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Department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133600"/>
            <a:ext cx="8077200" cy="2286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employeesByDepartment</a:t>
            </a:r>
            <a:r>
              <a:rPr lang="en-US" dirty="0" smtClean="0">
                <a:ea typeface="Calibri"/>
                <a:cs typeface="Times New Roman"/>
              </a:rPr>
              <a:t> =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department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departmentRepository.GetAll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join</a:t>
            </a:r>
            <a:r>
              <a:rPr lang="en-US" dirty="0" smtClean="0">
                <a:ea typeface="Calibri"/>
                <a:cs typeface="Times New Roman"/>
              </a:rPr>
              <a:t> employee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employeeRepository.GetAll</a:t>
            </a:r>
            <a:r>
              <a:rPr lang="en-US" dirty="0" smtClean="0">
                <a:ea typeface="Calibri"/>
                <a:cs typeface="Times New Roman"/>
              </a:rPr>
              <a:t>()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on</a:t>
            </a:r>
            <a:r>
              <a:rPr lang="en-US" dirty="0" smtClean="0">
                <a:ea typeface="Calibri"/>
                <a:cs typeface="Times New Roman"/>
              </a:rPr>
              <a:t> department.ID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equals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employee.DepartmentID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into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eg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{ Name = </a:t>
            </a:r>
            <a:r>
              <a:rPr lang="en-US" dirty="0" err="1" smtClean="0">
                <a:ea typeface="Calibri"/>
                <a:cs typeface="Times New Roman"/>
              </a:rPr>
              <a:t>department.Name</a:t>
            </a:r>
            <a:r>
              <a:rPr lang="en-US" dirty="0" smtClean="0">
                <a:ea typeface="Calibri"/>
                <a:cs typeface="Times New Roman"/>
              </a:rPr>
              <a:t>, Employees = </a:t>
            </a:r>
            <a:r>
              <a:rPr lang="en-US" dirty="0" err="1" smtClean="0">
                <a:ea typeface="Calibri"/>
                <a:cs typeface="Times New Roman"/>
              </a:rPr>
              <a:t>eg</a:t>
            </a:r>
            <a:r>
              <a:rPr lang="en-US" dirty="0" smtClean="0">
                <a:ea typeface="Calibri"/>
                <a:cs typeface="Times New Roman"/>
              </a:rPr>
              <a:t> };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19200"/>
            <a:ext cx="8229600" cy="2514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Occurs when </a:t>
            </a:r>
            <a:r>
              <a:rPr lang="en-US" sz="2000" kern="0" dirty="0" smtClean="0">
                <a:latin typeface="Consolas" pitchFamily="49" charset="0"/>
                <a:cs typeface="Segoe UI" pitchFamily="34" charset="0"/>
              </a:rPr>
              <a:t>into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appears after a </a:t>
            </a:r>
            <a:r>
              <a:rPr lang="en-US" sz="2000" kern="0" dirty="0" smtClean="0">
                <a:latin typeface="Consolas" pitchFamily="49" charset="0"/>
                <a:cs typeface="Segoe UI" pitchFamily="34" charset="0"/>
              </a:rPr>
              <a:t>join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Outputs groups of sequences and preserves hierarchy	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743200" y="4267200"/>
            <a:ext cx="5867400" cy="2286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employeesByDepartment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514600"/>
          </a:xfrm>
        </p:spPr>
        <p:txBody>
          <a:bodyPr/>
          <a:lstStyle/>
          <a:p>
            <a:r>
              <a:rPr lang="en-US" dirty="0" smtClean="0"/>
              <a:t>Can use many join keywords in same query</a:t>
            </a:r>
          </a:p>
          <a:p>
            <a:pPr lvl="1"/>
            <a:r>
              <a:rPr lang="en-US" dirty="0" smtClean="0"/>
              <a:t>Join Customers to Orders to </a:t>
            </a:r>
            <a:r>
              <a:rPr lang="en-US" dirty="0" err="1" smtClean="0"/>
              <a:t>OrderItems</a:t>
            </a:r>
            <a:endParaRPr lang="en-US" dirty="0" smtClean="0"/>
          </a:p>
          <a:p>
            <a:r>
              <a:rPr lang="en-US" dirty="0" smtClean="0"/>
              <a:t>Possible to join with composite keys</a:t>
            </a:r>
          </a:p>
          <a:p>
            <a:pPr lvl="1"/>
            <a:r>
              <a:rPr lang="en-US" dirty="0" smtClean="0"/>
              <a:t>Same strategy as composite grouping – need to construct a key object</a:t>
            </a:r>
          </a:p>
          <a:p>
            <a:r>
              <a:rPr lang="en-US" dirty="0" smtClean="0"/>
              <a:t>What about a SQL “LEFT JOIN”</a:t>
            </a:r>
          </a:p>
          <a:p>
            <a:pPr lvl="1"/>
            <a:r>
              <a:rPr lang="en-US" dirty="0" smtClean="0"/>
              <a:t>A group join IS a left join</a:t>
            </a:r>
          </a:p>
          <a:p>
            <a:pPr lvl="1"/>
            <a:r>
              <a:rPr lang="en-US" dirty="0" smtClean="0"/>
              <a:t>A join is a inner join</a:t>
            </a:r>
          </a:p>
          <a:p>
            <a:r>
              <a:rPr lang="en-US" dirty="0" smtClean="0"/>
              <a:t>Cross join (for completeness)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4343400"/>
            <a:ext cx="80772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We can use multiple expressions after the </a:t>
            </a:r>
            <a:r>
              <a:rPr lang="en-US" dirty="0" err="1" smtClean="0">
                <a:latin typeface="Consolas" pitchFamily="49" charset="0"/>
              </a:rPr>
              <a:t>orderby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Default sort is ascending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514600"/>
            <a:ext cx="58674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descending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057400" y="4724400"/>
            <a:ext cx="62484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(e =&gt; e.ID)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ThenByDescending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(e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Anatomy Of A Query</a:t>
            </a:r>
          </a:p>
          <a:p>
            <a:pPr lvl="1"/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Deferred execution</a:t>
            </a:r>
          </a:p>
          <a:p>
            <a:pPr lvl="1"/>
            <a:r>
              <a:rPr lang="en-US" dirty="0" smtClean="0"/>
              <a:t>Selecting, Filtering, Grouping, Joins</a:t>
            </a:r>
          </a:p>
          <a:p>
            <a:r>
              <a:rPr lang="en-US" dirty="0" smtClean="0"/>
              <a:t>Advanced Queries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Dynamic queries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dirty="0" smtClean="0"/>
              <a:t>LINQ’s deferred execution allows us to compose queries</a:t>
            </a:r>
          </a:p>
          <a:p>
            <a:pPr lvl="1"/>
            <a:r>
              <a:rPr lang="en-US" dirty="0" smtClean="0"/>
              <a:t>Instead of passing data from lower tiers, pass the “query”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209800"/>
            <a:ext cx="78486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GetByDepartmentID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_employees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4114800"/>
            <a:ext cx="71628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this screen sorts by Name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EmployeeRepository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GetByDepartmentID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sorted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191000" y="5715000"/>
            <a:ext cx="2514600" cy="6096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Still not executed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employees =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EmployeeRepository</a:t>
            </a:r>
            <a:r>
              <a:rPr lang="en-US" dirty="0" smtClean="0">
                <a:ea typeface="Calibri"/>
                <a:cs typeface="Times New Roman"/>
              </a:rPr>
              <a:t>().</a:t>
            </a:r>
            <a:r>
              <a:rPr lang="en-US" dirty="0" err="1" smtClean="0">
                <a:ea typeface="Calibri"/>
                <a:cs typeface="Times New Roman"/>
              </a:rPr>
              <a:t>GetByDepartmentID</a:t>
            </a:r>
            <a:r>
              <a:rPr lang="en-US" dirty="0" smtClean="0">
                <a:ea typeface="Calibri"/>
                <a:cs typeface="Times New Roman"/>
              </a:rPr>
              <a:t>(1);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if</a:t>
            </a:r>
            <a:r>
              <a:rPr lang="en-US" dirty="0" smtClean="0">
                <a:ea typeface="Calibri"/>
                <a:cs typeface="Times New Roman"/>
              </a:rPr>
              <a:t> (</a:t>
            </a:r>
            <a:r>
              <a:rPr lang="en-US" dirty="0" err="1" smtClean="0">
                <a:ea typeface="Calibri"/>
                <a:cs typeface="Times New Roman"/>
              </a:rPr>
              <a:t>sortByName</a:t>
            </a:r>
            <a:r>
              <a:rPr lang="en-US" dirty="0" smtClean="0">
                <a:ea typeface="Calibri"/>
                <a:cs typeface="Times New Roman"/>
              </a:rPr>
              <a:t>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{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employees = </a:t>
            </a:r>
            <a:r>
              <a:rPr lang="en-US" dirty="0" err="1" smtClean="0">
                <a:ea typeface="Calibri"/>
                <a:cs typeface="Times New Roman"/>
              </a:rPr>
              <a:t>employees.OrderBy</a:t>
            </a:r>
            <a:r>
              <a:rPr lang="en-US" dirty="0" smtClean="0">
                <a:ea typeface="Calibri"/>
                <a:cs typeface="Times New Roman"/>
              </a:rPr>
              <a:t>(e =&gt; </a:t>
            </a:r>
            <a:r>
              <a:rPr lang="en-US" dirty="0" err="1" smtClean="0">
                <a:ea typeface="Calibri"/>
                <a:cs typeface="Times New Roman"/>
              </a:rPr>
              <a:t>e.Name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else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{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employees = </a:t>
            </a:r>
            <a:r>
              <a:rPr lang="en-US" dirty="0" err="1" smtClean="0">
                <a:ea typeface="Calibri"/>
                <a:cs typeface="Times New Roman"/>
              </a:rPr>
              <a:t>employees.OrderBy</a:t>
            </a:r>
            <a:r>
              <a:rPr lang="en-US" dirty="0" smtClean="0">
                <a:ea typeface="Calibri"/>
                <a:cs typeface="Times New Roman"/>
              </a:rPr>
              <a:t>(e =&gt; e.ID);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ea typeface="Calibri"/>
                <a:cs typeface="Times New Roman"/>
              </a:rPr>
              <a:t>DoDataBinding</a:t>
            </a:r>
            <a:r>
              <a:rPr lang="en-US" sz="1600" dirty="0" smtClean="0">
                <a:ea typeface="Calibri"/>
                <a:cs typeface="Times New Roman"/>
              </a:rPr>
              <a:t>(employees);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362200"/>
          </a:xfrm>
        </p:spPr>
        <p:txBody>
          <a:bodyPr/>
          <a:lstStyle/>
          <a:p>
            <a:r>
              <a:rPr lang="en-US" dirty="0" smtClean="0"/>
              <a:t>Static typing of LINQ is both a blessing and a curse</a:t>
            </a:r>
          </a:p>
          <a:p>
            <a:r>
              <a:rPr lang="en-US" dirty="0" smtClean="0"/>
              <a:t>What if we need an expression that can’t be formulated at compile time?</a:t>
            </a:r>
          </a:p>
          <a:p>
            <a:r>
              <a:rPr lang="en-US" dirty="0" smtClean="0"/>
              <a:t>Remember, the C# compiler can translate lambda expression into expression trees</a:t>
            </a:r>
          </a:p>
          <a:p>
            <a:pPr lvl="1"/>
            <a:r>
              <a:rPr lang="en-US" dirty="0" smtClean="0"/>
              <a:t>We must write our expression trees the hard way </a:t>
            </a:r>
          </a:p>
          <a:p>
            <a:pPr lvl="1"/>
            <a:r>
              <a:rPr lang="en-US" dirty="0" smtClean="0"/>
              <a:t>Expression class provides factory methods to help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581400" y="4495800"/>
            <a:ext cx="441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employees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 ? 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OrderBy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362200"/>
          </a:xfrm>
        </p:spPr>
        <p:txBody>
          <a:bodyPr/>
          <a:lstStyle/>
          <a:p>
            <a:r>
              <a:rPr lang="en-US" dirty="0" smtClean="0"/>
              <a:t>Build our own expression</a:t>
            </a:r>
          </a:p>
          <a:p>
            <a:pPr lvl="1"/>
            <a:r>
              <a:rPr lang="en-US" dirty="0" smtClean="0"/>
              <a:t>Easy to run into typing issues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2286000"/>
            <a:ext cx="77724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still static</a:t>
            </a:r>
            <a:endParaRPr lang="en-US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orderExpression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= e =&gt;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employees =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employees.OrderBy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orderExpression.Compile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762000" y="3352800"/>
            <a:ext cx="8382000" cy="2895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field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"Name"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parameter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.Parameter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getter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.Property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(parameter,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GetProperty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(field));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lambda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.Lambda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&gt;&gt;(getter, parameter);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employees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lambda.Compile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Dynamic Query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2286000"/>
            <a:ext cx="6858000" cy="23622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employees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().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GetAll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employees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employees.AsQueryable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       .Where(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DepartmentID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= 1"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       .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OrderBy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“Name"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3400" y="1066800"/>
            <a:ext cx="8229600" cy="129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Dynamic query library is part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of VS2008 samples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A set of extension methods in the </a:t>
            </a:r>
            <a:r>
              <a:rPr lang="en-US" sz="1800" b="0" kern="0" dirty="0" err="1" smtClean="0">
                <a:latin typeface="Myriad Pro" pitchFamily="34" charset="0"/>
                <a:cs typeface="Segoe UI" pitchFamily="34" charset="0"/>
              </a:rPr>
              <a:t>System.Linq.Dynamic</a:t>
            </a: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 namespace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309688"/>
            <a:ext cx="59055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syntax and lambda syntax achieve the same goal</a:t>
            </a:r>
          </a:p>
          <a:p>
            <a:r>
              <a:rPr lang="en-US" dirty="0" smtClean="0"/>
              <a:t>Deferred execution is powerful</a:t>
            </a:r>
          </a:p>
          <a:p>
            <a:pPr lvl="1"/>
            <a:r>
              <a:rPr lang="en-US" dirty="0" smtClean="0"/>
              <a:t>Compose queries</a:t>
            </a:r>
          </a:p>
          <a:p>
            <a:pPr lvl="1"/>
            <a:r>
              <a:rPr lang="en-US" dirty="0" smtClean="0"/>
              <a:t>Be aware of its presence</a:t>
            </a:r>
          </a:p>
          <a:p>
            <a:r>
              <a:rPr lang="en-US" dirty="0" smtClean="0"/>
              <a:t>LINQ allows joining, grouping, ordering</a:t>
            </a:r>
          </a:p>
          <a:p>
            <a:pPr lvl="1"/>
            <a:r>
              <a:rPr lang="en-US" dirty="0" smtClean="0"/>
              <a:t>More operations in the next module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 2008 Samples (Dynamic Query Library) http://msdn2.microsoft.com/en-us/vcsharp/bb894665.aspx</a:t>
            </a:r>
          </a:p>
          <a:p>
            <a:r>
              <a:rPr lang="en-US" dirty="0" smtClean="0"/>
              <a:t>http://weblogs.asp.net/scottgu/archive/2008/01/07/dynamic-linq-part-1-using-the-linq-dynamic-query-library.aspx</a:t>
            </a:r>
          </a:p>
          <a:p>
            <a:r>
              <a:rPr lang="en-US" dirty="0" smtClean="0"/>
              <a:t>http://www.linqpad.net/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3352800"/>
            <a:ext cx="6781800" cy="2438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employees =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EmployeeRepository</a:t>
            </a:r>
            <a:r>
              <a:rPr lang="en-US" dirty="0" smtClean="0">
                <a:ea typeface="Calibri"/>
                <a:cs typeface="Times New Roman"/>
              </a:rPr>
              <a:t>().</a:t>
            </a:r>
            <a:r>
              <a:rPr lang="en-US" dirty="0" err="1" smtClean="0">
                <a:ea typeface="Calibri"/>
                <a:cs typeface="Times New Roman"/>
              </a:rPr>
              <a:t>GetAll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maxNameLength</a:t>
            </a:r>
            <a:r>
              <a:rPr lang="en-US" dirty="0" smtClean="0">
                <a:ea typeface="Calibri"/>
                <a:cs typeface="Times New Roman"/>
              </a:rPr>
              <a:t> = 5;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employeesWithShortNames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employee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employees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employee.Name.Length</a:t>
            </a:r>
            <a:r>
              <a:rPr lang="en-US" dirty="0" smtClean="0">
                <a:ea typeface="Calibri"/>
                <a:cs typeface="Times New Roman"/>
              </a:rPr>
              <a:t> &lt;= </a:t>
            </a:r>
            <a:r>
              <a:rPr lang="en-US" dirty="0" err="1" smtClean="0">
                <a:ea typeface="Calibri"/>
                <a:cs typeface="Times New Roman"/>
              </a:rPr>
              <a:t>maxNameLength</a:t>
            </a:r>
            <a:endParaRPr lang="en-US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employee;</a:t>
            </a:r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371600"/>
            <a:ext cx="78486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7200" y="1143000"/>
            <a:ext cx="79248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A sequence (can be local or remote)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A </a:t>
            </a:r>
            <a:r>
              <a:rPr lang="en-US" sz="1800" b="0" i="1" kern="0" dirty="0" smtClean="0">
                <a:latin typeface="Myriad Pro" pitchFamily="34" charset="0"/>
                <a:cs typeface="Segoe UI" pitchFamily="34" charset="0"/>
              </a:rPr>
              <a:t>range variable</a:t>
            </a: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 (to range over the sequence)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Can appear in later clauses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Query operators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Emits another local sequence (think of a pipeline)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This style of query formally known as </a:t>
            </a:r>
            <a:r>
              <a:rPr lang="en-US" sz="1800" b="0" i="1" kern="0" dirty="0" smtClean="0">
                <a:latin typeface="Myriad Pro" pitchFamily="34" charset="0"/>
                <a:cs typeface="Segoe UI" pitchFamily="34" charset="0"/>
              </a:rPr>
              <a:t>comprehension query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648200" y="4495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57200" y="1143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7200" y="2133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57200" y="1524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143000" y="5334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143000" y="4953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 Query versus </a:t>
            </a:r>
            <a:r>
              <a:rPr lang="en-US" dirty="0" err="1" smtClean="0"/>
              <a:t>Lamba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114800"/>
            <a:ext cx="8229600" cy="1295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employeesWithShortNames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employees.Where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(e =&gt;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e.Name.Length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maxNameLength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     .Select(e =&gt; e);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524000"/>
            <a:ext cx="7924800" cy="2438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Lambda queries 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Generally offer more control and flexibility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i="1" kern="0" dirty="0" smtClean="0">
                <a:latin typeface="Myriad Pro" pitchFamily="34" charset="0"/>
                <a:cs typeface="Segoe UI" pitchFamily="34" charset="0"/>
              </a:rPr>
              <a:t>Chaining</a:t>
            </a: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 of query operators looks like a pipeline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i="1" kern="0" dirty="0" smtClean="0">
                <a:latin typeface="Myriad Pro" pitchFamily="34" charset="0"/>
                <a:cs typeface="Segoe UI" pitchFamily="34" charset="0"/>
              </a:rPr>
              <a:t>Select</a:t>
            </a: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 operator is optional (when not doing a projection)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Many query operators have no comprehension query equivalent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Neither query syntax will modify the original sequence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 pitchFamily="34" charset="0"/>
                <a:cs typeface="Segoe UI" pitchFamily="34" charset="0"/>
              </a:rPr>
              <a:t>It is possible to mix syntaxes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implement a custom Where operator?</a:t>
            </a:r>
          </a:p>
          <a:p>
            <a:pPr lvl="1"/>
            <a:r>
              <a:rPr lang="en-US" dirty="0" smtClean="0"/>
              <a:t>Use an extension method or instance method</a:t>
            </a:r>
          </a:p>
        </p:txBody>
      </p:sp>
      <p:sp>
        <p:nvSpPr>
          <p:cNvPr id="11" name="Text Placeholder 2"/>
          <p:cNvSpPr>
            <a:spLocks noGrp="1"/>
          </p:cNvSpPr>
          <p:nvPr/>
        </p:nvSpPr>
        <p:spPr bwMode="auto">
          <a:xfrm>
            <a:off x="381000" y="2362200"/>
            <a:ext cx="8229600" cy="3467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static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EmployeeExtensions</a:t>
            </a:r>
            <a:endParaRPr lang="en-US" sz="1400" b="1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static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Where(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this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sequence, 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Predicate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predicate)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List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list =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List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</a:t>
            </a:r>
            <a:r>
              <a:rPr lang="en-US" sz="1400" b="1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400" b="1" dirty="0" smtClean="0">
                <a:ea typeface="Calibri"/>
                <a:cs typeface="Times New Roman"/>
              </a:rPr>
              <a:t>(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400" b="1" dirty="0" smtClean="0">
                <a:ea typeface="Calibri"/>
                <a:cs typeface="Times New Roman"/>
              </a:rPr>
              <a:t> sequence)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if</a:t>
            </a:r>
            <a:r>
              <a:rPr lang="en-US" sz="1400" b="1" dirty="0" smtClean="0">
                <a:ea typeface="Calibri"/>
                <a:cs typeface="Times New Roman"/>
              </a:rPr>
              <a:t> (predicate(employee))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			                </a:t>
            </a:r>
            <a:r>
              <a:rPr lang="en-US" sz="1400" b="1" dirty="0" err="1" smtClean="0">
                <a:ea typeface="Calibri"/>
                <a:cs typeface="Times New Roman"/>
              </a:rPr>
              <a:t>list.Add</a:t>
            </a:r>
            <a:r>
              <a:rPr lang="en-US" sz="1400" b="1" dirty="0" smtClean="0">
                <a:ea typeface="Calibri"/>
                <a:cs typeface="Times New Roman"/>
              </a:rPr>
              <a:t>(employee);        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return</a:t>
            </a:r>
            <a:r>
              <a:rPr lang="en-US" sz="1400" b="1" dirty="0" smtClean="0">
                <a:ea typeface="Calibri"/>
                <a:cs typeface="Times New Roman"/>
              </a:rPr>
              <a:t> list;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}</a:t>
            </a:r>
          </a:p>
          <a:p>
            <a:endParaRPr lang="en-US" sz="1400" dirty="0"/>
          </a:p>
        </p:txBody>
      </p:sp>
      <p:sp>
        <p:nvSpPr>
          <p:cNvPr id="12" name="7-Point Star 11"/>
          <p:cNvSpPr/>
          <p:nvPr/>
        </p:nvSpPr>
        <p:spPr bwMode="auto">
          <a:xfrm>
            <a:off x="5791200" y="3581400"/>
            <a:ext cx="1752600" cy="1447800"/>
          </a:xfrm>
          <a:prstGeom prst="star7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Wrong!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 via C# </a:t>
            </a:r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305800" cy="3657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static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EmployeeExtensions</a:t>
            </a:r>
            <a:endParaRPr lang="en-US" sz="1400" b="1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static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Where(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this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sequence, 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Predicate</a:t>
            </a:r>
            <a:r>
              <a:rPr lang="en-US" sz="1400" b="1" dirty="0" smtClean="0">
                <a:ea typeface="Calibri"/>
                <a:cs typeface="Times New Roman"/>
              </a:rPr>
              <a:t>&lt;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&gt; predicate)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</a:t>
            </a:r>
            <a:r>
              <a:rPr lang="en-US" sz="1400" b="1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400" b="1" dirty="0" smtClean="0">
                <a:ea typeface="Calibri"/>
                <a:cs typeface="Times New Roman"/>
              </a:rPr>
              <a:t> (</a:t>
            </a:r>
            <a:r>
              <a:rPr lang="en-US" sz="1400" b="1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ea typeface="Calibri"/>
                <a:cs typeface="Times New Roman"/>
              </a:rPr>
              <a:t>employee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400" b="1" dirty="0" smtClean="0">
                <a:ea typeface="Calibri"/>
                <a:cs typeface="Times New Roman"/>
              </a:rPr>
              <a:t> sequence)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if</a:t>
            </a:r>
            <a:r>
              <a:rPr lang="en-US" sz="1400" b="1" dirty="0" smtClean="0">
                <a:ea typeface="Calibri"/>
                <a:cs typeface="Times New Roman"/>
              </a:rPr>
              <a:t> (predicate(employee))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   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yield</a:t>
            </a:r>
            <a:r>
              <a:rPr lang="en-US" sz="1400" b="1" dirty="0" smtClean="0"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a typeface="Calibri"/>
                <a:cs typeface="Times New Roman"/>
              </a:rPr>
              <a:t>return</a:t>
            </a:r>
            <a:r>
              <a:rPr lang="en-US" sz="1400" b="1" dirty="0" smtClean="0">
                <a:ea typeface="Calibri"/>
                <a:cs typeface="Times New Roman"/>
              </a:rPr>
              <a:t> employee;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ea typeface="Calibri"/>
                <a:cs typeface="Times New Roman"/>
              </a:rPr>
              <a:t> }</a:t>
            </a:r>
          </a:p>
          <a:p>
            <a:endParaRPr lang="en-US" sz="1400" b="1" dirty="0"/>
          </a:p>
        </p:txBody>
      </p:sp>
      <p:sp>
        <p:nvSpPr>
          <p:cNvPr id="6" name="7-Point Star 5"/>
          <p:cNvSpPr/>
          <p:nvPr/>
        </p:nvSpPr>
        <p:spPr bwMode="auto">
          <a:xfrm>
            <a:off x="6096000" y="3048000"/>
            <a:ext cx="1752600" cy="1447800"/>
          </a:xfrm>
          <a:prstGeom prst="star7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Right!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 “Surprises”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</p:spPr>
        <p:txBody>
          <a:bodyPr/>
          <a:lstStyle/>
          <a:p>
            <a:r>
              <a:rPr lang="en-US" dirty="0" smtClean="0"/>
              <a:t>Query re-evaluated on each iteration</a:t>
            </a:r>
          </a:p>
          <a:p>
            <a:pPr lvl="1"/>
            <a:r>
              <a:rPr lang="en-US" dirty="0" smtClean="0"/>
              <a:t>Can see different results from same query if data changed</a:t>
            </a:r>
          </a:p>
          <a:p>
            <a:r>
              <a:rPr lang="en-US" dirty="0" smtClean="0"/>
              <a:t>Greedy operators</a:t>
            </a:r>
          </a:p>
          <a:p>
            <a:pPr lvl="1"/>
            <a:r>
              <a:rPr lang="en-US" dirty="0" smtClean="0"/>
              <a:t>Some are obviously greedy, others are not so obvious…</a:t>
            </a:r>
          </a:p>
          <a:p>
            <a:r>
              <a:rPr lang="en-US" dirty="0" smtClean="0"/>
              <a:t>Streaming operators versus non-streaming</a:t>
            </a:r>
          </a:p>
          <a:p>
            <a:pPr lvl="1"/>
            <a:r>
              <a:rPr lang="en-US" dirty="0" smtClean="0"/>
              <a:t>Once execution begins  - non-streaming operators consume everything</a:t>
            </a:r>
          </a:p>
          <a:p>
            <a:endParaRPr lang="en-US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1676400" y="3733800"/>
            <a:ext cx="46482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sortedEmployees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&lt;= 4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let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Projects a new range variable</a:t>
            </a:r>
          </a:p>
          <a:p>
            <a:pPr lvl="1"/>
            <a:r>
              <a:rPr lang="en-US" dirty="0" smtClean="0"/>
              <a:t>Allows for expression re-use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895600"/>
            <a:ext cx="83058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lowercaseName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employee.Name.ToLower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lowercaseName.StartsWith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lowercaseName.Substring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lowercaseName.Length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- 1))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into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into </a:t>
            </a:r>
            <a:r>
              <a:rPr lang="en-US" dirty="0" smtClean="0"/>
              <a:t>keyword is to continue a query after a projection.</a:t>
            </a:r>
          </a:p>
          <a:p>
            <a:pPr lvl="1"/>
            <a:r>
              <a:rPr lang="en-US" dirty="0" smtClean="0"/>
              <a:t>Original range variable goes out of scope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Common use of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Segoe UI" pitchFamily="34" charset="0"/>
              </a:rPr>
              <a:t>into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is with grouping…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133600" y="2590800"/>
            <a:ext cx="50292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repository.GetAll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pEmployee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pEmployee.Name.Length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 5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 rot="15673561">
            <a:off x="4971788" y="3409134"/>
            <a:ext cx="304800" cy="762000"/>
          </a:xfrm>
          <a:prstGeom prst="up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12373</TotalTime>
  <Words>1523</Words>
  <Application>Microsoft Office PowerPoint</Application>
  <PresentationFormat>On-screen Show (4:3)</PresentationFormat>
  <Paragraphs>343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1_SapphireTemplate</vt:lpstr>
      <vt:lpstr>The Task Parallel Library</vt:lpstr>
      <vt:lpstr>Overview</vt:lpstr>
      <vt:lpstr>Anatomy Of a Query</vt:lpstr>
      <vt:lpstr>Comprehension Query versus Lamba Query</vt:lpstr>
      <vt:lpstr>Deferred Execution</vt:lpstr>
      <vt:lpstr>Deferred Execution via C# Iterators</vt:lpstr>
      <vt:lpstr>Deferred Execution “Surprises”</vt:lpstr>
      <vt:lpstr>The let keyword</vt:lpstr>
      <vt:lpstr>Using into</vt:lpstr>
      <vt:lpstr>Grouping</vt:lpstr>
      <vt:lpstr>Grouping with a Composite Key</vt:lpstr>
      <vt:lpstr>Grouping and Projecting</vt:lpstr>
      <vt:lpstr>Grouping and Projection – Lambda Style</vt:lpstr>
      <vt:lpstr>Nested Queries</vt:lpstr>
      <vt:lpstr>Correlated Subqueries</vt:lpstr>
      <vt:lpstr>Joins</vt:lpstr>
      <vt:lpstr>Group Joins</vt:lpstr>
      <vt:lpstr>Join Hints</vt:lpstr>
      <vt:lpstr>Sorting</vt:lpstr>
      <vt:lpstr>Composition</vt:lpstr>
      <vt:lpstr>Conditional Composition</vt:lpstr>
      <vt:lpstr>Dynamic Queries</vt:lpstr>
      <vt:lpstr>Dynamic OrderBy</vt:lpstr>
      <vt:lpstr>LINQ Dynamic Query Library</vt:lpstr>
      <vt:lpstr>LINQPad</vt:lpstr>
      <vt:lpstr>Summary</vt:lpstr>
      <vt:lpstr>References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928</cp:revision>
  <dcterms:created xsi:type="dcterms:W3CDTF">2007-12-27T20:50:38Z</dcterms:created>
  <dcterms:modified xsi:type="dcterms:W3CDTF">2011-10-04T16:43:21Z</dcterms:modified>
</cp:coreProperties>
</file>