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31"/>
  </p:notesMasterIdLst>
  <p:handoutMasterIdLst>
    <p:handoutMasterId r:id="rId32"/>
  </p:handoutMasterIdLst>
  <p:sldIdLst>
    <p:sldId id="327" r:id="rId2"/>
    <p:sldId id="328" r:id="rId3"/>
    <p:sldId id="331" r:id="rId4"/>
    <p:sldId id="332" r:id="rId5"/>
    <p:sldId id="334" r:id="rId6"/>
    <p:sldId id="333" r:id="rId7"/>
    <p:sldId id="345" r:id="rId8"/>
    <p:sldId id="335" r:id="rId9"/>
    <p:sldId id="342" r:id="rId10"/>
    <p:sldId id="339" r:id="rId11"/>
    <p:sldId id="340" r:id="rId12"/>
    <p:sldId id="341" r:id="rId13"/>
    <p:sldId id="343" r:id="rId14"/>
    <p:sldId id="337" r:id="rId15"/>
    <p:sldId id="336" r:id="rId16"/>
    <p:sldId id="344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4" r:id="rId25"/>
    <p:sldId id="353" r:id="rId26"/>
    <p:sldId id="355" r:id="rId27"/>
    <p:sldId id="356" r:id="rId28"/>
    <p:sldId id="329" r:id="rId29"/>
    <p:sldId id="330" r:id="rId3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26" autoAdjust="0"/>
    <p:restoredTop sz="82118" autoAdjust="0"/>
  </p:normalViewPr>
  <p:slideViewPr>
    <p:cSldViewPr>
      <p:cViewPr varScale="1">
        <p:scale>
          <a:sx n="60" d="100"/>
          <a:sy n="60" d="100"/>
        </p:scale>
        <p:origin x="-11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54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70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Specifically, when</a:t>
            </a:r>
            <a:r>
              <a:rPr lang="en-US" baseline="0" dirty="0" smtClean="0"/>
              <a:t> using the Take operator inside </a:t>
            </a:r>
            <a:r>
              <a:rPr lang="en-US" baseline="0" dirty="0" err="1" smtClean="0"/>
              <a:t>AssociateWith</a:t>
            </a:r>
            <a:r>
              <a:rPr lang="en-US" baseline="0" dirty="0" smtClean="0"/>
              <a:t>, LINQ to SQL falls back to a deferred load.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Specifically, when</a:t>
            </a:r>
            <a:r>
              <a:rPr lang="en-US" baseline="0" dirty="0" smtClean="0"/>
              <a:t> using the Take operator inside </a:t>
            </a:r>
            <a:r>
              <a:rPr lang="en-US" baseline="0" dirty="0" err="1" smtClean="0"/>
              <a:t>AssociateWith</a:t>
            </a:r>
            <a:r>
              <a:rPr lang="en-US" baseline="0" dirty="0" smtClean="0"/>
              <a:t>, LINQ to SQL falls back to a deferred load.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Specifically, when</a:t>
            </a:r>
            <a:r>
              <a:rPr lang="en-US" baseline="0" dirty="0" smtClean="0"/>
              <a:t> using the Take operator inside </a:t>
            </a:r>
            <a:r>
              <a:rPr lang="en-US" baseline="0" dirty="0" err="1" smtClean="0"/>
              <a:t>AssociateWith</a:t>
            </a:r>
            <a:r>
              <a:rPr lang="en-US" baseline="0" dirty="0" smtClean="0"/>
              <a:t>, LINQ to SQL falls back to a deferred load.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2187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549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744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904848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474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461694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638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odetocode.com/default.aspx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6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69" r:id="rId8"/>
    <p:sldLayoutId id="2147483770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ricom/archive/2007/06/25/dlinq-linq-to-sql-performance-part-2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mapper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LINQ To SQL Part I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Putting LINQ to Work On Relational Data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– The POCO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219200"/>
            <a:ext cx="6019800" cy="21336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ID {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Title {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ReleaseDate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{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3200400"/>
            <a:ext cx="8153400" cy="2743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Database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Name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moviereviews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 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xmlns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http://schemas.microsoft.com/linqtosql/mapping/2007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&lt;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Table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Name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dbo.movies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Member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Movies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&lt;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Type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Name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Poco.Movie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 &lt;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Column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Name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movie_id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Member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/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 &lt;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Column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Name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title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Member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Title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/&gt;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 &lt;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Column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Name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release_date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“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Member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ReleaseDate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/&gt;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&lt;/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Type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&lt;/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Table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Database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POCOs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66800"/>
            <a:ext cx="8229600" cy="48006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string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connectionString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"..."</a:t>
            </a:r>
            <a:r>
              <a:rPr lang="en-US" dirty="0" smtClean="0">
                <a:ea typeface="Calibri"/>
                <a:cs typeface="Times New Roman"/>
              </a:rPr>
              <a:t>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using</a:t>
            </a:r>
            <a:r>
              <a:rPr lang="en-US" dirty="0" smtClean="0">
                <a:ea typeface="Calibri"/>
                <a:cs typeface="Times New Roman"/>
              </a:rPr>
              <a:t> (</a:t>
            </a:r>
            <a:r>
              <a:rPr lang="en-US" dirty="0" err="1" smtClean="0">
                <a:solidFill>
                  <a:srgbClr val="2B91AF"/>
                </a:solidFill>
                <a:ea typeface="Calibri"/>
                <a:cs typeface="Times New Roman"/>
              </a:rPr>
              <a:t>DataContext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ctx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ea typeface="Calibri"/>
                <a:cs typeface="Times New Roman"/>
              </a:rPr>
              <a:t>DataContext</a:t>
            </a:r>
            <a:r>
              <a:rPr lang="en-US" dirty="0" smtClean="0">
                <a:ea typeface="Calibri"/>
                <a:cs typeface="Times New Roman"/>
              </a:rPr>
              <a:t>(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</a:t>
            </a:r>
            <a:r>
              <a:rPr lang="en-US" dirty="0" err="1" smtClean="0">
                <a:ea typeface="Calibri"/>
                <a:cs typeface="Times New Roman"/>
              </a:rPr>
              <a:t>connectionString</a:t>
            </a:r>
            <a:r>
              <a:rPr lang="en-US" dirty="0" smtClean="0">
                <a:ea typeface="Calibri"/>
                <a:cs typeface="Times New Roman"/>
              </a:rPr>
              <a:t>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  </a:t>
            </a:r>
            <a:r>
              <a:rPr lang="en-US" dirty="0" err="1" smtClean="0">
                <a:solidFill>
                  <a:srgbClr val="2B91AF"/>
                </a:solidFill>
                <a:ea typeface="Calibri"/>
                <a:cs typeface="Times New Roman"/>
              </a:rPr>
              <a:t>XmlMappingSource</a:t>
            </a:r>
            <a:r>
              <a:rPr lang="en-US" dirty="0" err="1" smtClean="0">
                <a:ea typeface="Calibri"/>
                <a:cs typeface="Times New Roman"/>
              </a:rPr>
              <a:t>.FromUrl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ea typeface="Calibri"/>
                <a:cs typeface="Times New Roman"/>
              </a:rPr>
              <a:t>Poco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\\moviereviews.xml"</a:t>
            </a:r>
            <a:r>
              <a:rPr lang="en-US" dirty="0" smtClean="0">
                <a:ea typeface="Calibri"/>
                <a:cs typeface="Times New Roman"/>
              </a:rPr>
              <a:t>)))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dirty="0" smtClean="0">
                <a:ea typeface="Calibri"/>
                <a:cs typeface="Times New Roman"/>
              </a:rPr>
              <a:t> movies =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from</a:t>
            </a:r>
            <a:r>
              <a:rPr lang="en-US" dirty="0" smtClean="0">
                <a:ea typeface="Calibri"/>
                <a:cs typeface="Times New Roman"/>
              </a:rPr>
              <a:t> m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ctx.GetTable</a:t>
            </a:r>
            <a:r>
              <a:rPr lang="en-US" dirty="0" smtClean="0">
                <a:ea typeface="Calibri"/>
                <a:cs typeface="Times New Roman"/>
              </a:rPr>
              <a:t>&lt;</a:t>
            </a:r>
            <a:r>
              <a:rPr lang="en-US" dirty="0" smtClean="0">
                <a:solidFill>
                  <a:srgbClr val="2B91AF"/>
                </a:solidFill>
                <a:ea typeface="Calibri"/>
                <a:cs typeface="Times New Roman"/>
              </a:rPr>
              <a:t>Movie</a:t>
            </a:r>
            <a:r>
              <a:rPr lang="en-US" dirty="0" smtClean="0">
                <a:ea typeface="Calibri"/>
                <a:cs typeface="Times New Roman"/>
              </a:rPr>
              <a:t>&gt;()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select</a:t>
            </a:r>
            <a:r>
              <a:rPr lang="en-US" dirty="0" smtClean="0">
                <a:ea typeface="Calibri"/>
                <a:cs typeface="Times New Roman"/>
              </a:rPr>
              <a:t> m;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foreach</a:t>
            </a:r>
            <a:r>
              <a:rPr lang="en-US" dirty="0" smtClean="0">
                <a:ea typeface="Calibri"/>
                <a:cs typeface="Times New Roman"/>
              </a:rPr>
              <a:t> (</a:t>
            </a:r>
            <a:r>
              <a:rPr lang="en-US" dirty="0" smtClean="0">
                <a:solidFill>
                  <a:srgbClr val="2B91AF"/>
                </a:solidFill>
                <a:ea typeface="Calibri"/>
                <a:cs typeface="Times New Roman"/>
              </a:rPr>
              <a:t>Movie</a:t>
            </a:r>
            <a:r>
              <a:rPr lang="en-US" dirty="0" smtClean="0">
                <a:ea typeface="Calibri"/>
                <a:cs typeface="Times New Roman"/>
              </a:rPr>
              <a:t> m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dirty="0" smtClean="0">
                <a:ea typeface="Calibri"/>
                <a:cs typeface="Times New Roman"/>
              </a:rPr>
              <a:t> movies)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ea typeface="Calibri"/>
                <a:cs typeface="Times New Roman"/>
              </a:rPr>
              <a:t>Console</a:t>
            </a:r>
            <a:r>
              <a:rPr lang="en-US" dirty="0" err="1" smtClean="0">
                <a:ea typeface="Calibri"/>
                <a:cs typeface="Times New Roman"/>
              </a:rPr>
              <a:t>.WriteLine</a:t>
            </a:r>
            <a:r>
              <a:rPr lang="en-US" dirty="0" smtClean="0">
                <a:ea typeface="Calibri"/>
                <a:cs typeface="Times New Roman"/>
              </a:rPr>
              <a:t>(</a:t>
            </a:r>
            <a:r>
              <a:rPr lang="en-US" dirty="0" err="1" smtClean="0">
                <a:ea typeface="Calibri"/>
                <a:cs typeface="Times New Roman"/>
              </a:rPr>
              <a:t>m.Title</a:t>
            </a:r>
            <a:r>
              <a:rPr lang="en-US" dirty="0" smtClean="0">
                <a:ea typeface="Calibri"/>
                <a:cs typeface="Times New Roman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with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066800"/>
            <a:ext cx="8458200" cy="49530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[</a:t>
            </a:r>
            <a:r>
              <a:rPr lang="en-US" dirty="0" smtClean="0">
                <a:solidFill>
                  <a:srgbClr val="2B91AF"/>
                </a:solidFill>
                <a:ea typeface="Calibri"/>
                <a:cs typeface="Times New Roman"/>
              </a:rPr>
              <a:t>Table</a:t>
            </a:r>
            <a:r>
              <a:rPr lang="en-US" dirty="0" smtClean="0">
                <a:ea typeface="Calibri"/>
                <a:cs typeface="Times New Roman"/>
              </a:rPr>
              <a:t>(Name=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"movies"</a:t>
            </a:r>
            <a:r>
              <a:rPr lang="en-US" dirty="0" smtClean="0">
                <a:ea typeface="Calibri"/>
                <a:cs typeface="Times New Roman"/>
              </a:rPr>
              <a:t>)]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class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2B91AF"/>
                </a:solidFill>
                <a:ea typeface="Calibri"/>
                <a:cs typeface="Times New Roman"/>
              </a:rPr>
              <a:t>Movie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{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[</a:t>
            </a:r>
            <a:r>
              <a:rPr lang="en-US" dirty="0" smtClean="0">
                <a:solidFill>
                  <a:srgbClr val="2B91AF"/>
                </a:solidFill>
                <a:ea typeface="Calibri"/>
                <a:cs typeface="Times New Roman"/>
              </a:rPr>
              <a:t>Column</a:t>
            </a:r>
            <a:r>
              <a:rPr lang="en-US" dirty="0" smtClean="0">
                <a:ea typeface="Calibri"/>
                <a:cs typeface="Times New Roman"/>
              </a:rPr>
              <a:t>(Name=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ea typeface="Calibri"/>
                <a:cs typeface="Times New Roman"/>
              </a:rPr>
              <a:t>movie_id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r>
              <a:rPr lang="en-US" dirty="0" smtClean="0">
                <a:ea typeface="Calibri"/>
                <a:cs typeface="Times New Roman"/>
              </a:rPr>
              <a:t>)]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int</a:t>
            </a:r>
            <a:r>
              <a:rPr lang="en-US" dirty="0" smtClean="0">
                <a:ea typeface="Calibri"/>
                <a:cs typeface="Times New Roman"/>
              </a:rPr>
              <a:t> ID {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dirty="0" smtClean="0">
                <a:ea typeface="Calibri"/>
                <a:cs typeface="Times New Roman"/>
              </a:rPr>
              <a:t>;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dirty="0" smtClean="0">
                <a:ea typeface="Calibri"/>
                <a:cs typeface="Times New Roman"/>
              </a:rPr>
              <a:t>; }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 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[</a:t>
            </a:r>
            <a:r>
              <a:rPr lang="en-US" dirty="0" smtClean="0">
                <a:solidFill>
                  <a:srgbClr val="2B91AF"/>
                </a:solidFill>
                <a:ea typeface="Calibri"/>
                <a:cs typeface="Times New Roman"/>
              </a:rPr>
              <a:t>Column</a:t>
            </a:r>
            <a:r>
              <a:rPr lang="en-US" dirty="0" smtClean="0">
                <a:ea typeface="Calibri"/>
                <a:cs typeface="Times New Roman"/>
              </a:rPr>
              <a:t>(Name=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"title"</a:t>
            </a:r>
            <a:r>
              <a:rPr lang="en-US" dirty="0" smtClean="0">
                <a:ea typeface="Calibri"/>
                <a:cs typeface="Times New Roman"/>
              </a:rPr>
              <a:t>)]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string</a:t>
            </a:r>
            <a:r>
              <a:rPr lang="en-US" dirty="0" smtClean="0">
                <a:ea typeface="Calibri"/>
                <a:cs typeface="Times New Roman"/>
              </a:rPr>
              <a:t> Title {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dirty="0" smtClean="0">
                <a:ea typeface="Calibri"/>
                <a:cs typeface="Times New Roman"/>
              </a:rPr>
              <a:t>;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dirty="0" smtClean="0">
                <a:ea typeface="Calibri"/>
                <a:cs typeface="Times New Roman"/>
              </a:rPr>
              <a:t>; }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 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[</a:t>
            </a:r>
            <a:r>
              <a:rPr lang="en-US" dirty="0" smtClean="0">
                <a:solidFill>
                  <a:srgbClr val="2B91AF"/>
                </a:solidFill>
                <a:ea typeface="Calibri"/>
                <a:cs typeface="Times New Roman"/>
              </a:rPr>
              <a:t>Column</a:t>
            </a:r>
            <a:r>
              <a:rPr lang="en-US" dirty="0" smtClean="0">
                <a:ea typeface="Calibri"/>
                <a:cs typeface="Times New Roman"/>
              </a:rPr>
              <a:t>(Name=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ea typeface="Calibri"/>
                <a:cs typeface="Times New Roman"/>
              </a:rPr>
              <a:t>release_date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r>
              <a:rPr lang="en-US" dirty="0" smtClean="0">
                <a:ea typeface="Calibri"/>
                <a:cs typeface="Times New Roman"/>
              </a:rPr>
              <a:t>)]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ea typeface="Calibri"/>
                <a:cs typeface="Times New Roman"/>
              </a:rPr>
              <a:t>DateTime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ReleaseDate</a:t>
            </a:r>
            <a:r>
              <a:rPr lang="en-US" dirty="0" smtClean="0">
                <a:ea typeface="Calibri"/>
                <a:cs typeface="Times New Roman"/>
              </a:rPr>
              <a:t> {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dirty="0" smtClean="0">
                <a:ea typeface="Calibri"/>
                <a:cs typeface="Times New Roman"/>
              </a:rPr>
              <a:t>;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dirty="0" smtClean="0">
                <a:ea typeface="Calibri"/>
                <a:cs typeface="Times New Roman"/>
              </a:rPr>
              <a:t>; }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}</a:t>
            </a:r>
            <a:endParaRPr lang="en-US" sz="1600" dirty="0" smtClean="0">
              <a:ea typeface="Calibri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DataContext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2819400" cy="4648200"/>
          </a:xfrm>
        </p:spPr>
        <p:txBody>
          <a:bodyPr/>
          <a:lstStyle/>
          <a:p>
            <a:r>
              <a:rPr lang="en-US" dirty="0" smtClean="0"/>
              <a:t>Gateway to the database</a:t>
            </a:r>
          </a:p>
          <a:p>
            <a:r>
              <a:rPr lang="en-US" dirty="0" smtClean="0"/>
              <a:t>Retrieve, add, update, delete objects</a:t>
            </a:r>
          </a:p>
          <a:p>
            <a:pPr lvl="1"/>
            <a:r>
              <a:rPr lang="en-US" dirty="0" smtClean="0"/>
              <a:t>Translate LINQ queries into SQL</a:t>
            </a:r>
          </a:p>
          <a:p>
            <a:pPr lvl="1"/>
            <a:r>
              <a:rPr lang="en-US" dirty="0" smtClean="0"/>
              <a:t>Assemble objects from the SQL command result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5175" y="762000"/>
            <a:ext cx="583882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Code with sqlmetal.exe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sqlmetal.exe to an existing database</a:t>
            </a:r>
          </a:p>
          <a:p>
            <a:pPr lvl="1"/>
            <a:r>
              <a:rPr lang="en-US" dirty="0" smtClean="0"/>
              <a:t>Can generate code + mapping file</a:t>
            </a:r>
          </a:p>
          <a:p>
            <a:pPr lvl="1"/>
            <a:r>
              <a:rPr lang="en-US" dirty="0" smtClean="0"/>
              <a:t>Can generate code with attributes</a:t>
            </a:r>
          </a:p>
          <a:p>
            <a:pPr lvl="1"/>
            <a:r>
              <a:rPr lang="en-US" dirty="0" smtClean="0"/>
              <a:t>Can also generate DBML file</a:t>
            </a:r>
          </a:p>
          <a:p>
            <a:r>
              <a:rPr lang="en-US" dirty="0" smtClean="0"/>
              <a:t>Database support</a:t>
            </a:r>
          </a:p>
          <a:p>
            <a:pPr lvl="1"/>
            <a:r>
              <a:rPr lang="en-US" dirty="0" smtClean="0"/>
              <a:t>SQL </a:t>
            </a:r>
            <a:r>
              <a:rPr lang="en-US" smtClean="0"/>
              <a:t>Server 2000, 2005, 2008</a:t>
            </a:r>
            <a:endParaRPr lang="en-US" dirty="0" smtClean="0"/>
          </a:p>
          <a:p>
            <a:pPr lvl="1"/>
            <a:r>
              <a:rPr lang="en-US" dirty="0" smtClean="0"/>
              <a:t>SQL Server Express</a:t>
            </a:r>
          </a:p>
          <a:p>
            <a:pPr lvl="1"/>
            <a:r>
              <a:rPr lang="en-US" dirty="0" smtClean="0"/>
              <a:t>SQL Server Compact Edition</a:t>
            </a:r>
          </a:p>
          <a:p>
            <a:r>
              <a:rPr lang="en-US" dirty="0" smtClean="0"/>
              <a:t>Can target multiple languages</a:t>
            </a:r>
          </a:p>
          <a:p>
            <a:r>
              <a:rPr lang="en-US" dirty="0" smtClean="0"/>
              <a:t>No auto-syncing support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Typed </a:t>
            </a:r>
            <a:r>
              <a:rPr lang="en-US" dirty="0" err="1" smtClean="0"/>
              <a:t>DataContext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04800" y="1066800"/>
            <a:ext cx="8458200" cy="914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</a:pPr>
            <a:r>
              <a:rPr lang="en-US" sz="1800" b="0" kern="0" dirty="0" smtClean="0">
                <a:latin typeface="Consolas" pitchFamily="49" charset="0"/>
                <a:cs typeface="Segoe UI" pitchFamily="34" charset="0"/>
              </a:rPr>
              <a:t>$&gt;</a:t>
            </a:r>
            <a:r>
              <a:rPr lang="en-US" sz="1800" b="0" kern="0" dirty="0" err="1" smtClean="0">
                <a:latin typeface="Consolas" pitchFamily="49" charset="0"/>
                <a:cs typeface="Segoe UI" pitchFamily="34" charset="0"/>
              </a:rPr>
              <a:t>sqlmetal</a:t>
            </a:r>
            <a:r>
              <a:rPr lang="en-US" sz="1800" b="0" kern="0" dirty="0" smtClean="0">
                <a:latin typeface="Consolas" pitchFamily="49" charset="0"/>
                <a:cs typeface="Segoe UI" pitchFamily="34" charset="0"/>
              </a:rPr>
              <a:t> /server:. /</a:t>
            </a:r>
            <a:r>
              <a:rPr lang="en-US" sz="1800" b="0" kern="0" dirty="0" err="1" smtClean="0">
                <a:latin typeface="Consolas" pitchFamily="49" charset="0"/>
                <a:cs typeface="Segoe UI" pitchFamily="34" charset="0"/>
              </a:rPr>
              <a:t>database:moviereviews</a:t>
            </a:r>
            <a:endParaRPr lang="en-US" sz="1800" b="0" kern="0" dirty="0" smtClean="0">
              <a:latin typeface="Consolas" pitchFamily="49" charset="0"/>
              <a:cs typeface="Segoe UI" pitchFamily="34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</a:pPr>
            <a:r>
              <a:rPr lang="en-US" sz="1800" b="0" kern="0" dirty="0" smtClean="0">
                <a:latin typeface="Consolas" pitchFamily="49" charset="0"/>
                <a:cs typeface="Segoe UI" pitchFamily="34" charset="0"/>
              </a:rPr>
              <a:t>          /</a:t>
            </a:r>
            <a:r>
              <a:rPr lang="en-US" sz="1800" b="0" kern="0" dirty="0" err="1" smtClean="0">
                <a:latin typeface="Consolas" pitchFamily="49" charset="0"/>
                <a:cs typeface="Segoe UI" pitchFamily="34" charset="0"/>
              </a:rPr>
              <a:t>dbml:MovieReviews.dbml</a:t>
            </a:r>
            <a:r>
              <a:rPr lang="en-US" sz="1800" b="0" kern="0" dirty="0" smtClean="0">
                <a:latin typeface="Consolas" pitchFamily="49" charset="0"/>
                <a:cs typeface="Segoe UI" pitchFamily="34" charset="0"/>
              </a:rPr>
              <a:t> /</a:t>
            </a:r>
            <a:r>
              <a:rPr lang="en-US" sz="1800" b="0" kern="0" dirty="0" err="1" smtClean="0">
                <a:latin typeface="Consolas" pitchFamily="49" charset="0"/>
                <a:cs typeface="Segoe UI" pitchFamily="34" charset="0"/>
              </a:rPr>
              <a:t>context:MovieReviewDataContext</a:t>
            </a:r>
            <a:endParaRPr lang="en-US" sz="1800" b="0" kern="0" dirty="0" smtClean="0"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304800" y="3124200"/>
            <a:ext cx="8458200" cy="2590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using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MovieReviewDataContext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ctx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MovieReviewDataContext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movies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m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ctx.Movies</a:t>
            </a:r>
            <a:endParaRPr lang="en-US" sz="1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m;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...</a:t>
            </a:r>
            <a:endParaRPr lang="en-US" sz="1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18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4191000" y="2133600"/>
            <a:ext cx="457200" cy="762000"/>
          </a:xfrm>
          <a:prstGeom prst="down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database, records are associated with key values</a:t>
            </a:r>
          </a:p>
          <a:p>
            <a:pPr lvl="1"/>
            <a:r>
              <a:rPr lang="en-US" dirty="0" smtClean="0"/>
              <a:t>Foreign key references a primary key</a:t>
            </a:r>
          </a:p>
          <a:p>
            <a:pPr lvl="1"/>
            <a:r>
              <a:rPr lang="en-US" dirty="0" smtClean="0"/>
              <a:t>Requires JOIN operations to navigate relationships</a:t>
            </a:r>
          </a:p>
          <a:p>
            <a:r>
              <a:rPr lang="en-US" dirty="0" smtClean="0"/>
              <a:t>Objects use references to point to associated objects</a:t>
            </a:r>
          </a:p>
          <a:p>
            <a:pPr lvl="1"/>
            <a:r>
              <a:rPr lang="en-US" dirty="0" smtClean="0"/>
              <a:t>Associated objects can be navigated with a dot (.)</a:t>
            </a:r>
          </a:p>
          <a:p>
            <a:pPr lvl="1"/>
            <a:r>
              <a:rPr lang="en-US" dirty="0" smtClean="0"/>
              <a:t>Collections can reference multiple associated objects</a:t>
            </a:r>
          </a:p>
          <a:p>
            <a:r>
              <a:rPr lang="en-US" dirty="0" smtClean="0"/>
              <a:t>LINQ to SQL turns relational associations into object references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Relationships (One to Many)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1143000"/>
            <a:ext cx="8001000" cy="45720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[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Table</a:t>
            </a:r>
            <a:r>
              <a:rPr lang="en-US" sz="1600" dirty="0" smtClean="0">
                <a:ea typeface="Calibri"/>
                <a:cs typeface="Times New Roman"/>
              </a:rPr>
              <a:t>(Name=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"movies"</a:t>
            </a:r>
            <a:r>
              <a:rPr lang="en-US" sz="1600" dirty="0" smtClean="0">
                <a:ea typeface="Calibri"/>
                <a:cs typeface="Times New Roman"/>
              </a:rPr>
              <a:t>)]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class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Movie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[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Column</a:t>
            </a:r>
            <a:r>
              <a:rPr lang="en-US" sz="1600" dirty="0" smtClean="0">
                <a:ea typeface="Calibri"/>
                <a:cs typeface="Times New Roman"/>
              </a:rPr>
              <a:t>(Name=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ea typeface="Calibri"/>
                <a:cs typeface="Times New Roman"/>
              </a:rPr>
              <a:t>movie_id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r>
              <a:rPr lang="en-US" sz="1600" dirty="0" smtClean="0">
                <a:ea typeface="Calibri"/>
                <a:cs typeface="Times New Roman"/>
              </a:rPr>
              <a:t>, </a:t>
            </a:r>
            <a:r>
              <a:rPr lang="en-US" sz="1600" dirty="0" err="1" smtClean="0">
                <a:ea typeface="Calibri"/>
                <a:cs typeface="Times New Roman"/>
              </a:rPr>
              <a:t>IsPrimaryKey</a:t>
            </a:r>
            <a:r>
              <a:rPr lang="en-US" sz="1600" dirty="0" smtClean="0">
                <a:ea typeface="Calibri"/>
                <a:cs typeface="Times New Roman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true</a:t>
            </a:r>
            <a:r>
              <a:rPr lang="en-US" sz="1600" dirty="0" smtClean="0">
                <a:ea typeface="Calibri"/>
                <a:cs typeface="Times New Roman"/>
              </a:rPr>
              <a:t>, </a:t>
            </a:r>
            <a:r>
              <a:rPr lang="en-US" sz="1600" dirty="0" err="1" smtClean="0">
                <a:ea typeface="Calibri"/>
                <a:cs typeface="Times New Roman"/>
              </a:rPr>
              <a:t>IsDbGenerated</a:t>
            </a:r>
            <a:r>
              <a:rPr lang="en-US" sz="1600" dirty="0" smtClean="0">
                <a:ea typeface="Calibri"/>
                <a:cs typeface="Times New Roman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true</a:t>
            </a:r>
            <a:r>
              <a:rPr lang="en-US" sz="1600" dirty="0" smtClean="0">
                <a:ea typeface="Calibri"/>
                <a:cs typeface="Times New Roman"/>
              </a:rPr>
              <a:t>)]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int</a:t>
            </a:r>
            <a:r>
              <a:rPr lang="en-US" sz="1600" dirty="0" smtClean="0">
                <a:ea typeface="Calibri"/>
                <a:cs typeface="Times New Roman"/>
              </a:rPr>
              <a:t> ID {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sz="1600" dirty="0" smtClean="0">
                <a:ea typeface="Calibri"/>
                <a:cs typeface="Times New Roman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sz="1600" dirty="0" smtClean="0">
                <a:ea typeface="Calibri"/>
                <a:cs typeface="Times New Roman"/>
              </a:rPr>
              <a:t>;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[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Column</a:t>
            </a:r>
            <a:r>
              <a:rPr lang="en-US" sz="1600" dirty="0" smtClean="0">
                <a:ea typeface="Calibri"/>
                <a:cs typeface="Times New Roman"/>
              </a:rPr>
              <a:t>(Name=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"title"</a:t>
            </a:r>
            <a:r>
              <a:rPr lang="en-US" sz="1600" dirty="0" smtClean="0">
                <a:ea typeface="Calibri"/>
                <a:cs typeface="Times New Roman"/>
              </a:rPr>
              <a:t>)]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string</a:t>
            </a:r>
            <a:r>
              <a:rPr lang="en-US" sz="1600" dirty="0" smtClean="0">
                <a:ea typeface="Calibri"/>
                <a:cs typeface="Times New Roman"/>
              </a:rPr>
              <a:t> Title {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sz="1600" dirty="0" smtClean="0">
                <a:ea typeface="Calibri"/>
                <a:cs typeface="Times New Roman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sz="1600" dirty="0" smtClean="0">
                <a:ea typeface="Calibri"/>
                <a:cs typeface="Times New Roman"/>
              </a:rPr>
              <a:t>;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[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Column</a:t>
            </a:r>
            <a:r>
              <a:rPr lang="en-US" sz="1600" dirty="0" smtClean="0">
                <a:ea typeface="Calibri"/>
                <a:cs typeface="Times New Roman"/>
              </a:rPr>
              <a:t>(Name=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ea typeface="Calibri"/>
                <a:cs typeface="Times New Roman"/>
              </a:rPr>
              <a:t>release_date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r>
              <a:rPr lang="en-US" sz="1600" dirty="0" smtClean="0">
                <a:ea typeface="Calibri"/>
                <a:cs typeface="Times New Roman"/>
              </a:rPr>
              <a:t>)]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DateTime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ReleaseDate</a:t>
            </a:r>
            <a:r>
              <a:rPr lang="en-US" sz="1600" dirty="0" smtClean="0">
                <a:ea typeface="Calibri"/>
                <a:cs typeface="Times New Roman"/>
              </a:rPr>
              <a:t> {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sz="1600" dirty="0" smtClean="0">
                <a:ea typeface="Calibri"/>
                <a:cs typeface="Times New Roman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sz="1600" dirty="0" smtClean="0">
                <a:ea typeface="Calibri"/>
                <a:cs typeface="Times New Roman"/>
              </a:rPr>
              <a:t>;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[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Association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err="1" smtClean="0">
                <a:ea typeface="Calibri"/>
                <a:cs typeface="Times New Roman"/>
              </a:rPr>
              <a:t>OtherKey</a:t>
            </a:r>
            <a:r>
              <a:rPr lang="en-US" sz="1600" dirty="0" smtClean="0">
                <a:ea typeface="Calibri"/>
                <a:cs typeface="Times New Roman"/>
              </a:rPr>
              <a:t>=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ea typeface="Calibri"/>
                <a:cs typeface="Times New Roman"/>
              </a:rPr>
              <a:t>MovieID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r>
              <a:rPr lang="en-US" sz="1600" dirty="0" smtClean="0">
                <a:ea typeface="Calibri"/>
                <a:cs typeface="Times New Roman"/>
              </a:rPr>
              <a:t>)]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EntitySet</a:t>
            </a:r>
            <a:r>
              <a:rPr lang="en-US" sz="1600" dirty="0" smtClean="0"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Review</a:t>
            </a:r>
            <a:r>
              <a:rPr lang="en-US" sz="1600" dirty="0" smtClean="0">
                <a:ea typeface="Calibri"/>
                <a:cs typeface="Times New Roman"/>
              </a:rPr>
              <a:t>&gt; Reviews {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sz="1600" dirty="0" smtClean="0">
                <a:ea typeface="Calibri"/>
                <a:cs typeface="Times New Roman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sz="1600" dirty="0" smtClean="0">
                <a:ea typeface="Calibri"/>
                <a:cs typeface="Times New Roman"/>
              </a:rPr>
              <a:t>;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}</a:t>
            </a:r>
          </a:p>
          <a:p>
            <a:endParaRPr lang="en-US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Relationships (One to One)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990600"/>
            <a:ext cx="8001000" cy="49530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[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Table</a:t>
            </a:r>
            <a:r>
              <a:rPr lang="en-US" sz="1600" dirty="0" smtClean="0">
                <a:ea typeface="Calibri"/>
                <a:cs typeface="Times New Roman"/>
              </a:rPr>
              <a:t>(Name=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"reviews"</a:t>
            </a:r>
            <a:r>
              <a:rPr lang="en-US" sz="1600" dirty="0" smtClean="0">
                <a:ea typeface="Calibri"/>
                <a:cs typeface="Times New Roman"/>
              </a:rPr>
              <a:t>)]</a:t>
            </a:r>
            <a:endParaRPr lang="en-US" sz="1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class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Review</a:t>
            </a:r>
            <a:endParaRPr lang="en-US" sz="1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{</a:t>
            </a:r>
            <a:endParaRPr lang="en-US" sz="1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[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Column</a:t>
            </a:r>
            <a:r>
              <a:rPr lang="en-US" sz="1600" dirty="0" smtClean="0">
                <a:ea typeface="Calibri"/>
                <a:cs typeface="Times New Roman"/>
              </a:rPr>
              <a:t>(Name=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ea typeface="Calibri"/>
                <a:cs typeface="Times New Roman"/>
              </a:rPr>
              <a:t>review_id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r>
              <a:rPr lang="en-US" sz="1600" dirty="0" smtClean="0">
                <a:ea typeface="Calibri"/>
                <a:cs typeface="Times New Roman"/>
              </a:rPr>
              <a:t>, </a:t>
            </a:r>
            <a:r>
              <a:rPr lang="en-US" sz="1600" dirty="0" err="1" smtClean="0">
                <a:ea typeface="Calibri"/>
                <a:cs typeface="Times New Roman"/>
              </a:rPr>
              <a:t>IsPrimaryKey</a:t>
            </a:r>
            <a:r>
              <a:rPr lang="en-US" sz="1600" dirty="0" smtClean="0">
                <a:ea typeface="Calibri"/>
                <a:cs typeface="Times New Roman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true</a:t>
            </a:r>
            <a:r>
              <a:rPr lang="en-US" sz="1600" dirty="0" smtClean="0">
                <a:ea typeface="Calibri"/>
                <a:cs typeface="Times New Roman"/>
              </a:rPr>
              <a:t>, </a:t>
            </a:r>
            <a:r>
              <a:rPr lang="en-US" sz="1600" dirty="0" err="1" smtClean="0">
                <a:ea typeface="Calibri"/>
                <a:cs typeface="Times New Roman"/>
              </a:rPr>
              <a:t>IsDbGenerated</a:t>
            </a:r>
            <a:r>
              <a:rPr lang="en-US" sz="1600" dirty="0" smtClean="0">
                <a:ea typeface="Calibri"/>
                <a:cs typeface="Times New Roman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true</a:t>
            </a:r>
            <a:r>
              <a:rPr lang="en-US" sz="1600" dirty="0" smtClean="0">
                <a:ea typeface="Calibri"/>
                <a:cs typeface="Times New Roman"/>
              </a:rPr>
              <a:t>)]</a:t>
            </a:r>
            <a:endParaRPr lang="en-US" sz="1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int</a:t>
            </a:r>
            <a:r>
              <a:rPr lang="en-US" sz="1600" dirty="0" smtClean="0">
                <a:ea typeface="Calibri"/>
                <a:cs typeface="Times New Roman"/>
              </a:rPr>
              <a:t> ID {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sz="1600" dirty="0" smtClean="0">
                <a:ea typeface="Calibri"/>
                <a:cs typeface="Times New Roman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sz="1600" dirty="0" smtClean="0">
                <a:ea typeface="Calibri"/>
                <a:cs typeface="Times New Roman"/>
              </a:rPr>
              <a:t>; }</a:t>
            </a:r>
            <a:endParaRPr lang="en-US" sz="1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endParaRPr lang="en-US" sz="1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[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Column</a:t>
            </a:r>
            <a:r>
              <a:rPr lang="en-US" sz="1600" dirty="0" smtClean="0">
                <a:ea typeface="Calibri"/>
                <a:cs typeface="Times New Roman"/>
              </a:rPr>
              <a:t>(Name=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ea typeface="Calibri"/>
                <a:cs typeface="Times New Roman"/>
              </a:rPr>
              <a:t>movie_id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r>
              <a:rPr lang="en-US" sz="1600" dirty="0" smtClean="0">
                <a:ea typeface="Calibri"/>
                <a:cs typeface="Times New Roman"/>
              </a:rPr>
              <a:t>)]</a:t>
            </a:r>
            <a:endParaRPr lang="en-US" sz="1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int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MovieID</a:t>
            </a:r>
            <a:r>
              <a:rPr lang="en-US" sz="1600" dirty="0" smtClean="0">
                <a:ea typeface="Calibri"/>
                <a:cs typeface="Times New Roman"/>
              </a:rPr>
              <a:t> {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sz="1600" dirty="0" smtClean="0">
                <a:ea typeface="Calibri"/>
                <a:cs typeface="Times New Roman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sz="1600" dirty="0" smtClean="0">
                <a:ea typeface="Calibri"/>
                <a:cs typeface="Times New Roman"/>
              </a:rPr>
              <a:t>; }</a:t>
            </a:r>
            <a:endParaRPr lang="en-US" sz="1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 </a:t>
            </a:r>
            <a:endParaRPr lang="en-US" sz="1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[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Association</a:t>
            </a:r>
            <a:r>
              <a:rPr lang="en-US" sz="1600" dirty="0" smtClean="0">
                <a:ea typeface="Calibri"/>
                <a:cs typeface="Times New Roman"/>
              </a:rPr>
              <a:t>(Storage=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"_</a:t>
            </a:r>
            <a:r>
              <a:rPr lang="en-US" sz="1600" dirty="0" err="1" smtClean="0">
                <a:solidFill>
                  <a:srgbClr val="A31515"/>
                </a:solidFill>
                <a:ea typeface="Calibri"/>
                <a:cs typeface="Times New Roman"/>
              </a:rPr>
              <a:t>reviewedMovie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r>
              <a:rPr lang="en-US" sz="1600" dirty="0" smtClean="0">
                <a:ea typeface="Calibri"/>
                <a:cs typeface="Times New Roman"/>
              </a:rPr>
              <a:t>)]</a:t>
            </a:r>
            <a:endParaRPr lang="en-US" sz="1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Movie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ReviewedMovie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endParaRPr lang="en-US" sz="1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{</a:t>
            </a:r>
            <a:endParaRPr lang="en-US" sz="1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sz="1600" dirty="0" smtClean="0">
                <a:ea typeface="Calibri"/>
                <a:cs typeface="Times New Roman"/>
              </a:rPr>
              <a:t> {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return</a:t>
            </a:r>
            <a:r>
              <a:rPr lang="en-US" sz="1600" dirty="0" smtClean="0">
                <a:ea typeface="Calibri"/>
                <a:cs typeface="Times New Roman"/>
              </a:rPr>
              <a:t> _</a:t>
            </a:r>
            <a:r>
              <a:rPr lang="en-US" sz="1600" dirty="0" err="1" smtClean="0">
                <a:ea typeface="Calibri"/>
                <a:cs typeface="Times New Roman"/>
              </a:rPr>
              <a:t>reviewedMovie.Entity</a:t>
            </a:r>
            <a:r>
              <a:rPr lang="en-US" sz="1600" dirty="0" smtClean="0">
                <a:ea typeface="Calibri"/>
                <a:cs typeface="Times New Roman"/>
              </a:rPr>
              <a:t>; }</a:t>
            </a:r>
            <a:endParaRPr lang="en-US" sz="1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sz="1600" dirty="0" smtClean="0">
                <a:ea typeface="Calibri"/>
                <a:cs typeface="Times New Roman"/>
              </a:rPr>
              <a:t> { _</a:t>
            </a:r>
            <a:r>
              <a:rPr lang="en-US" sz="1600" dirty="0" err="1" smtClean="0">
                <a:ea typeface="Calibri"/>
                <a:cs typeface="Times New Roman"/>
              </a:rPr>
              <a:t>reviewedMovie.Entity</a:t>
            </a:r>
            <a:r>
              <a:rPr lang="en-US" sz="1600" dirty="0" smtClean="0">
                <a:ea typeface="Calibri"/>
                <a:cs typeface="Times New Roman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value</a:t>
            </a:r>
            <a:r>
              <a:rPr lang="en-US" sz="1600" dirty="0" smtClean="0">
                <a:ea typeface="Calibri"/>
                <a:cs typeface="Times New Roman"/>
              </a:rPr>
              <a:t>; }</a:t>
            </a:r>
            <a:endParaRPr lang="en-US" sz="1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}</a:t>
            </a:r>
            <a:endParaRPr lang="en-US" sz="1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EntityRef</a:t>
            </a:r>
            <a:r>
              <a:rPr lang="en-US" sz="1600" dirty="0" smtClean="0"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Movie</a:t>
            </a:r>
            <a:r>
              <a:rPr lang="en-US" sz="1600" dirty="0" smtClean="0">
                <a:ea typeface="Calibri"/>
                <a:cs typeface="Times New Roman"/>
              </a:rPr>
              <a:t>&gt; _</a:t>
            </a:r>
            <a:r>
              <a:rPr lang="en-US" sz="1600" dirty="0" err="1" smtClean="0">
                <a:ea typeface="Calibri"/>
                <a:cs typeface="Times New Roman"/>
              </a:rPr>
              <a:t>reviewedMovie</a:t>
            </a:r>
            <a:r>
              <a:rPr lang="en-US" sz="1600" dirty="0" smtClean="0">
                <a:ea typeface="Calibri"/>
                <a:cs typeface="Times New Roman"/>
              </a:rPr>
              <a:t>;</a:t>
            </a:r>
            <a:endParaRPr lang="en-US" sz="1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}</a:t>
            </a:r>
            <a:endParaRPr lang="en-US" sz="14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Relationships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LINQ to SQL manages joins and correlated sub queries when associations are defined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2133600"/>
            <a:ext cx="83058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topMovies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ctx.Movies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.Where(m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m.Reviews.Count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&gt; 3)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OrderByDescending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(m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m.Reviews.Average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(r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r.Rating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.Take(10);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topMovies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m.Title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Review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m.Reviews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"\t{0}:{1}"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r.Reviewer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r.Rating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 Relational Mapping</a:t>
            </a:r>
          </a:p>
          <a:p>
            <a:r>
              <a:rPr lang="en-US" dirty="0" smtClean="0"/>
              <a:t>The Impedance Mismatch</a:t>
            </a:r>
          </a:p>
          <a:p>
            <a:r>
              <a:rPr lang="en-US" dirty="0" smtClean="0"/>
              <a:t>Mapping Entities</a:t>
            </a:r>
          </a:p>
          <a:p>
            <a:r>
              <a:rPr lang="en-US" dirty="0" smtClean="0"/>
              <a:t>Object Associations</a:t>
            </a:r>
          </a:p>
          <a:p>
            <a:r>
              <a:rPr lang="en-US" dirty="0" smtClean="0"/>
              <a:t>Projections, compiled queries, and stored procedures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SQL is Lazy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4495800"/>
          </a:xfrm>
        </p:spPr>
        <p:txBody>
          <a:bodyPr/>
          <a:lstStyle/>
          <a:p>
            <a:r>
              <a:rPr lang="en-US" dirty="0" smtClean="0"/>
              <a:t>LINQ to SQL queries also defers execution</a:t>
            </a:r>
          </a:p>
          <a:p>
            <a:pPr lvl="1"/>
            <a:r>
              <a:rPr lang="en-US" dirty="0" smtClean="0"/>
              <a:t>This is important for composing queries</a:t>
            </a:r>
          </a:p>
          <a:p>
            <a:r>
              <a:rPr lang="en-US" dirty="0" smtClean="0"/>
              <a:t>For associations, LINQ to SQL also defers loading</a:t>
            </a:r>
          </a:p>
          <a:p>
            <a:pPr lvl="1"/>
            <a:r>
              <a:rPr lang="en-US" dirty="0" smtClean="0"/>
              <a:t>This behavior is an important performance consideration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52400" y="2514600"/>
            <a:ext cx="6705600" cy="396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allMovies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movie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ctx.Movies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movie.Reviews.Average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(m =&gt;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m.Rating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movie;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movie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allMovies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movie.Title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review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movie.Reviews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   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"\t{0}:{1}"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                    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review.Reviewer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                    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review.Rating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876800" y="2362200"/>
            <a:ext cx="4038600" cy="2057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[t0]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200" b="0" dirty="0" err="1" smtClean="0">
                <a:latin typeface="Consolas" pitchFamily="49" charset="0"/>
                <a:ea typeface="Calibri"/>
                <a:cs typeface="Times New Roman"/>
              </a:rPr>
              <a:t>movie_id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]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</a:t>
            </a:r>
            <a:r>
              <a:rPr lang="en-US" sz="1200" b="0" dirty="0" err="1" smtClean="0">
                <a:latin typeface="Consolas" pitchFamily="49" charset="0"/>
                <a:ea typeface="Calibri"/>
                <a:cs typeface="Times New Roman"/>
              </a:rPr>
              <a:t>Movie_id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,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      [t0]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[title]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[Title]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,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      [t0]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200" b="0" dirty="0" err="1" smtClean="0">
                <a:latin typeface="Consolas" pitchFamily="49" charset="0"/>
                <a:ea typeface="Calibri"/>
                <a:cs typeface="Times New Roman"/>
              </a:rPr>
              <a:t>release_date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]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</a:t>
            </a:r>
            <a:r>
              <a:rPr lang="en-US" sz="1200" b="0" dirty="0" err="1" smtClean="0">
                <a:latin typeface="Consolas" pitchFamily="49" charset="0"/>
                <a:ea typeface="Calibri"/>
                <a:cs typeface="Times New Roman"/>
              </a:rPr>
              <a:t>Release_date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</a:t>
            </a:r>
            <a:r>
              <a:rPr lang="en-US" sz="1200" b="0" dirty="0" err="1" smtClean="0">
                <a:latin typeface="Consolas" pitchFamily="49" charset="0"/>
                <a:ea typeface="Calibri"/>
                <a:cs typeface="Times New Roman"/>
              </a:rPr>
              <a:t>dbo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[movies]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[t0]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BY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200" b="0" dirty="0" smtClean="0">
                <a:solidFill>
                  <a:srgbClr val="FF00FF"/>
                </a:solidFill>
                <a:latin typeface="Consolas" pitchFamily="49" charset="0"/>
                <a:ea typeface="Calibri"/>
                <a:cs typeface="Times New Roman"/>
              </a:rPr>
              <a:t>AVG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[t1]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[rating]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</a:t>
            </a:r>
            <a:r>
              <a:rPr lang="en-US" sz="1200" b="0" dirty="0" err="1" smtClean="0">
                <a:latin typeface="Consolas" pitchFamily="49" charset="0"/>
                <a:ea typeface="Calibri"/>
                <a:cs typeface="Times New Roman"/>
              </a:rPr>
              <a:t>dbo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[reviews]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[t1]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[t1]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200" b="0" dirty="0" err="1" smtClean="0">
                <a:latin typeface="Consolas" pitchFamily="49" charset="0"/>
                <a:ea typeface="Calibri"/>
                <a:cs typeface="Times New Roman"/>
              </a:rPr>
              <a:t>movie_id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] 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[t0]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200" b="0" dirty="0" err="1" smtClean="0">
                <a:latin typeface="Consolas" pitchFamily="49" charset="0"/>
                <a:ea typeface="Calibri"/>
                <a:cs typeface="Times New Roman"/>
              </a:rPr>
              <a:t>movie_id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876800" y="4572000"/>
            <a:ext cx="4038600" cy="2057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[t0]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200" b="0" dirty="0" err="1" smtClean="0">
                <a:latin typeface="Consolas" pitchFamily="49" charset="0"/>
                <a:ea typeface="Calibri"/>
                <a:cs typeface="Times New Roman"/>
              </a:rPr>
              <a:t>review_id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]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</a:t>
            </a:r>
            <a:r>
              <a:rPr lang="en-US" sz="1200" b="0" dirty="0" err="1" smtClean="0">
                <a:latin typeface="Consolas" pitchFamily="49" charset="0"/>
                <a:ea typeface="Calibri"/>
                <a:cs typeface="Times New Roman"/>
              </a:rPr>
              <a:t>Review_id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,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      [t0]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200" b="0" dirty="0" err="1" smtClean="0">
                <a:latin typeface="Consolas" pitchFamily="49" charset="0"/>
                <a:ea typeface="Calibri"/>
                <a:cs typeface="Times New Roman"/>
              </a:rPr>
              <a:t>movie_id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]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</a:t>
            </a:r>
            <a:r>
              <a:rPr lang="en-US" sz="1200" b="0" dirty="0" err="1" smtClean="0">
                <a:latin typeface="Consolas" pitchFamily="49" charset="0"/>
                <a:ea typeface="Calibri"/>
                <a:cs typeface="Times New Roman"/>
              </a:rPr>
              <a:t>Movie_id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,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      [t0]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[summary]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[Summary]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,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      [t0]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[rating]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[Rating]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,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      [t0]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[review]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</a:t>
            </a:r>
            <a:r>
              <a:rPr lang="en-US" sz="1200" b="0" dirty="0" err="1" smtClean="0">
                <a:latin typeface="Consolas" pitchFamily="49" charset="0"/>
                <a:ea typeface="Calibri"/>
                <a:cs typeface="Times New Roman"/>
              </a:rPr>
              <a:t>ReviewText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,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      [t0]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[reviewer]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[Reviewer]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</a:t>
            </a:r>
            <a:r>
              <a:rPr lang="en-US" sz="1200" b="0" dirty="0" err="1" smtClean="0">
                <a:latin typeface="Consolas" pitchFamily="49" charset="0"/>
                <a:ea typeface="Calibri"/>
                <a:cs typeface="Times New Roman"/>
              </a:rPr>
              <a:t>dbo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[reviews]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[t0]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[t0]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200" b="0" dirty="0" err="1" smtClean="0">
                <a:latin typeface="Consolas" pitchFamily="49" charset="0"/>
                <a:ea typeface="Calibri"/>
                <a:cs typeface="Times New Roman"/>
              </a:rPr>
              <a:t>movie_id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] 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@p0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20663662">
            <a:off x="3589043" y="3636621"/>
            <a:ext cx="1003684" cy="194358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670181">
            <a:off x="4103365" y="4854939"/>
            <a:ext cx="934089" cy="196125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Loading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4495800"/>
          </a:xfrm>
        </p:spPr>
        <p:txBody>
          <a:bodyPr/>
          <a:lstStyle/>
          <a:p>
            <a:r>
              <a:rPr lang="en-US" dirty="0" smtClean="0"/>
              <a:t>Deferred loading creates the illusion of loading an entire tree of objects</a:t>
            </a:r>
          </a:p>
          <a:p>
            <a:pPr lvl="1"/>
            <a:r>
              <a:rPr lang="en-US" dirty="0" smtClean="0"/>
              <a:t>In reality, LINQ to SQL only fetches the primary object you asked for</a:t>
            </a:r>
          </a:p>
          <a:p>
            <a:r>
              <a:rPr lang="en-US" dirty="0" smtClean="0"/>
              <a:t>Override behavior with </a:t>
            </a:r>
            <a:r>
              <a:rPr lang="en-US" dirty="0" err="1" smtClean="0"/>
              <a:t>DataLoadOptions</a:t>
            </a:r>
            <a:endParaRPr lang="en-US" dirty="0" smtClean="0"/>
          </a:p>
          <a:p>
            <a:pPr lvl="1"/>
            <a:r>
              <a:rPr lang="en-US" dirty="0" smtClean="0"/>
              <a:t>Set for life of the </a:t>
            </a:r>
            <a:r>
              <a:rPr lang="en-US" dirty="0" err="1" smtClean="0"/>
              <a:t>DataContext</a:t>
            </a:r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52400" y="3429000"/>
            <a:ext cx="85344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DataLoadOptions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loadOptions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DataLoadOptions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loadOptions.LoadWith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&gt;(m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m.Reviews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context.LoadOptions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loadOptions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allMovies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movie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context.Movies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movie.Reviews.Average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(m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m.Rating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movie;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4495800" y="4800600"/>
            <a:ext cx="4495800" cy="1752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[t0]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200" b="0" dirty="0" err="1" smtClean="0">
                <a:latin typeface="Consolas" pitchFamily="49" charset="0"/>
                <a:ea typeface="Calibri"/>
                <a:cs typeface="Times New Roman"/>
              </a:rPr>
              <a:t>movie_id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]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</a:t>
            </a:r>
            <a:r>
              <a:rPr lang="en-US" sz="1200" b="0" dirty="0" err="1" smtClean="0">
                <a:latin typeface="Consolas" pitchFamily="49" charset="0"/>
                <a:ea typeface="Calibri"/>
                <a:cs typeface="Times New Roman"/>
              </a:rPr>
              <a:t>Movie_id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,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        ...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      [t1]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[reviewer]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[Reviewer]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</a:t>
            </a:r>
            <a:r>
              <a:rPr lang="en-US" sz="1200" b="0" dirty="0" err="1" smtClean="0">
                <a:latin typeface="Consolas" pitchFamily="49" charset="0"/>
                <a:ea typeface="Calibri"/>
                <a:cs typeface="Times New Roman"/>
              </a:rPr>
              <a:t>dbo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[movies]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[t0]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LEFT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OUTER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JOIN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</a:t>
            </a:r>
            <a:r>
              <a:rPr lang="en-US" sz="1200" b="0" dirty="0" err="1" smtClean="0">
                <a:latin typeface="Consolas" pitchFamily="49" charset="0"/>
                <a:ea typeface="Calibri"/>
                <a:cs typeface="Times New Roman"/>
              </a:rPr>
              <a:t>dbo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[reviews]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[t1]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ON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[t1]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200" b="0" dirty="0" err="1" smtClean="0">
                <a:latin typeface="Consolas" pitchFamily="49" charset="0"/>
                <a:ea typeface="Calibri"/>
                <a:cs typeface="Times New Roman"/>
              </a:rPr>
              <a:t>movie_id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] 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 [t0]</a:t>
            </a:r>
            <a:r>
              <a:rPr lang="en-US" sz="12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200" b="0" dirty="0" err="1" smtClean="0">
                <a:latin typeface="Consolas" pitchFamily="49" charset="0"/>
                <a:ea typeface="Calibri"/>
                <a:cs typeface="Times New Roman"/>
              </a:rPr>
              <a:t>movie_id</a:t>
            </a: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...</a:t>
            </a: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Relationships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4495800"/>
          </a:xfrm>
        </p:spPr>
        <p:txBody>
          <a:bodyPr/>
          <a:lstStyle/>
          <a:p>
            <a:r>
              <a:rPr lang="en-US" dirty="0" err="1" smtClean="0"/>
              <a:t>AssociateWith</a:t>
            </a:r>
            <a:r>
              <a:rPr lang="en-US" dirty="0" smtClean="0"/>
              <a:t> can filter related objects</a:t>
            </a:r>
          </a:p>
          <a:p>
            <a:pPr lvl="1"/>
            <a:r>
              <a:rPr lang="en-US" dirty="0" smtClean="0"/>
              <a:t>Useful when you want to restrict what related objects are loaded</a:t>
            </a:r>
          </a:p>
          <a:p>
            <a:r>
              <a:rPr lang="en-US" dirty="0" err="1" smtClean="0"/>
              <a:t>AssociateWith</a:t>
            </a:r>
            <a:r>
              <a:rPr lang="en-US" dirty="0" smtClean="0"/>
              <a:t> is not an eager load</a:t>
            </a:r>
          </a:p>
          <a:p>
            <a:pPr lvl="1"/>
            <a:r>
              <a:rPr lang="en-US" dirty="0" smtClean="0"/>
              <a:t>Need to combine </a:t>
            </a:r>
            <a:r>
              <a:rPr lang="en-US" dirty="0" err="1" smtClean="0"/>
              <a:t>AssociateWith</a:t>
            </a:r>
            <a:r>
              <a:rPr lang="en-US" dirty="0" smtClean="0"/>
              <a:t> and </a:t>
            </a:r>
            <a:r>
              <a:rPr lang="en-US" dirty="0" err="1" smtClean="0"/>
              <a:t>LoadWith</a:t>
            </a:r>
            <a:endParaRPr lang="en-US" dirty="0" smtClean="0"/>
          </a:p>
          <a:p>
            <a:pPr lvl="1"/>
            <a:r>
              <a:rPr lang="en-US" dirty="0" smtClean="0"/>
              <a:t>Beware – some combinations lead to deferred loading!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04800" y="3200400"/>
            <a:ext cx="85344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DataLoadOptions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loadOptions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DataLoadOptions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loadOptions.LoadWith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&gt;(m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m.Reviews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loadOptions.AssociateWith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m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m.Reviews.Where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(r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r.Reviewer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"Orson Buggy"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ctx.LoadOptions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loadOptions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 with LINQ to 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4495800"/>
          </a:xfrm>
        </p:spPr>
        <p:txBody>
          <a:bodyPr/>
          <a:lstStyle/>
          <a:p>
            <a:r>
              <a:rPr lang="en-US" dirty="0" smtClean="0"/>
              <a:t>Project a named or anonymous type</a:t>
            </a:r>
          </a:p>
          <a:p>
            <a:pPr lvl="1"/>
            <a:r>
              <a:rPr lang="en-US" dirty="0" smtClean="0"/>
              <a:t>Note: you are not loading a proper entity (no updates or deletes)</a:t>
            </a:r>
          </a:p>
          <a:p>
            <a:pPr lvl="1"/>
            <a:r>
              <a:rPr lang="en-US" dirty="0" smtClean="0"/>
              <a:t>Useful for reporting, mapping into DTOs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04800" y="2209800"/>
            <a:ext cx="8534400" cy="449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movieSummaries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movie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ctx.Movies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movie.Reviews.Average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(r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r.Rating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Title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movie.Title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ReviewCount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movie.Reviews.Count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AverageRating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movie.Reviews.Average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(r =&gt; 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float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r.Rating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};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summary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movieSummaries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"{0,-40}\n\t {1,2}:{2}"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summary.Title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summary.ReviewCount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summary.AverageRating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1524000"/>
          </a:xfrm>
        </p:spPr>
        <p:txBody>
          <a:bodyPr/>
          <a:lstStyle/>
          <a:p>
            <a:r>
              <a:rPr lang="en-US" dirty="0" smtClean="0"/>
              <a:t>LINQ to SQL permits “filtered mapping” to model inheritance</a:t>
            </a:r>
          </a:p>
          <a:p>
            <a:pPr lvl="1"/>
            <a:r>
              <a:rPr lang="en-US" dirty="0" smtClean="0"/>
              <a:t>Requires all types to be stored in same table</a:t>
            </a:r>
          </a:p>
          <a:p>
            <a:pPr lvl="1"/>
            <a:r>
              <a:rPr lang="en-US" dirty="0" smtClean="0"/>
              <a:t>Underlying table needs columns for all possible properties</a:t>
            </a:r>
          </a:p>
          <a:p>
            <a:pPr lvl="1"/>
            <a:r>
              <a:rPr lang="en-US" dirty="0" smtClean="0"/>
              <a:t>Discriminator column used to map to type</a:t>
            </a:r>
          </a:p>
          <a:p>
            <a:pPr lvl="1"/>
            <a:r>
              <a:rPr lang="en-US" dirty="0" smtClean="0"/>
              <a:t>. 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228600" y="2514600"/>
            <a:ext cx="7315200" cy="2743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InheritanceMapping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(Code=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Type=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typeof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Dog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InheritanceMapping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(Code=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"C"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Type=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typeof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IsDefault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true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abstract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Animal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indent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Column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</a:p>
          <a:p>
            <a:pPr marL="0" marR="0" indent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Name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 }</a:t>
            </a:r>
          </a:p>
          <a:p>
            <a:pPr marL="0" marR="0" indent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...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2514600" y="4724400"/>
            <a:ext cx="6172200" cy="1905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Dog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: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Animal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indent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Column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bool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KennelClubMemeber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get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indent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...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981200"/>
          </a:xfrm>
        </p:spPr>
        <p:txBody>
          <a:bodyPr/>
          <a:lstStyle/>
          <a:p>
            <a:r>
              <a:rPr lang="en-US" dirty="0" smtClean="0"/>
              <a:t>There is some overheard in the SQL translation</a:t>
            </a:r>
          </a:p>
          <a:p>
            <a:pPr lvl="1"/>
            <a:r>
              <a:rPr lang="en-US" dirty="0" smtClean="0"/>
              <a:t>How much overhead depends on the types of queries you need</a:t>
            </a:r>
          </a:p>
          <a:p>
            <a:r>
              <a:rPr lang="en-US" dirty="0" err="1" smtClean="0"/>
              <a:t>CompiledQuery</a:t>
            </a:r>
            <a:r>
              <a:rPr lang="en-US" dirty="0" smtClean="0"/>
              <a:t> can cache a translated LINQ query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2590800"/>
            <a:ext cx="8534400" cy="3733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findMovieByIDQuery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CompiledQuery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.Compile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MovieReviewDataContext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dc,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=&gt;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movie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dc.Movies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movie.ID ==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movieID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movie).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FirstOrDefault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MovieReviewDataContext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MovieReviewDataContext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connectionString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findMovieByIDQuery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1);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981200"/>
          </a:xfrm>
        </p:spPr>
        <p:txBody>
          <a:bodyPr/>
          <a:lstStyle/>
          <a:p>
            <a:r>
              <a:rPr lang="en-US" dirty="0" smtClean="0"/>
              <a:t>You may need to execute an arbitrary SQL command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ExecuteQuery</a:t>
            </a:r>
            <a:r>
              <a:rPr lang="en-US" dirty="0" smtClean="0"/>
              <a:t> to process a </a:t>
            </a:r>
            <a:r>
              <a:rPr lang="en-US" dirty="0" err="1" smtClean="0"/>
              <a:t>resultset</a:t>
            </a:r>
            <a:endParaRPr lang="en-US" dirty="0" smtClean="0"/>
          </a:p>
          <a:p>
            <a:pPr lvl="2"/>
            <a:r>
              <a:rPr lang="en-US" dirty="0" smtClean="0"/>
              <a:t>Column names mapped to properties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ExecuteCommand</a:t>
            </a:r>
            <a:r>
              <a:rPr lang="en-US" dirty="0" smtClean="0"/>
              <a:t> to retrieve a scalar value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914400" y="2895600"/>
            <a:ext cx="6858000" cy="2667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moreMovies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ctx.ExecuteQuery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         "SELECT * FROM movies WHERE 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movie_id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 &lt; {0}"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10);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movie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moreMovies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movie.Title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Database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981200"/>
          </a:xfrm>
        </p:spPr>
        <p:txBody>
          <a:bodyPr/>
          <a:lstStyle/>
          <a:p>
            <a:r>
              <a:rPr lang="en-US" dirty="0" smtClean="0"/>
              <a:t>Views can be accessed via the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pPr lvl="1"/>
            <a:r>
              <a:rPr lang="en-US" dirty="0" smtClean="0"/>
              <a:t>Uses the same [Table] mapping as a real table</a:t>
            </a:r>
          </a:p>
          <a:p>
            <a:r>
              <a:rPr lang="en-US" dirty="0" smtClean="0"/>
              <a:t>Stored procedure and Function support</a:t>
            </a:r>
          </a:p>
          <a:p>
            <a:pPr lvl="1"/>
            <a:r>
              <a:rPr lang="en-US" dirty="0" smtClean="0"/>
              <a:t>Can map intro strongly typed members of the </a:t>
            </a:r>
            <a:r>
              <a:rPr lang="en-US" dirty="0" err="1" smtClean="0"/>
              <a:t>DataContext</a:t>
            </a:r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3429000"/>
            <a:ext cx="8305800" cy="2209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Function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(Name=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dbo.GetMoviesSinceDate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ISingleResult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GetMoviesSinceDateResult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&gt;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  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GetMoviesSinceDate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([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Parameter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(Name=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StartDate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“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)]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DateTime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?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startDate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IExecuteResult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result = 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this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.ExecuteMethodCall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   this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((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MethodInfo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MethodInfo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.GetCurrentMethod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())),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startDate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((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ISingleResult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GetMoviesSinceDateResult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&gt;)(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result.ReturnValue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1219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LINQ to SQL is an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ORM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kern="0" noProof="0" dirty="0" smtClean="0">
                <a:latin typeface="Myriad Pro Light" pitchFamily="34" charset="0"/>
                <a:cs typeface="Segoe UI" pitchFamily="34" charset="0"/>
              </a:rPr>
              <a:t>Reduces the effects of the object relational impedance mismatch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Translates</a:t>
            </a:r>
            <a:r>
              <a:rPr kumimoji="0" lang="en-US" sz="2000" b="1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Expression trees into SQL statements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kern="0" baseline="0" noProof="0" dirty="0" smtClean="0">
                <a:latin typeface="Myriad Pro Light" pitchFamily="34" charset="0"/>
                <a:cs typeface="Segoe UI" pitchFamily="34" charset="0"/>
              </a:rPr>
              <a:t>Entity</a:t>
            </a:r>
            <a:r>
              <a:rPr lang="en-US" sz="2000" kern="0" noProof="0" dirty="0" smtClean="0">
                <a:latin typeface="Myriad Pro Light" pitchFamily="34" charset="0"/>
                <a:cs typeface="Segoe UI" pitchFamily="34" charset="0"/>
              </a:rPr>
              <a:t> classes are mapped to tables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XML</a:t>
            </a:r>
            <a:r>
              <a:rPr kumimoji="0" lang="en-US" sz="2000" b="1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mapping, 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kumimoji="0" lang="en-US" sz="2000" b="1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Attribute mapping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LINQ to SQL Manages object associations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endParaRPr kumimoji="0" lang="en-US" sz="2000" b="1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endParaRPr kumimoji="0" lang="en-US" sz="2000" b="1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.LINQ to SQL Performance </a:t>
            </a:r>
            <a:r>
              <a:rPr lang="en-US" dirty="0" smtClean="0">
                <a:hlinkClick r:id="rId2"/>
              </a:rPr>
              <a:t>http://blogs.msdn.com/ricom/archive/2007/06/25/dlinq-linq-to-sql-performance-part-2.aspx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With the FCL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FCL (pre .NET 3.5) offered two mechanisms for data access</a:t>
            </a:r>
          </a:p>
          <a:p>
            <a:pPr lvl="1"/>
            <a:r>
              <a:rPr lang="en-US" dirty="0" smtClean="0"/>
              <a:t>Data readers – fire hose cursors</a:t>
            </a:r>
          </a:p>
          <a:p>
            <a:pPr lvl="1"/>
            <a:r>
              <a:rPr lang="en-US" dirty="0" err="1" smtClean="0"/>
              <a:t>DataSet</a:t>
            </a:r>
            <a:r>
              <a:rPr lang="en-US" dirty="0" smtClean="0"/>
              <a:t> - a disconnected model</a:t>
            </a:r>
          </a:p>
          <a:p>
            <a:r>
              <a:rPr lang="en-US" dirty="0" smtClean="0"/>
              <a:t>Code generation offers a third technique</a:t>
            </a:r>
          </a:p>
          <a:p>
            <a:pPr lvl="1"/>
            <a:r>
              <a:rPr lang="en-US" dirty="0" smtClean="0"/>
              <a:t>Typed </a:t>
            </a:r>
            <a:r>
              <a:rPr lang="en-US" dirty="0" err="1" smtClean="0"/>
              <a:t>DataSet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Lack of </a:t>
            </a:r>
            <a:r>
              <a:rPr lang="en-US" dirty="0" err="1" smtClean="0"/>
              <a:t>Intellisense</a:t>
            </a:r>
            <a:r>
              <a:rPr lang="en-US" dirty="0" smtClean="0"/>
              <a:t> and compile time checks	</a:t>
            </a:r>
          </a:p>
          <a:p>
            <a:pPr lvl="1"/>
            <a:r>
              <a:rPr lang="en-US" dirty="0" smtClean="0"/>
              <a:t>Field names as strings</a:t>
            </a:r>
          </a:p>
          <a:p>
            <a:r>
              <a:rPr lang="en-US" dirty="0" smtClean="0"/>
              <a:t>Rich domain model requires custom mapping code</a:t>
            </a:r>
          </a:p>
          <a:p>
            <a:r>
              <a:rPr lang="en-US" dirty="0" smtClean="0"/>
              <a:t>SQL statements often embedded in code</a:t>
            </a:r>
          </a:p>
          <a:p>
            <a:r>
              <a:rPr lang="en-US" dirty="0" smtClean="0"/>
              <a:t>Data centric view of an application</a:t>
            </a:r>
          </a:p>
          <a:p>
            <a:pPr lvl="1"/>
            <a:r>
              <a:rPr lang="en-US" dirty="0" smtClean="0"/>
              <a:t>We have objects, and we have data</a:t>
            </a:r>
          </a:p>
          <a:p>
            <a:r>
              <a:rPr lang="en-US" dirty="0" smtClean="0"/>
              <a:t>Object relational impedance mismatch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Infamous Impedance Mismatch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4478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Built</a:t>
                      </a:r>
                      <a:r>
                        <a:rPr lang="en-US" baseline="0" dirty="0" smtClean="0"/>
                        <a:t> using OOP principles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Built using relational</a:t>
                      </a:r>
                      <a:r>
                        <a:rPr lang="en-US" baseline="0" dirty="0" smtClean="0"/>
                        <a:t> algebra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Use inheritance and aggregation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data normalization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 </a:t>
                      </a:r>
                      <a:r>
                        <a:rPr lang="en-US" baseline="0" dirty="0" smtClean="0"/>
                        <a:t>with references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 with foreign keys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Identified</a:t>
                      </a:r>
                      <a:r>
                        <a:rPr lang="en-US" baseline="0" dirty="0" smtClean="0"/>
                        <a:t> by memory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Identified by primary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data types defined by runtime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</a:t>
                      </a:r>
                      <a:r>
                        <a:rPr lang="en-US" dirty="0" err="1" smtClean="0"/>
                        <a:t>datatypes</a:t>
                      </a:r>
                      <a:r>
                        <a:rPr lang="en-US" baseline="0" dirty="0" smtClean="0"/>
                        <a:t> defined by 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 hold</a:t>
                      </a:r>
                      <a:r>
                        <a:rPr lang="en-US" baseline="0" dirty="0" smtClean="0"/>
                        <a:t> data in lists and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hold data in </a:t>
                      </a:r>
                      <a:r>
                        <a:rPr lang="en-US" dirty="0" err="1" smtClean="0"/>
                        <a:t>tuples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transactional (today)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Heavily transactional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For The Impedance Mismatch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brief list of third party software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> (http://www.hibernate.org/343.html)</a:t>
            </a:r>
          </a:p>
          <a:p>
            <a:pPr lvl="1"/>
            <a:r>
              <a:rPr lang="en-US" dirty="0" smtClean="0"/>
              <a:t>CLSA (http://www.lhotka.net/cslanet/)</a:t>
            </a:r>
          </a:p>
          <a:p>
            <a:pPr lvl="1"/>
            <a:r>
              <a:rPr lang="en-US" dirty="0" err="1" smtClean="0"/>
              <a:t>LLBLGen</a:t>
            </a:r>
            <a:r>
              <a:rPr lang="en-US" dirty="0" smtClean="0"/>
              <a:t> (http://www.llblgen.com/)</a:t>
            </a:r>
          </a:p>
          <a:p>
            <a:pPr lvl="1"/>
            <a:r>
              <a:rPr lang="en-US" dirty="0" err="1" smtClean="0"/>
              <a:t>SubSonic</a:t>
            </a:r>
            <a:r>
              <a:rPr lang="en-US" dirty="0" smtClean="0"/>
              <a:t> (http://subsonicproject.com/)</a:t>
            </a:r>
          </a:p>
          <a:p>
            <a:pPr lvl="1"/>
            <a:r>
              <a:rPr lang="en-US" dirty="0" err="1" smtClean="0"/>
              <a:t>iBatis</a:t>
            </a:r>
            <a:r>
              <a:rPr lang="en-US" dirty="0" smtClean="0"/>
              <a:t> (http://ibatis.apache.org/)</a:t>
            </a:r>
          </a:p>
          <a:p>
            <a:pPr lvl="1"/>
            <a:r>
              <a:rPr lang="en-US" dirty="0" err="1" smtClean="0"/>
              <a:t>WilsonORMapper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http://www.ormapper.net/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There is a demand for object-relational mapping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Introduces an ORM into the .NET framework</a:t>
            </a:r>
          </a:p>
          <a:p>
            <a:pPr lvl="1"/>
            <a:r>
              <a:rPr lang="en-US" dirty="0" err="1" smtClean="0"/>
              <a:t>System.Data.Linq.dll</a:t>
            </a:r>
            <a:endParaRPr lang="en-US" dirty="0" smtClean="0"/>
          </a:p>
          <a:p>
            <a:r>
              <a:rPr lang="en-US" dirty="0" smtClean="0"/>
              <a:t>Currently only supports Microsoft SQL Server</a:t>
            </a:r>
          </a:p>
          <a:p>
            <a:pPr lvl="1"/>
            <a:r>
              <a:rPr lang="en-US" dirty="0" smtClean="0"/>
              <a:t>2000, 2005, Mobile Edition</a:t>
            </a:r>
          </a:p>
          <a:p>
            <a:r>
              <a:rPr lang="en-US" dirty="0" smtClean="0"/>
              <a:t>Command line tools and Visual Studio designer</a:t>
            </a:r>
          </a:p>
          <a:p>
            <a:r>
              <a:rPr lang="en-US" dirty="0" smtClean="0"/>
              <a:t>Standard LINQ query operators still apply!</a:t>
            </a:r>
          </a:p>
          <a:p>
            <a:pPr lvl="1"/>
            <a:r>
              <a:rPr lang="en-US" dirty="0" smtClean="0"/>
              <a:t>Filtering, grouping, sorting, joining (when needed…)</a:t>
            </a:r>
          </a:p>
          <a:p>
            <a:r>
              <a:rPr lang="en-US" dirty="0" smtClean="0"/>
              <a:t>Generates parameterized SQL to execute on the database server</a:t>
            </a:r>
          </a:p>
          <a:p>
            <a:pPr lvl="1"/>
            <a:r>
              <a:rPr lang="en-US" dirty="0" smtClean="0"/>
              <a:t>Remember </a:t>
            </a:r>
            <a:r>
              <a:rPr lang="en-US" dirty="0" err="1" smtClean="0"/>
              <a:t>IQueryable</a:t>
            </a:r>
            <a:r>
              <a:rPr lang="en-US" dirty="0" smtClean="0"/>
              <a:t>&lt;T&gt; and Expression&lt;T&gt;?</a:t>
            </a:r>
          </a:p>
          <a:p>
            <a:pPr lvl="1"/>
            <a:r>
              <a:rPr lang="en-US" dirty="0" smtClean="0"/>
              <a:t>Query operators must be translatable to SQL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SQL – The ORM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76800" y="4047878"/>
          <a:ext cx="4114800" cy="1590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/>
                <a:gridCol w="1447800"/>
                <a:gridCol w="1447800"/>
              </a:tblGrid>
              <a:tr h="4300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releasedate</a:t>
                      </a:r>
                      <a:endParaRPr lang="en-US" dirty="0"/>
                    </a:p>
                  </a:txBody>
                  <a:tcPr/>
                </a:tc>
              </a:tr>
              <a:tr h="38696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Casablanca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1942</a:t>
                      </a:r>
                      <a:endParaRPr lang="en-US" dirty="0"/>
                    </a:p>
                  </a:txBody>
                  <a:tcPr/>
                </a:tc>
              </a:tr>
              <a:tr h="38696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Wars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</a:tr>
              <a:tr h="38696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Goodfellas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228600" y="1219200"/>
            <a:ext cx="38862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movies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m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context.Movies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select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m).Take(3).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ToList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228600" y="3886200"/>
            <a:ext cx="3886200" cy="1828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TOP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3</a:t>
            </a:r>
            <a:r>
              <a:rPr lang="en-US" sz="18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[t0]</a:t>
            </a:r>
            <a:r>
              <a:rPr lang="en-US" sz="18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movie_id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r>
              <a:rPr lang="en-US" sz="18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,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[t0]</a:t>
            </a:r>
            <a:r>
              <a:rPr lang="en-US" sz="18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[title]</a:t>
            </a:r>
            <a:r>
              <a:rPr lang="en-US" sz="18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,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[t0]</a:t>
            </a:r>
            <a:r>
              <a:rPr lang="en-US" sz="18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release_date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endParaRPr lang="en-US" sz="2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[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dbo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r>
              <a:rPr lang="en-US" sz="1800" b="0" dirty="0" smtClean="0">
                <a:solidFill>
                  <a:srgbClr val="808080"/>
                </a:solidFill>
                <a:latin typeface="Consolas" pitchFamily="49" charset="0"/>
                <a:ea typeface="Calibri"/>
                <a:cs typeface="Times New Roman"/>
              </a:rPr>
              <a:t>.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[movies]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[t0]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4876800" y="1219200"/>
            <a:ext cx="39624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8600" y="2590800"/>
            <a:ext cx="8686800" cy="990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LINQ to SQL Provider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5400000">
            <a:off x="1672674" y="2282274"/>
            <a:ext cx="589620" cy="484632"/>
          </a:xfrm>
          <a:prstGeom prst="rightArrow">
            <a:avLst/>
          </a:prstGeom>
          <a:gradFill rotWithShape="1">
            <a:gsLst>
              <a:gs pos="0">
                <a:schemeClr val="accent4">
                  <a:lumMod val="90000"/>
                </a:scheme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5400000">
            <a:off x="1700106" y="3329094"/>
            <a:ext cx="589620" cy="484632"/>
          </a:xfrm>
          <a:prstGeom prst="rightArrow">
            <a:avLst/>
          </a:prstGeom>
          <a:gradFill rotWithShape="1">
            <a:gsLst>
              <a:gs pos="0">
                <a:schemeClr val="accent4">
                  <a:lumMod val="90000"/>
                </a:scheme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4210980" y="4696968"/>
            <a:ext cx="589620" cy="484632"/>
          </a:xfrm>
          <a:prstGeom prst="rightArrow">
            <a:avLst/>
          </a:prstGeom>
          <a:gradFill rotWithShape="1">
            <a:gsLst>
              <a:gs pos="0">
                <a:schemeClr val="accent4">
                  <a:lumMod val="90000"/>
                </a:scheme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 rot="16200000">
            <a:off x="6549474" y="3329095"/>
            <a:ext cx="589620" cy="484632"/>
          </a:xfrm>
          <a:prstGeom prst="rightArrow">
            <a:avLst/>
          </a:prstGeom>
          <a:gradFill rotWithShape="1">
            <a:gsLst>
              <a:gs pos="0">
                <a:schemeClr val="accent4">
                  <a:lumMod val="90000"/>
                </a:scheme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 rot="16200000">
            <a:off x="6500706" y="2262295"/>
            <a:ext cx="589620" cy="484632"/>
          </a:xfrm>
          <a:prstGeom prst="rightArrow">
            <a:avLst/>
          </a:prstGeom>
          <a:gradFill rotWithShape="1">
            <a:gsLst>
              <a:gs pos="0">
                <a:schemeClr val="accent4">
                  <a:lumMod val="90000"/>
                </a:scheme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953000" y="1447800"/>
            <a:ext cx="3733800" cy="762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105400" y="1600200"/>
            <a:ext cx="838200" cy="457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Movie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400800" y="1600200"/>
            <a:ext cx="838200" cy="457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Movie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696200" y="1600200"/>
            <a:ext cx="838200" cy="457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Movie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Entities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Mapping tells LINQ to SQL how classes relate to tables and columns</a:t>
            </a:r>
          </a:p>
          <a:p>
            <a:pPr lvl="1"/>
            <a:r>
              <a:rPr lang="en-US" dirty="0" smtClean="0"/>
              <a:t>Mapping with plain old CLR objects (POCOs)</a:t>
            </a:r>
          </a:p>
          <a:p>
            <a:pPr lvl="1"/>
            <a:r>
              <a:rPr lang="en-US" dirty="0" smtClean="0"/>
              <a:t>Mapping with attributes</a:t>
            </a:r>
          </a:p>
          <a:p>
            <a:pPr lvl="1"/>
            <a:r>
              <a:rPr lang="en-US" dirty="0" smtClean="0"/>
              <a:t>Generating code with sqlmetal.exe</a:t>
            </a:r>
          </a:p>
          <a:p>
            <a:pPr lvl="1"/>
            <a:r>
              <a:rPr lang="en-US" dirty="0" smtClean="0"/>
              <a:t>Generating code with Visual Studio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51164</TotalTime>
  <Words>1700</Words>
  <Application>Microsoft Office PowerPoint</Application>
  <PresentationFormat>On-screen Show (4:3)</PresentationFormat>
  <Paragraphs>402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1_SapphireTemplate</vt:lpstr>
      <vt:lpstr>LINQ To SQL Part I</vt:lpstr>
      <vt:lpstr>Overview</vt:lpstr>
      <vt:lpstr>Data Access With the FCL</vt:lpstr>
      <vt:lpstr>Problems</vt:lpstr>
      <vt:lpstr>The Infamous Impedance Mismatch</vt:lpstr>
      <vt:lpstr>Solutions For The Impedance Mismatch</vt:lpstr>
      <vt:lpstr>LINQ to SQL</vt:lpstr>
      <vt:lpstr>LINQ to SQL – The ORM</vt:lpstr>
      <vt:lpstr>Mapping Entities</vt:lpstr>
      <vt:lpstr>Mapping – The POCO Approach</vt:lpstr>
      <vt:lpstr>Using POCOs</vt:lpstr>
      <vt:lpstr>Mapping with Attributes</vt:lpstr>
      <vt:lpstr>The DataContext</vt:lpstr>
      <vt:lpstr>Generating Code with sqlmetal.exe</vt:lpstr>
      <vt:lpstr>Strongly Typed DataContext</vt:lpstr>
      <vt:lpstr>Relationships</vt:lpstr>
      <vt:lpstr>Defining Relationships (One to Many)</vt:lpstr>
      <vt:lpstr>Defining Relationships (One to One)</vt:lpstr>
      <vt:lpstr>Navigating Relationships</vt:lpstr>
      <vt:lpstr>LINQ to SQL is Lazy</vt:lpstr>
      <vt:lpstr>Deferred Loading</vt:lpstr>
      <vt:lpstr>Filtering Relationships</vt:lpstr>
      <vt:lpstr>Projections with LINQ to SQL</vt:lpstr>
      <vt:lpstr>Inheritance</vt:lpstr>
      <vt:lpstr>Compiled Queries</vt:lpstr>
      <vt:lpstr>Executing SQL</vt:lpstr>
      <vt:lpstr>Other Database Objects</vt:lpstr>
      <vt:lpstr>Summary</vt:lpstr>
      <vt:lpstr>References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3958</cp:revision>
  <dcterms:created xsi:type="dcterms:W3CDTF">2007-12-27T20:50:38Z</dcterms:created>
  <dcterms:modified xsi:type="dcterms:W3CDTF">2011-09-29T10:54:48Z</dcterms:modified>
</cp:coreProperties>
</file>