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8" r:id="rId3"/>
    <p:sldId id="360" r:id="rId4"/>
    <p:sldId id="358" r:id="rId5"/>
    <p:sldId id="359" r:id="rId6"/>
    <p:sldId id="362" r:id="rId7"/>
    <p:sldId id="364" r:id="rId8"/>
    <p:sldId id="363" r:id="rId9"/>
    <p:sldId id="367" r:id="rId10"/>
    <p:sldId id="366" r:id="rId11"/>
    <p:sldId id="368" r:id="rId12"/>
    <p:sldId id="372" r:id="rId13"/>
    <p:sldId id="369" r:id="rId14"/>
    <p:sldId id="375" r:id="rId15"/>
    <p:sldId id="370" r:id="rId16"/>
    <p:sldId id="371" r:id="rId17"/>
    <p:sldId id="376" r:id="rId18"/>
    <p:sldId id="373" r:id="rId19"/>
    <p:sldId id="377" r:id="rId20"/>
    <p:sldId id="379" r:id="rId21"/>
    <p:sldId id="374" r:id="rId22"/>
    <p:sldId id="380" r:id="rId23"/>
    <p:sldId id="365" r:id="rId24"/>
    <p:sldId id="329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to ask: how does LINQ to SQL provide this magic?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to ask: how does LINQ to SQL know what changed?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187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4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744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0484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74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6169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63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6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LINQ To SQL Part II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Inside the </a:t>
            </a:r>
            <a:r>
              <a:rPr lang="en-US" dirty="0" err="1" smtClean="0"/>
              <a:t>DataContext</a:t>
            </a:r>
            <a:r>
              <a:rPr lang="en-US" dirty="0" smtClean="0"/>
              <a:t> and Modifying Data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Retrieve an entity from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r>
              <a:rPr lang="en-US" dirty="0" smtClean="0"/>
              <a:t>Update the entity as you would any object instance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SubmitChanges</a:t>
            </a:r>
            <a:r>
              <a:rPr lang="en-US" dirty="0" smtClean="0"/>
              <a:t> to conclude the current unit of work</a:t>
            </a:r>
          </a:p>
          <a:p>
            <a:pPr lvl="1"/>
            <a:r>
              <a:rPr lang="en-US" dirty="0" err="1" smtClean="0"/>
              <a:t>SubmitChanges</a:t>
            </a:r>
            <a:r>
              <a:rPr lang="en-US" dirty="0" smtClean="0"/>
              <a:t> will “flush” </a:t>
            </a:r>
            <a:r>
              <a:rPr lang="en-US" i="1" dirty="0" smtClean="0"/>
              <a:t>all</a:t>
            </a:r>
            <a:r>
              <a:rPr lang="en-US" dirty="0" smtClean="0"/>
              <a:t> changes to the database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429000"/>
            <a:ext cx="8305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context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           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connectionString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m.ID == 1).First();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movie.ReleaseDate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movie.ReleaseDate.AddDays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tracks changes for you</a:t>
            </a:r>
          </a:p>
          <a:p>
            <a:pPr lvl="1"/>
            <a:r>
              <a:rPr lang="en-US" dirty="0" err="1" smtClean="0"/>
              <a:t>DataContext</a:t>
            </a:r>
            <a:r>
              <a:rPr lang="en-US" dirty="0" smtClean="0"/>
              <a:t> uses list of changes to generate SQL commands</a:t>
            </a:r>
          </a:p>
          <a:p>
            <a:r>
              <a:rPr lang="en-US" dirty="0" smtClean="0"/>
              <a:t>How does the </a:t>
            </a:r>
            <a:r>
              <a:rPr lang="en-US" dirty="0" err="1" smtClean="0"/>
              <a:t>DataContext</a:t>
            </a:r>
            <a:r>
              <a:rPr lang="en-US" dirty="0" smtClean="0"/>
              <a:t> know what changed?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 with POCOs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strict POCOs, LINQ to SQL will take a snapshot of the object when it begins life as an entity.</a:t>
            </a:r>
          </a:p>
          <a:p>
            <a:pPr lvl="1"/>
            <a:r>
              <a:rPr lang="en-US" dirty="0" smtClean="0"/>
              <a:t>All original values are copied</a:t>
            </a:r>
          </a:p>
          <a:p>
            <a:pPr lvl="1"/>
            <a:r>
              <a:rPr lang="en-US" dirty="0" smtClean="0"/>
              <a:t>During </a:t>
            </a:r>
            <a:r>
              <a:rPr lang="en-US" dirty="0" err="1" smtClean="0"/>
              <a:t>SubmitChanges</a:t>
            </a:r>
            <a:r>
              <a:rPr lang="en-US" dirty="0" smtClean="0"/>
              <a:t>, LINQ to SQL must compare existing values to original values</a:t>
            </a:r>
          </a:p>
          <a:p>
            <a:pPr lvl="1"/>
            <a:r>
              <a:rPr lang="en-US" dirty="0" smtClean="0"/>
              <a:t>Some expense incurred</a:t>
            </a:r>
          </a:p>
          <a:p>
            <a:pPr lvl="1"/>
            <a:r>
              <a:rPr lang="en-US" dirty="0" smtClean="0"/>
              <a:t>Turn off this feature by with the </a:t>
            </a:r>
            <a:r>
              <a:rPr lang="en-US" dirty="0" err="1" smtClean="0"/>
              <a:t>DataContext’s</a:t>
            </a:r>
            <a:r>
              <a:rPr lang="en-US" dirty="0" smtClean="0"/>
              <a:t> </a:t>
            </a:r>
            <a:r>
              <a:rPr lang="en-US" dirty="0" err="1" smtClean="0"/>
              <a:t>ObjectTrackingEnabled</a:t>
            </a:r>
            <a:r>
              <a:rPr lang="en-US" dirty="0" smtClean="0"/>
              <a:t> property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INotifyPropertyChanging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133600"/>
          </a:xfrm>
        </p:spPr>
        <p:txBody>
          <a:bodyPr/>
          <a:lstStyle/>
          <a:p>
            <a:r>
              <a:rPr lang="en-US" dirty="0" err="1" smtClean="0"/>
              <a:t>INotifyPropertyChanging</a:t>
            </a:r>
            <a:r>
              <a:rPr lang="en-US" dirty="0" smtClean="0"/>
              <a:t> is an optimization for LINQ to SQL</a:t>
            </a:r>
          </a:p>
          <a:p>
            <a:pPr lvl="1"/>
            <a:r>
              <a:rPr lang="en-US" dirty="0" smtClean="0"/>
              <a:t>Does not need a snapshot until a </a:t>
            </a:r>
            <a:r>
              <a:rPr lang="en-US" dirty="0" err="1" smtClean="0"/>
              <a:t>PropertyChanging</a:t>
            </a:r>
            <a:r>
              <a:rPr lang="en-US" dirty="0" smtClean="0"/>
              <a:t> event fires</a:t>
            </a:r>
          </a:p>
          <a:p>
            <a:pPr lvl="1"/>
            <a:r>
              <a:rPr lang="en-US" dirty="0" smtClean="0"/>
              <a:t>Implementing this interface and you don’t pay for change tracking unless you need it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2514600"/>
            <a:ext cx="5486400" cy="3505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Storage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”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._movie_id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._movie_id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!=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.SendPropertyChanging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._movie_id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b="0" dirty="0" smtClean="0">
              <a:solidFill>
                <a:srgbClr val="0000FF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Associations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124200"/>
          </a:xfrm>
        </p:spPr>
        <p:txBody>
          <a:bodyPr/>
          <a:lstStyle/>
          <a:p>
            <a:r>
              <a:rPr lang="en-US" dirty="0" smtClean="0"/>
              <a:t>Changing an object’s relationship to other objects in a graph requires some work</a:t>
            </a:r>
          </a:p>
          <a:p>
            <a:pPr lvl="1"/>
            <a:r>
              <a:rPr lang="en-US" dirty="0" smtClean="0"/>
              <a:t>Object needs to change it’s parent reference</a:t>
            </a:r>
          </a:p>
          <a:p>
            <a:pPr lvl="1"/>
            <a:r>
              <a:rPr lang="en-US" dirty="0" smtClean="0"/>
              <a:t>Object needs to be removed from the original parent’s collection</a:t>
            </a:r>
          </a:p>
          <a:p>
            <a:pPr lvl="1"/>
            <a:r>
              <a:rPr lang="en-US" dirty="0" smtClean="0"/>
              <a:t>Object needs to be added to it’s new parent’s collection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Associations with POCOs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</p:spPr>
        <p:txBody>
          <a:bodyPr/>
          <a:lstStyle/>
          <a:p>
            <a:r>
              <a:rPr lang="en-US" dirty="0" smtClean="0"/>
              <a:t>Never update a foreign key field manually. </a:t>
            </a:r>
          </a:p>
          <a:p>
            <a:pPr lvl="1"/>
            <a:r>
              <a:rPr lang="en-US" dirty="0" smtClean="0"/>
              <a:t>LINQ to SQL will figure this out</a:t>
            </a:r>
          </a:p>
          <a:p>
            <a:r>
              <a:rPr lang="en-US" dirty="0" smtClean="0"/>
              <a:t>LINQ can will figure out the updates, inserts, deletes</a:t>
            </a:r>
          </a:p>
          <a:p>
            <a:pPr lvl="1"/>
            <a:r>
              <a:rPr lang="en-US" dirty="0" smtClean="0"/>
              <a:t>But its not always obvious how to get there…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590800"/>
            <a:ext cx="64770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m1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m.ID == 1).First();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m2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m.ID == 2).First();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m2.Reviews.AddRange(m1.Reviews);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m1.Reviews.Clear();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nothing happens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438400" y="4648200"/>
            <a:ext cx="6477000" cy="2057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reviews = m1.Reviews.ToArray();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reviews)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m1.Reviews.Remove(r);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m2.Reviews.Add(r);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m2;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must change the parent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this works!!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EntitySet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EntitySet</a:t>
            </a:r>
            <a:r>
              <a:rPr lang="en-US" dirty="0" smtClean="0"/>
              <a:t>&lt;T&gt; helps manage associations</a:t>
            </a:r>
          </a:p>
          <a:p>
            <a:pPr lvl="1"/>
            <a:r>
              <a:rPr lang="en-US" dirty="0" smtClean="0"/>
              <a:t>As does generated code 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8305800" cy="464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onRemove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_reviews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EntitySet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onRemove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Association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ThisKey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OtherKey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MovieID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Storage=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"_reviews"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EntitySet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Reviews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_reviews;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_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reviews.Assign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(_reviews);}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EntitySet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_reviews;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33800" y="5791200"/>
            <a:ext cx="5181600" cy="838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m2.Reviews.AddRange(m1.Reviews);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this works!!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r>
              <a:rPr lang="en-US" dirty="0" smtClean="0"/>
              <a:t>LINQ to SQL will compute an INSERT statement for all new objects in the graph</a:t>
            </a:r>
          </a:p>
          <a:p>
            <a:r>
              <a:rPr lang="en-US" dirty="0" smtClean="0"/>
              <a:t>LINQ to SQL can retrieve </a:t>
            </a:r>
            <a:r>
              <a:rPr lang="en-US" dirty="0" err="1" smtClean="0"/>
              <a:t>autogenerated</a:t>
            </a:r>
            <a:r>
              <a:rPr lang="en-US" dirty="0" smtClean="0"/>
              <a:t> IDs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2209800"/>
            <a:ext cx="59436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Title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"Hairspray"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DateTime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(2007, 6, 1)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myReview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Rating = 10, Reviewer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ReviewText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 want to see it again and again!"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Summary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"Fantastic!"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myReview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context.Movies.InsertOnSubmit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smtClean="0"/>
              <a:t>LINQ to SQL will calculate ordering of command to avoid key violations</a:t>
            </a:r>
          </a:p>
          <a:p>
            <a:r>
              <a:rPr lang="en-US" dirty="0" smtClean="0"/>
              <a:t>Associated entities are not deleted</a:t>
            </a:r>
          </a:p>
          <a:p>
            <a:pPr lvl="1"/>
            <a:r>
              <a:rPr lang="en-US" dirty="0" smtClean="0"/>
              <a:t>This behavior is configurable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3276600"/>
            <a:ext cx="67818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m.ID == 1).First();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context.Movies.DeleteOnSubmit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context.Reviews.DeleteAllOnSubmit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smtClean="0"/>
              <a:t>Optimistic concurrency checks by default</a:t>
            </a:r>
          </a:p>
          <a:p>
            <a:pPr lvl="1"/>
            <a:r>
              <a:rPr lang="en-US" dirty="0" smtClean="0"/>
              <a:t>Control in mapping with </a:t>
            </a:r>
            <a:r>
              <a:rPr lang="en-US" dirty="0" err="1" smtClean="0"/>
              <a:t>UpdateCheck</a:t>
            </a:r>
            <a:r>
              <a:rPr lang="en-US" dirty="0" smtClean="0"/>
              <a:t>: Always, Never, </a:t>
            </a:r>
            <a:r>
              <a:rPr lang="en-US" dirty="0" err="1" smtClean="0"/>
              <a:t>WhenChanged</a:t>
            </a:r>
            <a:endParaRPr lang="en-US" dirty="0" smtClean="0"/>
          </a:p>
          <a:p>
            <a:r>
              <a:rPr lang="en-US" dirty="0" smtClean="0"/>
              <a:t>Optimization: use a version column</a:t>
            </a:r>
          </a:p>
          <a:p>
            <a:pPr lvl="1"/>
            <a:r>
              <a:rPr lang="en-US" dirty="0" smtClean="0"/>
              <a:t>In mapping: </a:t>
            </a:r>
            <a:r>
              <a:rPr lang="en-US" dirty="0" err="1" smtClean="0"/>
              <a:t>IsVersion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In SQL: use timestamp or </a:t>
            </a:r>
            <a:r>
              <a:rPr lang="en-US" dirty="0" err="1" smtClean="0"/>
              <a:t>rowversion</a:t>
            </a:r>
            <a:r>
              <a:rPr lang="en-US" dirty="0" smtClean="0"/>
              <a:t> type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124200"/>
            <a:ext cx="57150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UPDATE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[movies]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@p3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@p0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AND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[title]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@p1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AND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@p2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276600" y="5334000"/>
            <a:ext cx="57150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UPDATE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[movies]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@p2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@p0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AND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[version] 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@p1</a:t>
            </a:r>
            <a:r>
              <a:rPr lang="en-US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86200" y="4038600"/>
            <a:ext cx="4724400" cy="1143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"version"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IsVersion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IsDbGenerated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Version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– objects versus rows</a:t>
            </a:r>
          </a:p>
          <a:p>
            <a:r>
              <a:rPr lang="en-US" dirty="0" smtClean="0"/>
              <a:t>Entity lifecycle and the unit of work</a:t>
            </a:r>
          </a:p>
          <a:p>
            <a:r>
              <a:rPr lang="en-US" dirty="0" smtClean="0"/>
              <a:t>Change tracking</a:t>
            </a:r>
          </a:p>
          <a:p>
            <a:r>
              <a:rPr lang="en-US" dirty="0" smtClean="0"/>
              <a:t>Updating associations</a:t>
            </a:r>
          </a:p>
          <a:p>
            <a:r>
              <a:rPr lang="en-US" dirty="0" smtClean="0"/>
              <a:t>Attach and Detach</a:t>
            </a:r>
          </a:p>
          <a:p>
            <a:r>
              <a:rPr lang="en-US" dirty="0" smtClean="0"/>
              <a:t>Concurrency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Violations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err="1" smtClean="0"/>
              <a:t>SubmitChanges</a:t>
            </a:r>
            <a:r>
              <a:rPr lang="en-US" dirty="0" smtClean="0"/>
              <a:t> will throw an exception</a:t>
            </a:r>
          </a:p>
          <a:p>
            <a:pPr lvl="1"/>
            <a:r>
              <a:rPr lang="en-US" dirty="0" err="1" smtClean="0"/>
              <a:t>ChangeConflictException</a:t>
            </a:r>
            <a:endParaRPr lang="en-US" dirty="0" smtClean="0"/>
          </a:p>
          <a:p>
            <a:pPr lvl="1"/>
            <a:r>
              <a:rPr lang="en-US" dirty="0" err="1" smtClean="0"/>
              <a:t>DataContext</a:t>
            </a:r>
            <a:r>
              <a:rPr lang="en-US" dirty="0" smtClean="0"/>
              <a:t> includes </a:t>
            </a:r>
            <a:r>
              <a:rPr lang="en-US" dirty="0" err="1" smtClean="0"/>
              <a:t>ChangeConflict</a:t>
            </a:r>
            <a:r>
              <a:rPr lang="en-US" dirty="0" smtClean="0"/>
              <a:t> details (original value, submitted value, database value)</a:t>
            </a:r>
          </a:p>
          <a:p>
            <a:r>
              <a:rPr lang="en-US" dirty="0" err="1" smtClean="0"/>
              <a:t>SubmitChanges</a:t>
            </a:r>
            <a:r>
              <a:rPr lang="en-US" dirty="0" smtClean="0"/>
              <a:t> is atomic - all changes roll back</a:t>
            </a:r>
          </a:p>
          <a:p>
            <a:r>
              <a:rPr lang="en-US" dirty="0" err="1" smtClean="0"/>
              <a:t>DataContext</a:t>
            </a:r>
            <a:r>
              <a:rPr lang="en-US" dirty="0" smtClean="0"/>
              <a:t> left unchanged</a:t>
            </a:r>
          </a:p>
          <a:p>
            <a:pPr lvl="1"/>
            <a:r>
              <a:rPr lang="en-US" dirty="0" smtClean="0"/>
              <a:t>Changes can be resubmitted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smtClean="0"/>
              <a:t>Use the promotable </a:t>
            </a:r>
            <a:r>
              <a:rPr lang="en-US" dirty="0" err="1" smtClean="0"/>
              <a:t>TransactionScope</a:t>
            </a:r>
            <a:r>
              <a:rPr lang="en-US" dirty="0" smtClean="0"/>
              <a:t> from </a:t>
            </a:r>
            <a:r>
              <a:rPr lang="en-US" dirty="0" err="1" smtClean="0"/>
              <a:t>System.Transactions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209800"/>
            <a:ext cx="84582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TransactionScope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txn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TransactionScope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context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(...))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m.ID == 1).First();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movie.ReleaseDate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movie.ReleaseDate.AddDays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context.SubmitChanges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txn.Complete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Detached entities are entities that “leave” their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Sent over the wire in a web service call</a:t>
            </a:r>
          </a:p>
          <a:p>
            <a:pPr lvl="1"/>
            <a:r>
              <a:rPr lang="en-US" dirty="0" smtClean="0"/>
              <a:t>Sent to a client browser for editing</a:t>
            </a:r>
          </a:p>
          <a:p>
            <a:r>
              <a:rPr lang="en-US" dirty="0" smtClean="0"/>
              <a:t>Later the entity can be re-attached</a:t>
            </a:r>
          </a:p>
          <a:p>
            <a:pPr lvl="1"/>
            <a:r>
              <a:rPr lang="en-US" dirty="0" smtClean="0"/>
              <a:t>But you have to describe how the entity has changed</a:t>
            </a:r>
          </a:p>
          <a:p>
            <a:pPr lvl="1"/>
            <a:r>
              <a:rPr lang="en-US" dirty="0" smtClean="0"/>
              <a:t>One approach is to query for the current entity in the database then apply changes</a:t>
            </a:r>
          </a:p>
          <a:p>
            <a:pPr lvl="1"/>
            <a:r>
              <a:rPr lang="en-US" dirty="0" smtClean="0"/>
              <a:t>Entities cannot move between </a:t>
            </a:r>
            <a:r>
              <a:rPr lang="en-US" dirty="0" err="1" smtClean="0"/>
              <a:t>DataContext</a:t>
            </a:r>
            <a:r>
              <a:rPr lang="en-US" dirty="0" smtClean="0"/>
              <a:t> instances easily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limitations</a:t>
            </a:r>
          </a:p>
          <a:p>
            <a:pPr lvl="1"/>
            <a:r>
              <a:rPr lang="en-US" dirty="0" smtClean="0"/>
              <a:t>Inheritance mapping with discriminators only</a:t>
            </a:r>
          </a:p>
          <a:p>
            <a:pPr lvl="1"/>
            <a:r>
              <a:rPr lang="en-US" dirty="0" smtClean="0"/>
              <a:t>No mapping for value types (a domain driven design concept)</a:t>
            </a:r>
          </a:p>
          <a:p>
            <a:r>
              <a:rPr lang="en-US" dirty="0" smtClean="0"/>
              <a:t>Platform limitations</a:t>
            </a:r>
          </a:p>
          <a:p>
            <a:pPr lvl="1"/>
            <a:r>
              <a:rPr lang="en-US" dirty="0" smtClean="0"/>
              <a:t>Currently no support beyond SQL Server</a:t>
            </a:r>
          </a:p>
          <a:p>
            <a:r>
              <a:rPr lang="en-US" dirty="0" smtClean="0"/>
              <a:t>Design limitations</a:t>
            </a:r>
          </a:p>
          <a:p>
            <a:pPr lvl="1"/>
            <a:r>
              <a:rPr lang="en-US" dirty="0" smtClean="0"/>
              <a:t>No bulk inserts or massive database updates (slow)</a:t>
            </a:r>
          </a:p>
          <a:p>
            <a:r>
              <a:rPr lang="en-US" dirty="0" smtClean="0"/>
              <a:t>Other issues to know about</a:t>
            </a:r>
          </a:p>
          <a:p>
            <a:pPr lvl="1"/>
            <a:r>
              <a:rPr lang="en-US" dirty="0" smtClean="0"/>
              <a:t>Will not use default values in database</a:t>
            </a:r>
          </a:p>
          <a:p>
            <a:pPr lvl="1"/>
            <a:r>
              <a:rPr lang="en-US" dirty="0" smtClean="0"/>
              <a:t>Change tracking for detached entities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DataContext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is the unit of work for LINQ to SQL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Maintains a change tracking service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Maintains an identity map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LINQ to SQL uses optimistic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concurreny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DataContext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will work with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System.Transactions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Think of objects, not database operations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Relational </a:t>
            </a:r>
            <a:r>
              <a:rPr lang="en-US" dirty="0" err="1" smtClean="0"/>
              <a:t>Mappers</a:t>
            </a:r>
            <a:r>
              <a:rPr lang="en-US" dirty="0" smtClean="0"/>
              <a:t> want you to think about objects!</a:t>
            </a:r>
          </a:p>
          <a:p>
            <a:r>
              <a:rPr lang="en-US" dirty="0" smtClean="0"/>
              <a:t>CUD operations with ADO.NET typically not about objects.</a:t>
            </a:r>
          </a:p>
          <a:p>
            <a:pPr lvl="1"/>
            <a:r>
              <a:rPr lang="en-US" dirty="0" smtClean="0"/>
              <a:t>Insert records by passing parameters</a:t>
            </a:r>
          </a:p>
          <a:p>
            <a:pPr lvl="1"/>
            <a:r>
              <a:rPr lang="en-US" dirty="0" smtClean="0"/>
              <a:t>Update records by passing parameters</a:t>
            </a:r>
          </a:p>
          <a:p>
            <a:pPr lvl="1"/>
            <a:r>
              <a:rPr lang="en-US" dirty="0" smtClean="0"/>
              <a:t>Delete records by passing a primary key value </a:t>
            </a:r>
          </a:p>
          <a:p>
            <a:pPr lvl="1"/>
            <a:r>
              <a:rPr lang="en-US" dirty="0" smtClean="0"/>
              <a:t>All three are data centric approaches</a:t>
            </a:r>
          </a:p>
          <a:p>
            <a:r>
              <a:rPr lang="en-US" dirty="0" smtClean="0"/>
              <a:t>In ADO.NET – two objects can represent the same row</a:t>
            </a:r>
          </a:p>
          <a:p>
            <a:pPr lvl="1"/>
            <a:r>
              <a:rPr lang="en-US" dirty="0" smtClean="0"/>
              <a:t>The result of two successive invocations of a SQL command</a:t>
            </a:r>
          </a:p>
          <a:p>
            <a:pPr lvl="1"/>
            <a:r>
              <a:rPr lang="en-US" dirty="0" smtClean="0"/>
              <a:t>This doesn’t make sense from an object viewpoint …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How do objects relate to rows in the database?</a:t>
            </a:r>
          </a:p>
          <a:p>
            <a:pPr lvl="1"/>
            <a:r>
              <a:rPr lang="en-US" dirty="0" smtClean="0"/>
              <a:t>Rows in a database table have a unique primary key</a:t>
            </a:r>
          </a:p>
          <a:p>
            <a:r>
              <a:rPr lang="en-US" dirty="0" smtClean="0"/>
              <a:t>What happens if you query for the same movie twice?</a:t>
            </a:r>
          </a:p>
          <a:p>
            <a:pPr lvl="1"/>
            <a:r>
              <a:rPr lang="en-US" dirty="0" smtClean="0"/>
              <a:t>Think about the ADO.NET </a:t>
            </a:r>
            <a:r>
              <a:rPr lang="en-US" dirty="0" err="1" smtClean="0"/>
              <a:t>DataSet</a:t>
            </a:r>
            <a:r>
              <a:rPr lang="en-US" dirty="0" smtClean="0"/>
              <a:t> / </a:t>
            </a:r>
            <a:r>
              <a:rPr lang="en-US" dirty="0" err="1" smtClean="0"/>
              <a:t>SqlReader</a:t>
            </a:r>
            <a:r>
              <a:rPr lang="en-US" dirty="0" smtClean="0"/>
              <a:t> scenario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429000"/>
            <a:ext cx="6400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MoviesDataTable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MoviesDataTable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MoviesTableAdapter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adapter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MoviesTableAdapter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m1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adapter.GetData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m2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adapter.GetData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3124200"/>
            <a:ext cx="23622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MoviesDataTable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4572000"/>
            <a:ext cx="23622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MoviesDataTable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35814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m1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 bwMode="auto">
          <a:xfrm>
            <a:off x="5715000" y="37338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181600" y="50292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m2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 bwMode="auto">
          <a:xfrm>
            <a:off x="5715000" y="5181600"/>
            <a:ext cx="8382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05000"/>
          </a:xfrm>
        </p:spPr>
        <p:txBody>
          <a:bodyPr/>
          <a:lstStyle/>
          <a:p>
            <a:r>
              <a:rPr lang="en-US" dirty="0" smtClean="0"/>
              <a:t>What happens if you query for the same movie twice?</a:t>
            </a:r>
          </a:p>
          <a:p>
            <a:pPr lvl="1"/>
            <a:r>
              <a:rPr lang="en-US" dirty="0" smtClean="0"/>
              <a:t>As CLR programmers we expect see the same object reference, not two unique objects with the same values. </a:t>
            </a:r>
          </a:p>
          <a:p>
            <a:pPr lvl="1"/>
            <a:r>
              <a:rPr lang="en-US" dirty="0" smtClean="0"/>
              <a:t>Think about asking a Dictionary&lt;K,T&gt; for an object by unique key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895600"/>
            <a:ext cx="81534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m1;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m2;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dc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MoviesDataContext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connectionString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m1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dc.Movies.Where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(movie =&gt; movie.ID == 1).First();      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m2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dc.Movies.Where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(movie =&gt; movie.ID == 1).First();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3048000"/>
            <a:ext cx="17526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Movie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35814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m2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>
            <a:stCxn id="7" idx="3"/>
            <a:endCxn id="5" idx="1"/>
          </p:cNvCxnSpPr>
          <p:nvPr/>
        </p:nvCxnSpPr>
        <p:spPr bwMode="auto">
          <a:xfrm flipV="1">
            <a:off x="5486400" y="3505200"/>
            <a:ext cx="8382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953000" y="3124200"/>
            <a:ext cx="533400" cy="304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m1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 bwMode="auto">
          <a:xfrm>
            <a:off x="5486400" y="3276600"/>
            <a:ext cx="8382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Map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An Identity Map keeps a record of all objects that have been read from the database in a single business transaction.             – Fowler</a:t>
            </a:r>
          </a:p>
          <a:p>
            <a:r>
              <a:rPr lang="en-US" dirty="0" smtClean="0"/>
              <a:t>LINQ to SQL implements an identity map</a:t>
            </a:r>
          </a:p>
          <a:p>
            <a:pPr lvl="1"/>
            <a:r>
              <a:rPr lang="en-US" dirty="0" smtClean="0"/>
              <a:t>Retrieved rows are tracked by primary key value.</a:t>
            </a:r>
          </a:p>
          <a:p>
            <a:pPr lvl="1"/>
            <a:r>
              <a:rPr lang="en-US" dirty="0" smtClean="0"/>
              <a:t>Asking for a previously retrieved row will return the previous object instance</a:t>
            </a:r>
          </a:p>
          <a:p>
            <a:pPr lvl="1"/>
            <a:r>
              <a:rPr lang="en-US" dirty="0" smtClean="0"/>
              <a:t>The type of query used to retrieve the row is not important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DataContext</a:t>
            </a:r>
            <a:r>
              <a:rPr lang="en-US" dirty="0" smtClean="0"/>
              <a:t> instance maintains it’s own Identity Map</a:t>
            </a:r>
          </a:p>
          <a:p>
            <a:pPr lvl="1"/>
            <a:r>
              <a:rPr lang="en-US" dirty="0" smtClean="0"/>
              <a:t>Query for the same movie in two different </a:t>
            </a:r>
            <a:r>
              <a:rPr lang="en-US" dirty="0" err="1" smtClean="0"/>
              <a:t>DataContexts</a:t>
            </a:r>
            <a:r>
              <a:rPr lang="en-US" dirty="0" smtClean="0"/>
              <a:t> will return two different objects. </a:t>
            </a:r>
          </a:p>
          <a:p>
            <a:pPr lvl="1"/>
            <a:r>
              <a:rPr lang="en-US" dirty="0" smtClean="0"/>
              <a:t>We will talk about a “unit of work” with the </a:t>
            </a:r>
            <a:r>
              <a:rPr lang="en-US" dirty="0" err="1" smtClean="0"/>
              <a:t>DataContext</a:t>
            </a:r>
            <a:r>
              <a:rPr lang="en-US" dirty="0" smtClean="0"/>
              <a:t> soon 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the Identity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895600"/>
          </a:xfrm>
        </p:spPr>
        <p:txBody>
          <a:bodyPr/>
          <a:lstStyle/>
          <a:p>
            <a:r>
              <a:rPr lang="en-US" dirty="0" smtClean="0"/>
              <a:t>Any changes from “outside” are not visible to our current </a:t>
            </a:r>
            <a:r>
              <a:rPr lang="en-US" dirty="0" err="1" smtClean="0"/>
              <a:t>DataContext</a:t>
            </a:r>
            <a:r>
              <a:rPr lang="en-US" dirty="0" smtClean="0"/>
              <a:t> (if we’ve already retrieved a row)</a:t>
            </a:r>
          </a:p>
          <a:p>
            <a:pPr lvl="1"/>
            <a:r>
              <a:rPr lang="en-US" dirty="0" smtClean="0"/>
              <a:t>We want consistency and integrity inside our working context</a:t>
            </a:r>
          </a:p>
          <a:p>
            <a:pPr lvl="1"/>
            <a:r>
              <a:rPr lang="en-US" dirty="0" smtClean="0"/>
              <a:t>The only changes we see are local changes</a:t>
            </a:r>
          </a:p>
          <a:p>
            <a:pPr lvl="1"/>
            <a:r>
              <a:rPr lang="en-US" dirty="0" smtClean="0"/>
              <a:t>We will revisit concurrency later</a:t>
            </a:r>
          </a:p>
          <a:p>
            <a:r>
              <a:rPr lang="en-US" dirty="0" smtClean="0"/>
              <a:t>LINQ to SQL cannot update a table with no primary key</a:t>
            </a:r>
          </a:p>
          <a:p>
            <a:pPr lvl="1"/>
            <a:r>
              <a:rPr lang="en-US" dirty="0" smtClean="0"/>
              <a:t>No way to ensure uniqueness and integrity of retrieved objects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i="1" dirty="0" smtClean="0"/>
              <a:t>Maintains a list of objects affected by a business transaction and coordinates the writing out of changes and the resolution of concurrency problems. – </a:t>
            </a:r>
            <a:r>
              <a:rPr lang="en-US" dirty="0" smtClean="0"/>
              <a:t>Fowler</a:t>
            </a:r>
          </a:p>
          <a:p>
            <a:r>
              <a:rPr lang="en-US" dirty="0" smtClean="0"/>
              <a:t>LINQ to SQL </a:t>
            </a:r>
            <a:r>
              <a:rPr lang="en-US" dirty="0" err="1" smtClean="0"/>
              <a:t>DataContext</a:t>
            </a:r>
            <a:r>
              <a:rPr lang="en-US" dirty="0" smtClean="0"/>
              <a:t> is designed to be used in a unit of work</a:t>
            </a:r>
          </a:p>
          <a:p>
            <a:pPr lvl="1"/>
            <a:r>
              <a:rPr lang="en-US" dirty="0" smtClean="0"/>
              <a:t>For web apps, a unit of work may represent the processing of a single request</a:t>
            </a:r>
          </a:p>
          <a:p>
            <a:pPr lvl="1"/>
            <a:r>
              <a:rPr lang="en-US" dirty="0" smtClean="0"/>
              <a:t>For smart client, a unit of work may be the life of a form</a:t>
            </a:r>
          </a:p>
          <a:p>
            <a:pPr lvl="1"/>
            <a:r>
              <a:rPr lang="en-US" dirty="0" smtClean="0"/>
              <a:t>Unit of work may be encapsulated inside a single method</a:t>
            </a:r>
          </a:p>
          <a:p>
            <a:r>
              <a:rPr lang="en-US" dirty="0" err="1" smtClean="0"/>
              <a:t>DataContext</a:t>
            </a:r>
            <a:r>
              <a:rPr lang="en-US" dirty="0" smtClean="0"/>
              <a:t> is inexpensive to create</a:t>
            </a:r>
          </a:p>
          <a:p>
            <a:pPr lvl="1"/>
            <a:r>
              <a:rPr lang="en-US" dirty="0" smtClean="0"/>
              <a:t>Create as needed</a:t>
            </a:r>
          </a:p>
          <a:p>
            <a:pPr lvl="1"/>
            <a:r>
              <a:rPr lang="en-US" dirty="0" smtClean="0"/>
              <a:t>Don’t cache or create a singleton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err="1" smtClean="0"/>
              <a:t>DataContext</a:t>
            </a:r>
            <a:r>
              <a:rPr lang="en-US" dirty="0" smtClean="0"/>
              <a:t> is not thread safe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590800"/>
          </a:xfrm>
        </p:spPr>
        <p:txBody>
          <a:bodyPr/>
          <a:lstStyle/>
          <a:p>
            <a:r>
              <a:rPr lang="en-US" dirty="0" smtClean="0"/>
              <a:t>Object becomes an entity when </a:t>
            </a:r>
            <a:r>
              <a:rPr lang="en-US" dirty="0" err="1" smtClean="0"/>
              <a:t>DataContext</a:t>
            </a:r>
            <a:r>
              <a:rPr lang="en-US" dirty="0" smtClean="0"/>
              <a:t> becomes aware of the object</a:t>
            </a:r>
          </a:p>
          <a:p>
            <a:pPr lvl="1"/>
            <a:r>
              <a:rPr lang="en-US" dirty="0" smtClean="0"/>
              <a:t>Beginning of the lifecycle</a:t>
            </a:r>
          </a:p>
          <a:p>
            <a:pPr lvl="1"/>
            <a:r>
              <a:rPr lang="en-US" dirty="0" smtClean="0"/>
              <a:t>Can happen when object is retrieved from database</a:t>
            </a:r>
          </a:p>
          <a:p>
            <a:pPr lvl="1"/>
            <a:r>
              <a:rPr lang="en-US" dirty="0" smtClean="0"/>
              <a:t>Can also insert new objects and attach existing objects</a:t>
            </a:r>
          </a:p>
          <a:p>
            <a:r>
              <a:rPr lang="en-US" dirty="0" smtClean="0"/>
              <a:t>Lifecycle ends when </a:t>
            </a:r>
            <a:r>
              <a:rPr lang="en-US" dirty="0" err="1" smtClean="0"/>
              <a:t>DataContext</a:t>
            </a:r>
            <a:r>
              <a:rPr lang="en-US" dirty="0" smtClean="0"/>
              <a:t> no longer needed</a:t>
            </a:r>
          </a:p>
          <a:p>
            <a:pPr lvl="1"/>
            <a:r>
              <a:rPr lang="en-US" dirty="0" err="1" smtClean="0"/>
              <a:t>DataContext</a:t>
            </a:r>
            <a:r>
              <a:rPr lang="en-US" dirty="0" smtClean="0"/>
              <a:t> and object eligible for garbage collection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44312</TotalTime>
  <Words>1432</Words>
  <Application>Microsoft Office PowerPoint</Application>
  <PresentationFormat>On-screen Show (4:3)</PresentationFormat>
  <Paragraphs>287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1_SapphireTemplate</vt:lpstr>
      <vt:lpstr>LINQ To SQL Part II</vt:lpstr>
      <vt:lpstr>Overview</vt:lpstr>
      <vt:lpstr>Modifying Data</vt:lpstr>
      <vt:lpstr>Row Identity</vt:lpstr>
      <vt:lpstr>Object Identity</vt:lpstr>
      <vt:lpstr>Identity Map Pattern</vt:lpstr>
      <vt:lpstr>Consequences of the Identity Map</vt:lpstr>
      <vt:lpstr>Unit of work Pattern</vt:lpstr>
      <vt:lpstr>Entity Lifecycle</vt:lpstr>
      <vt:lpstr>Updates</vt:lpstr>
      <vt:lpstr>Change Tracking</vt:lpstr>
      <vt:lpstr>Change Tracking with POCOs</vt:lpstr>
      <vt:lpstr>INotifyPropertyChanging</vt:lpstr>
      <vt:lpstr>Updating Associations</vt:lpstr>
      <vt:lpstr>Updating Associations with POCOs</vt:lpstr>
      <vt:lpstr>Using EntitySet&lt;T&gt;</vt:lpstr>
      <vt:lpstr>Inserts</vt:lpstr>
      <vt:lpstr>Deletes</vt:lpstr>
      <vt:lpstr>Concurrency Management</vt:lpstr>
      <vt:lpstr>Concurrency Violations</vt:lpstr>
      <vt:lpstr>Transactions</vt:lpstr>
      <vt:lpstr>Detached Entities</vt:lpstr>
      <vt:lpstr>LINQ to SQL Limitations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3984</cp:revision>
  <dcterms:created xsi:type="dcterms:W3CDTF">2007-12-27T20:50:38Z</dcterms:created>
  <dcterms:modified xsi:type="dcterms:W3CDTF">2011-09-25T20:02:47Z</dcterms:modified>
</cp:coreProperties>
</file>