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726" autoAdjust="0"/>
    <p:restoredTop sz="82118" autoAdjust="0"/>
  </p:normalViewPr>
  <p:slideViewPr>
    <p:cSldViewPr>
      <p:cViewPr varScale="1">
        <p:scale>
          <a:sx n="58" d="100"/>
          <a:sy n="58" d="100"/>
        </p:scale>
        <p:origin x="-14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7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6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The Task Parallel Library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Thread </a:t>
            </a:r>
            <a:r>
              <a:rPr lang="en-US" smtClean="0"/>
              <a:t>made easy with Task&lt;T&gt;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1143000"/>
            <a:ext cx="853440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results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ConcurrentStack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tokenSource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CancellationTokenSource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ops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ParallelOptions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ops.CancellationToken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tokenSource.Token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; 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</a:rPr>
              <a:t>try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(messages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ops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, message =&gt;	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hash =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ComputeHash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(message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results.Push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(hash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ops.CancellationToken.ThrowIfCancellationRequested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(); 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});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</a:rPr>
              <a:t>OperationCanceledException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ex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8000"/>
                </a:solidFill>
                <a:latin typeface="Consolas"/>
              </a:rPr>
              <a:t>    //</a:t>
            </a:r>
            <a:r>
              <a:rPr lang="en-US" sz="1800" b="0" dirty="0">
                <a:solidFill>
                  <a:srgbClr val="008000"/>
                </a:solidFill>
                <a:latin typeface="Consolas"/>
              </a:rPr>
              <a:t> ...	</a:t>
            </a:r>
            <a:endParaRPr lang="en-US" sz="1800" b="0" dirty="0" smtClean="0">
              <a:solidFill>
                <a:srgbClr val="008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66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System.Threading.Tasks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905000"/>
            <a:ext cx="7010400" cy="419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stack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ConcurrentStack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task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>
                <a:solidFill>
                  <a:srgbClr val="2B91AF"/>
                </a:solidFill>
                <a:latin typeface="Consolas"/>
              </a:rPr>
              <a:t>Task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(() 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=&gt;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{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message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messages)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ComputeHash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(message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));    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0" dirty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task.Start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task.Wait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(2000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200400" y="4724400"/>
            <a:ext cx="57912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.Factory.StartNew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(() =&gt; 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ComputeHashes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(messages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)); 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93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5400" y="1899313"/>
            <a:ext cx="65532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task1 =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&gt;(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()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ComputeHash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(messages[1])); 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task2 = task1.ContinueWith((antecedent) =&gt; 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antecedent.Result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task1.Start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();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task2.Wait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(); 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35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LINQ</a:t>
            </a:r>
          </a:p>
          <a:p>
            <a:r>
              <a:rPr lang="en-US" dirty="0"/>
              <a:t>Parallel Data</a:t>
            </a:r>
          </a:p>
          <a:p>
            <a:r>
              <a:rPr lang="en-US" dirty="0"/>
              <a:t>Parallel Tasks</a:t>
            </a:r>
          </a:p>
        </p:txBody>
      </p:sp>
    </p:spTree>
    <p:extLst>
      <p:ext uri="{BB962C8B-B14F-4D97-AF65-F5344CB8AC3E}">
        <p14:creationId xmlns:p14="http://schemas.microsoft.com/office/powerpoint/2010/main" val="693309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LINQ</a:t>
            </a:r>
          </a:p>
          <a:p>
            <a:r>
              <a:rPr lang="en-US" dirty="0" smtClean="0"/>
              <a:t>Parallel Data</a:t>
            </a:r>
          </a:p>
          <a:p>
            <a:r>
              <a:rPr lang="en-US" dirty="0" smtClean="0"/>
              <a:t>Parallel Tasks</a:t>
            </a:r>
          </a:p>
        </p:txBody>
      </p:sp>
    </p:spTree>
    <p:extLst>
      <p:ext uri="{BB962C8B-B14F-4D97-AF65-F5344CB8AC3E}">
        <p14:creationId xmlns:p14="http://schemas.microsoft.com/office/powerpoint/2010/main" val="1444354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AsParallel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62970" y="2008496"/>
            <a:ext cx="8001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messages =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 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The cow jumped over the moon"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The spotted cuckoo is flying backwards"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hashes = </a:t>
            </a:r>
            <a:r>
              <a:rPr lang="en-US" sz="1400" b="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messages.AsParallel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         .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Select(message 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=&gt; 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utf8 =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UTF8Encoding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bytes = utf8.GetBytes(message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(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md5 =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SHA512CryptoServiceProvider</a:t>
            </a:r>
            <a:r>
              <a:rPr lang="en-US" sz="1400" b="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 {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	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hash = md5.ComputeHash(bytes);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	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base64 = </a:t>
            </a:r>
            <a:r>
              <a:rPr lang="en-US" sz="1400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Convert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.ToBase64String(hash);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	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base64;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        	});</a:t>
            </a:r>
            <a:endParaRPr lang="en-US" sz="14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21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Computational cost of work</a:t>
            </a:r>
          </a:p>
          <a:p>
            <a:r>
              <a:rPr lang="en-US" dirty="0" smtClean="0"/>
              <a:t># of cores</a:t>
            </a:r>
          </a:p>
          <a:p>
            <a:r>
              <a:rPr lang="en-US" dirty="0" smtClean="0"/>
              <a:t>Merging Results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3352800"/>
            <a:ext cx="4648200" cy="1333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 results = 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b="0" dirty="0" err="1">
                <a:solidFill>
                  <a:srgbClr val="2B91AF"/>
                </a:solidFill>
                <a:latin typeface="Consolas"/>
              </a:rPr>
              <a:t>ConcurrentStack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&gt;(); </a:t>
            </a:r>
            <a:endParaRPr lang="en-US" sz="14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 err="1" smtClean="0">
                <a:solidFill>
                  <a:srgbClr val="000000"/>
                </a:solidFill>
                <a:latin typeface="Consolas"/>
              </a:rPr>
              <a:t>messages.AsParallel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()	</a:t>
            </a:r>
            <a:endParaRPr lang="en-US" sz="14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dirty="0" smtClean="0">
                <a:solidFill>
                  <a:srgbClr val="000000"/>
                </a:solidFill>
                <a:latin typeface="Consolas"/>
              </a:rPr>
              <a:t>       .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Select(</a:t>
            </a:r>
            <a:r>
              <a:rPr lang="en-US" sz="1400" b="0" dirty="0" err="1">
                <a:solidFill>
                  <a:srgbClr val="000000"/>
                </a:solidFill>
                <a:latin typeface="Consolas"/>
              </a:rPr>
              <a:t>ComputeHash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)		</a:t>
            </a:r>
            <a:endParaRPr lang="en-US" sz="14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0" dirty="0" smtClean="0">
                <a:solidFill>
                  <a:srgbClr val="000000"/>
                </a:solidFill>
                <a:latin typeface="Consolas"/>
              </a:rPr>
              <a:t>       .</a:t>
            </a:r>
            <a:r>
              <a:rPr lang="en-US" sz="1400" b="0" dirty="0" err="1">
                <a:solidFill>
                  <a:srgbClr val="000000"/>
                </a:solidFill>
                <a:latin typeface="Consolas"/>
              </a:rPr>
              <a:t>ForAll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/>
              </a:rPr>
              <a:t>results.Push</a:t>
            </a:r>
            <a:r>
              <a:rPr lang="en-US" sz="1400" b="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999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always faster</a:t>
            </a:r>
          </a:p>
          <a:p>
            <a:r>
              <a:rPr lang="en-US" dirty="0" smtClean="0"/>
              <a:t>Avoid shared memory</a:t>
            </a:r>
          </a:p>
          <a:p>
            <a:r>
              <a:rPr lang="en-US" dirty="0" smtClean="0"/>
              <a:t>Beware of non-thread safe methods and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328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Rolled into an </a:t>
            </a:r>
            <a:r>
              <a:rPr lang="en-US" dirty="0" err="1" smtClean="0"/>
              <a:t>AggregateException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But not always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265528"/>
            <a:ext cx="57912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try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messages.AsParallel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.Select(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ComputeHash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.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ForAll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results.Push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AggregateException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ex)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Console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.WriteLine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ex.Message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exception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ex.InnerExceptions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{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Console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.WriteLine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exception.Message</a:t>
            </a: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31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Canceling a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</a:t>
            </a:r>
            <a:r>
              <a:rPr lang="en-US" dirty="0" err="1" smtClean="0"/>
              <a:t>CancellationToken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209800"/>
            <a:ext cx="6629400" cy="22132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results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ConcurrentStack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tokenSource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/>
              </a:rPr>
              <a:t>CancellationTokenSource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();  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messages.AsParallel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()	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 .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WithCancellation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tokenSource.Token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)	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 .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Select(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ComputeHash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)		</a:t>
            </a:r>
            <a:endParaRPr lang="en-US" sz="1800" b="0" dirty="0" smtClean="0">
              <a:solidFill>
                <a:srgbClr val="000000"/>
              </a:solidFill>
              <a:latin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        .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ForAll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results.Push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);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876800" y="4724400"/>
            <a:ext cx="3200400" cy="533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tokenSource.Cancel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</a:t>
            </a:r>
            <a:endParaRPr lang="en-US" sz="180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3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methods on Parallel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133600"/>
            <a:ext cx="60198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results =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ConcurrentStack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Parallel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.ForEach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(messages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message =&gt;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hash =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ComputeHash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(message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results.Push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(hash);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}); 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743200" y="4038600"/>
            <a:ext cx="54864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 smtClean="0">
                <a:solidFill>
                  <a:srgbClr val="2B91AF"/>
                </a:solidFill>
                <a:latin typeface="Consolas"/>
              </a:rPr>
              <a:t>Parallel</a:t>
            </a:r>
            <a:r>
              <a:rPr lang="en-US" sz="1800" b="0" dirty="0" err="1" smtClean="0">
                <a:solidFill>
                  <a:srgbClr val="000000"/>
                </a:solidFill>
                <a:latin typeface="Consolas"/>
              </a:rPr>
              <a:t>.For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messages.Length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=&gt;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 hash = 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ComputeHash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(messages[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]);	</a:t>
            </a:r>
            <a:r>
              <a:rPr lang="en-US" sz="1800" b="0" dirty="0" err="1">
                <a:solidFill>
                  <a:srgbClr val="000000"/>
                </a:solidFill>
                <a:latin typeface="Consolas"/>
              </a:rPr>
              <a:t>results.Push</a:t>
            </a:r>
            <a:r>
              <a:rPr lang="en-US" sz="1800" b="0" dirty="0">
                <a:solidFill>
                  <a:srgbClr val="000000"/>
                </a:solidFill>
                <a:latin typeface="Consolas"/>
              </a:rPr>
              <a:t>(hash</a:t>
            </a: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87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/ Stopping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066800" y="1981200"/>
            <a:ext cx="73152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Parallel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.For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(0, 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messages.Length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loopState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 =&gt;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hash =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ComputeHash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(messages[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results.Push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(hash);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800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...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loopState.Stop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();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//</a:t>
            </a:r>
            <a:r>
              <a:rPr lang="en-US" sz="1800" b="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or ...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0" dirty="0" err="1" smtClean="0">
                <a:latin typeface="Consolas" pitchFamily="49" charset="0"/>
                <a:cs typeface="Consolas" pitchFamily="49" charset="0"/>
              </a:rPr>
              <a:t>loopState.Break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(); </a:t>
            </a:r>
            <a:endParaRPr lang="en-US" sz="1800" b="0" dirty="0" smtClean="0">
              <a:latin typeface="Consolas" pitchFamily="49" charset="0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}); </a:t>
            </a:r>
            <a:endParaRPr lang="en-US" sz="1800" b="0" dirty="0">
              <a:effectLst/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428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12595</TotalTime>
  <Words>102</Words>
  <Application>Microsoft Office PowerPoint</Application>
  <PresentationFormat>On-screen Show (4:3)</PresentationFormat>
  <Paragraphs>129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1_SapphireTemplate</vt:lpstr>
      <vt:lpstr>The Task Parallel Library</vt:lpstr>
      <vt:lpstr>Overview</vt:lpstr>
      <vt:lpstr>Parallel LINQ</vt:lpstr>
      <vt:lpstr>Performance Considerations</vt:lpstr>
      <vt:lpstr>Pitfalls</vt:lpstr>
      <vt:lpstr>Exceptions</vt:lpstr>
      <vt:lpstr>Canceling a Query</vt:lpstr>
      <vt:lpstr>Data Parallelism</vt:lpstr>
      <vt:lpstr>Breaking / Stopping</vt:lpstr>
      <vt:lpstr>Cancellation</vt:lpstr>
      <vt:lpstr>Task Parallelism</vt:lpstr>
      <vt:lpstr>Continuations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930</cp:revision>
  <dcterms:created xsi:type="dcterms:W3CDTF">2007-12-27T20:50:38Z</dcterms:created>
  <dcterms:modified xsi:type="dcterms:W3CDTF">2012-05-03T17:50:40Z</dcterms:modified>
</cp:coreProperties>
</file>