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39" r:id="rId3"/>
    <p:sldId id="328" r:id="rId4"/>
    <p:sldId id="329" r:id="rId5"/>
    <p:sldId id="330" r:id="rId6"/>
    <p:sldId id="331" r:id="rId7"/>
    <p:sldId id="332" r:id="rId8"/>
    <p:sldId id="333" r:id="rId9"/>
    <p:sldId id="337" r:id="rId10"/>
    <p:sldId id="334" r:id="rId11"/>
    <p:sldId id="335" r:id="rId12"/>
    <p:sldId id="336" r:id="rId13"/>
    <p:sldId id="340" r:id="rId14"/>
    <p:sldId id="341" r:id="rId15"/>
    <p:sldId id="338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91071" autoAdjust="0"/>
  </p:normalViewPr>
  <p:slideViewPr>
    <p:cSldViewPr>
      <p:cViewPr varScale="1">
        <p:scale>
          <a:sx n="56" d="100"/>
          <a:sy n="56" d="100"/>
        </p:scale>
        <p:origin x="-5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7D959-B055-4D8C-ACF5-2C8192FE5661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8FABC8-6AD7-471A-B481-C928C7A161FF}">
      <dgm:prSet phldrT="[Text]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Red</a:t>
          </a:r>
          <a:endParaRPr lang="en-US" dirty="0"/>
        </a:p>
      </dgm:t>
    </dgm:pt>
    <dgm:pt modelId="{705660C1-ADF6-41E9-AC91-7CC5A5744C83}" type="parTrans" cxnId="{621D7E59-984E-426E-8F66-292B0FE9C45D}">
      <dgm:prSet/>
      <dgm:spPr/>
      <dgm:t>
        <a:bodyPr/>
        <a:lstStyle/>
        <a:p>
          <a:endParaRPr lang="en-US"/>
        </a:p>
      </dgm:t>
    </dgm:pt>
    <dgm:pt modelId="{0CF42331-EA97-4332-A5BA-55B7C71EDBAB}" type="sibTrans" cxnId="{621D7E59-984E-426E-8F66-292B0FE9C45D}">
      <dgm:prSet/>
      <dgm:spPr>
        <a:solidFill>
          <a:schemeClr val="accent6">
            <a:lumMod val="25000"/>
            <a:lumOff val="75000"/>
          </a:schemeClr>
        </a:solidFill>
      </dgm:spPr>
      <dgm:t>
        <a:bodyPr/>
        <a:lstStyle/>
        <a:p>
          <a:endParaRPr lang="en-US"/>
        </a:p>
      </dgm:t>
    </dgm:pt>
    <dgm:pt modelId="{85DB27A7-A3D2-4B0D-83C9-33B2F195DCE7}">
      <dgm:prSet phldrT="[Text]"/>
      <dgm:spPr>
        <a:solidFill>
          <a:srgbClr val="00B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Green</a:t>
          </a:r>
          <a:endParaRPr lang="en-US" dirty="0"/>
        </a:p>
      </dgm:t>
    </dgm:pt>
    <dgm:pt modelId="{AE97504E-DBBB-488A-BAFC-14AF6AE9C764}" type="parTrans" cxnId="{B3E3B301-078B-4253-B76F-D6FC9A9F65B6}">
      <dgm:prSet/>
      <dgm:spPr/>
      <dgm:t>
        <a:bodyPr/>
        <a:lstStyle/>
        <a:p>
          <a:endParaRPr lang="en-US"/>
        </a:p>
      </dgm:t>
    </dgm:pt>
    <dgm:pt modelId="{2AE6EA05-D72C-4EEC-931F-8E10DB2285E3}" type="sibTrans" cxnId="{B3E3B301-078B-4253-B76F-D6FC9A9F65B6}">
      <dgm:prSet/>
      <dgm:spPr>
        <a:solidFill>
          <a:schemeClr val="accent6">
            <a:lumMod val="25000"/>
            <a:lumOff val="75000"/>
          </a:schemeClr>
        </a:solidFill>
      </dgm:spPr>
      <dgm:t>
        <a:bodyPr/>
        <a:lstStyle/>
        <a:p>
          <a:endParaRPr lang="en-US"/>
        </a:p>
      </dgm:t>
    </dgm:pt>
    <dgm:pt modelId="{AC378307-9663-404A-B44B-B3358630B0A4}">
      <dgm:prSet phldrT="[Text]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Refactor</a:t>
          </a:r>
          <a:endParaRPr lang="en-US" dirty="0">
            <a:solidFill>
              <a:schemeClr val="tx1"/>
            </a:solidFill>
          </a:endParaRPr>
        </a:p>
      </dgm:t>
    </dgm:pt>
    <dgm:pt modelId="{567DC966-38E0-4C9B-A98C-6FDA0E300699}" type="parTrans" cxnId="{623CC1E4-2B7B-4A3A-A219-EA38160E88CD}">
      <dgm:prSet/>
      <dgm:spPr/>
      <dgm:t>
        <a:bodyPr/>
        <a:lstStyle/>
        <a:p>
          <a:endParaRPr lang="en-US"/>
        </a:p>
      </dgm:t>
    </dgm:pt>
    <dgm:pt modelId="{A19B8687-5D5B-4F1E-8D76-9761FD91B162}" type="sibTrans" cxnId="{623CC1E4-2B7B-4A3A-A219-EA38160E88CD}">
      <dgm:prSet/>
      <dgm:spPr>
        <a:solidFill>
          <a:schemeClr val="accent6">
            <a:lumMod val="25000"/>
            <a:lumOff val="75000"/>
          </a:schemeClr>
        </a:solidFill>
      </dgm:spPr>
      <dgm:t>
        <a:bodyPr/>
        <a:lstStyle/>
        <a:p>
          <a:endParaRPr lang="en-US"/>
        </a:p>
      </dgm:t>
    </dgm:pt>
    <dgm:pt modelId="{BD867225-837C-447B-945F-0DFFD2B51962}" type="pres">
      <dgm:prSet presAssocID="{4D67D959-B055-4D8C-ACF5-2C8192FE566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E1DB3C-A209-4644-8909-D52E8CF3B6E5}" type="pres">
      <dgm:prSet presAssocID="{528FABC8-6AD7-471A-B481-C928C7A161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E84F9F-598A-4758-95AB-EC044CB352E8}" type="pres">
      <dgm:prSet presAssocID="{0CF42331-EA97-4332-A5BA-55B7C71EDBA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AFF66E2-5248-4890-9D10-116029F7E65F}" type="pres">
      <dgm:prSet presAssocID="{0CF42331-EA97-4332-A5BA-55B7C71EDBA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7D49778-69B5-4D80-AD54-B1FEC6AAEA47}" type="pres">
      <dgm:prSet presAssocID="{85DB27A7-A3D2-4B0D-83C9-33B2F195DC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99F17-D541-4636-8090-BBE1EBDA9FE1}" type="pres">
      <dgm:prSet presAssocID="{2AE6EA05-D72C-4EEC-931F-8E10DB2285E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97FCEE6-7B1C-4F42-B9A7-BFE076BAEB7A}" type="pres">
      <dgm:prSet presAssocID="{2AE6EA05-D72C-4EEC-931F-8E10DB2285E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C3EA94F-453A-42B7-9B29-585F72149B4D}" type="pres">
      <dgm:prSet presAssocID="{AC378307-9663-404A-B44B-B3358630B0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68DDA-66C2-46A9-9F1A-5AFFBE140345}" type="pres">
      <dgm:prSet presAssocID="{A19B8687-5D5B-4F1E-8D76-9761FD91B1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482AC0-1EB1-49FF-A791-8AE0B7818E3E}" type="pres">
      <dgm:prSet presAssocID="{A19B8687-5D5B-4F1E-8D76-9761FD91B16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6DE4384-4683-43C6-9B12-3A0C3A7D6063}" type="presOf" srcId="{0CF42331-EA97-4332-A5BA-55B7C71EDBAB}" destId="{BAFF66E2-5248-4890-9D10-116029F7E65F}" srcOrd="1" destOrd="0" presId="urn:microsoft.com/office/officeart/2005/8/layout/cycle2"/>
    <dgm:cxn modelId="{6C2AAF40-A7BF-4976-A7E8-449A4BE2808D}" type="presOf" srcId="{85DB27A7-A3D2-4B0D-83C9-33B2F195DCE7}" destId="{37D49778-69B5-4D80-AD54-B1FEC6AAEA47}" srcOrd="0" destOrd="0" presId="urn:microsoft.com/office/officeart/2005/8/layout/cycle2"/>
    <dgm:cxn modelId="{B5E379B9-FBE0-4F68-B3F1-A218D3E183EA}" type="presOf" srcId="{A19B8687-5D5B-4F1E-8D76-9761FD91B162}" destId="{24168DDA-66C2-46A9-9F1A-5AFFBE140345}" srcOrd="0" destOrd="0" presId="urn:microsoft.com/office/officeart/2005/8/layout/cycle2"/>
    <dgm:cxn modelId="{623CC1E4-2B7B-4A3A-A219-EA38160E88CD}" srcId="{4D67D959-B055-4D8C-ACF5-2C8192FE5661}" destId="{AC378307-9663-404A-B44B-B3358630B0A4}" srcOrd="2" destOrd="0" parTransId="{567DC966-38E0-4C9B-A98C-6FDA0E300699}" sibTransId="{A19B8687-5D5B-4F1E-8D76-9761FD91B162}"/>
    <dgm:cxn modelId="{161FD311-C606-47FF-AD3C-5EBCEAE4852D}" type="presOf" srcId="{2AE6EA05-D72C-4EEC-931F-8E10DB2285E3}" destId="{897FCEE6-7B1C-4F42-B9A7-BFE076BAEB7A}" srcOrd="1" destOrd="0" presId="urn:microsoft.com/office/officeart/2005/8/layout/cycle2"/>
    <dgm:cxn modelId="{88241371-EA0F-4E68-9EB8-FFC5632CFFFF}" type="presOf" srcId="{2AE6EA05-D72C-4EEC-931F-8E10DB2285E3}" destId="{D0E99F17-D541-4636-8090-BBE1EBDA9FE1}" srcOrd="0" destOrd="0" presId="urn:microsoft.com/office/officeart/2005/8/layout/cycle2"/>
    <dgm:cxn modelId="{A20B1296-DDF7-4C25-B511-FFDCC98AB488}" type="presOf" srcId="{0CF42331-EA97-4332-A5BA-55B7C71EDBAB}" destId="{9BE84F9F-598A-4758-95AB-EC044CB352E8}" srcOrd="0" destOrd="0" presId="urn:microsoft.com/office/officeart/2005/8/layout/cycle2"/>
    <dgm:cxn modelId="{98B38E8B-A44A-4978-B1D0-38EB8B3DC78F}" type="presOf" srcId="{A19B8687-5D5B-4F1E-8D76-9761FD91B162}" destId="{B0482AC0-1EB1-49FF-A791-8AE0B7818E3E}" srcOrd="1" destOrd="0" presId="urn:microsoft.com/office/officeart/2005/8/layout/cycle2"/>
    <dgm:cxn modelId="{B3E3B301-078B-4253-B76F-D6FC9A9F65B6}" srcId="{4D67D959-B055-4D8C-ACF5-2C8192FE5661}" destId="{85DB27A7-A3D2-4B0D-83C9-33B2F195DCE7}" srcOrd="1" destOrd="0" parTransId="{AE97504E-DBBB-488A-BAFC-14AF6AE9C764}" sibTransId="{2AE6EA05-D72C-4EEC-931F-8E10DB2285E3}"/>
    <dgm:cxn modelId="{E9A45367-8BD7-4752-AA1C-B1EC1937B68F}" type="presOf" srcId="{528FABC8-6AD7-471A-B481-C928C7A161FF}" destId="{86E1DB3C-A209-4644-8909-D52E8CF3B6E5}" srcOrd="0" destOrd="0" presId="urn:microsoft.com/office/officeart/2005/8/layout/cycle2"/>
    <dgm:cxn modelId="{621D7E59-984E-426E-8F66-292B0FE9C45D}" srcId="{4D67D959-B055-4D8C-ACF5-2C8192FE5661}" destId="{528FABC8-6AD7-471A-B481-C928C7A161FF}" srcOrd="0" destOrd="0" parTransId="{705660C1-ADF6-41E9-AC91-7CC5A5744C83}" sibTransId="{0CF42331-EA97-4332-A5BA-55B7C71EDBAB}"/>
    <dgm:cxn modelId="{7D04AE1A-45A8-4B1E-B21E-8E70DE70D094}" type="presOf" srcId="{AC378307-9663-404A-B44B-B3358630B0A4}" destId="{EC3EA94F-453A-42B7-9B29-585F72149B4D}" srcOrd="0" destOrd="0" presId="urn:microsoft.com/office/officeart/2005/8/layout/cycle2"/>
    <dgm:cxn modelId="{43474914-3D4D-4E3A-BEF0-98491A08ABAF}" type="presOf" srcId="{4D67D959-B055-4D8C-ACF5-2C8192FE5661}" destId="{BD867225-837C-447B-945F-0DFFD2B51962}" srcOrd="0" destOrd="0" presId="urn:microsoft.com/office/officeart/2005/8/layout/cycle2"/>
    <dgm:cxn modelId="{7EB45DF0-BD10-41BC-A8CB-608EFCD48046}" type="presParOf" srcId="{BD867225-837C-447B-945F-0DFFD2B51962}" destId="{86E1DB3C-A209-4644-8909-D52E8CF3B6E5}" srcOrd="0" destOrd="0" presId="urn:microsoft.com/office/officeart/2005/8/layout/cycle2"/>
    <dgm:cxn modelId="{CBF56577-E10F-40E3-BDA5-DDBE640C8B23}" type="presParOf" srcId="{BD867225-837C-447B-945F-0DFFD2B51962}" destId="{9BE84F9F-598A-4758-95AB-EC044CB352E8}" srcOrd="1" destOrd="0" presId="urn:microsoft.com/office/officeart/2005/8/layout/cycle2"/>
    <dgm:cxn modelId="{4CBCD9E8-8FB0-482D-A44B-46C52E3BD7C2}" type="presParOf" srcId="{9BE84F9F-598A-4758-95AB-EC044CB352E8}" destId="{BAFF66E2-5248-4890-9D10-116029F7E65F}" srcOrd="0" destOrd="0" presId="urn:microsoft.com/office/officeart/2005/8/layout/cycle2"/>
    <dgm:cxn modelId="{045FB896-DFF2-4B38-985F-4D709F767D19}" type="presParOf" srcId="{BD867225-837C-447B-945F-0DFFD2B51962}" destId="{37D49778-69B5-4D80-AD54-B1FEC6AAEA47}" srcOrd="2" destOrd="0" presId="urn:microsoft.com/office/officeart/2005/8/layout/cycle2"/>
    <dgm:cxn modelId="{B306940D-F48E-4B7F-BFDD-B7582030D720}" type="presParOf" srcId="{BD867225-837C-447B-945F-0DFFD2B51962}" destId="{D0E99F17-D541-4636-8090-BBE1EBDA9FE1}" srcOrd="3" destOrd="0" presId="urn:microsoft.com/office/officeart/2005/8/layout/cycle2"/>
    <dgm:cxn modelId="{F18CEFE4-DAEB-4F92-9D13-611AE726AF16}" type="presParOf" srcId="{D0E99F17-D541-4636-8090-BBE1EBDA9FE1}" destId="{897FCEE6-7B1C-4F42-B9A7-BFE076BAEB7A}" srcOrd="0" destOrd="0" presId="urn:microsoft.com/office/officeart/2005/8/layout/cycle2"/>
    <dgm:cxn modelId="{099CC967-4290-49A3-AB79-5106F883E41F}" type="presParOf" srcId="{BD867225-837C-447B-945F-0DFFD2B51962}" destId="{EC3EA94F-453A-42B7-9B29-585F72149B4D}" srcOrd="4" destOrd="0" presId="urn:microsoft.com/office/officeart/2005/8/layout/cycle2"/>
    <dgm:cxn modelId="{A618F6D6-7A55-4949-BAE8-ACF116599F77}" type="presParOf" srcId="{BD867225-837C-447B-945F-0DFFD2B51962}" destId="{24168DDA-66C2-46A9-9F1A-5AFFBE140345}" srcOrd="5" destOrd="0" presId="urn:microsoft.com/office/officeart/2005/8/layout/cycle2"/>
    <dgm:cxn modelId="{54B293BC-6FE1-4129-AC5E-AE1E250B0301}" type="presParOf" srcId="{24168DDA-66C2-46A9-9F1A-5AFFBE140345}" destId="{B0482AC0-1EB1-49FF-A791-8AE0B7818E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1DB3C-A209-4644-8909-D52E8CF3B6E5}">
      <dsp:nvSpPr>
        <dsp:cNvPr id="0" name=""/>
        <dsp:cNvSpPr/>
      </dsp:nvSpPr>
      <dsp:spPr>
        <a:xfrm>
          <a:off x="2437209" y="248"/>
          <a:ext cx="1907381" cy="190738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Red</a:t>
          </a:r>
          <a:endParaRPr lang="en-US" sz="3000" kern="1200" dirty="0"/>
        </a:p>
      </dsp:txBody>
      <dsp:txXfrm>
        <a:off x="2716538" y="279577"/>
        <a:ext cx="1348723" cy="1348723"/>
      </dsp:txXfrm>
    </dsp:sp>
    <dsp:sp modelId="{9BE84F9F-598A-4758-95AB-EC044CB352E8}">
      <dsp:nvSpPr>
        <dsp:cNvPr id="0" name=""/>
        <dsp:cNvSpPr/>
      </dsp:nvSpPr>
      <dsp:spPr>
        <a:xfrm rot="3600000">
          <a:off x="3846064" y="1862712"/>
          <a:ext cx="510694" cy="643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5000"/>
            <a:lumOff val="75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884366" y="1925119"/>
        <a:ext cx="357486" cy="386245"/>
      </dsp:txXfrm>
    </dsp:sp>
    <dsp:sp modelId="{37D49778-69B5-4D80-AD54-B1FEC6AAEA47}">
      <dsp:nvSpPr>
        <dsp:cNvPr id="0" name=""/>
        <dsp:cNvSpPr/>
      </dsp:nvSpPr>
      <dsp:spPr>
        <a:xfrm>
          <a:off x="3872687" y="2486569"/>
          <a:ext cx="1907381" cy="1907381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Green</a:t>
          </a:r>
          <a:endParaRPr lang="en-US" sz="3000" kern="1200" dirty="0"/>
        </a:p>
      </dsp:txBody>
      <dsp:txXfrm>
        <a:off x="4152016" y="2765898"/>
        <a:ext cx="1348723" cy="1348723"/>
      </dsp:txXfrm>
    </dsp:sp>
    <dsp:sp modelId="{D0E99F17-D541-4636-8090-BBE1EBDA9FE1}">
      <dsp:nvSpPr>
        <dsp:cNvPr id="0" name=""/>
        <dsp:cNvSpPr/>
      </dsp:nvSpPr>
      <dsp:spPr>
        <a:xfrm rot="10800000">
          <a:off x="3150006" y="3118389"/>
          <a:ext cx="510694" cy="643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5000"/>
            <a:lumOff val="75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3303214" y="3247137"/>
        <a:ext cx="357486" cy="386245"/>
      </dsp:txXfrm>
    </dsp:sp>
    <dsp:sp modelId="{EC3EA94F-453A-42B7-9B29-585F72149B4D}">
      <dsp:nvSpPr>
        <dsp:cNvPr id="0" name=""/>
        <dsp:cNvSpPr/>
      </dsp:nvSpPr>
      <dsp:spPr>
        <a:xfrm>
          <a:off x="1001731" y="2486569"/>
          <a:ext cx="1907381" cy="1907381"/>
        </a:xfrm>
        <a:prstGeom prst="ellipse">
          <a:avLst/>
        </a:prstGeom>
        <a:solidFill>
          <a:srgbClr val="FFFF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Refactor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281060" y="2765898"/>
        <a:ext cx="1348723" cy="1348723"/>
      </dsp:txXfrm>
    </dsp:sp>
    <dsp:sp modelId="{24168DDA-66C2-46A9-9F1A-5AFFBE140345}">
      <dsp:nvSpPr>
        <dsp:cNvPr id="0" name=""/>
        <dsp:cNvSpPr/>
      </dsp:nvSpPr>
      <dsp:spPr>
        <a:xfrm rot="18000000">
          <a:off x="2410586" y="1887746"/>
          <a:ext cx="510694" cy="643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25000"/>
            <a:lumOff val="75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448888" y="2082835"/>
        <a:ext cx="357486" cy="386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4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1102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12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6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6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277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32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944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2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45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330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0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Refactoring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Improving code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Refeactorings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Rename</a:t>
            </a:r>
          </a:p>
          <a:p>
            <a:r>
              <a:rPr lang="en-US" dirty="0" smtClean="0"/>
              <a:t>Introduce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10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 interface</a:t>
            </a:r>
          </a:p>
          <a:p>
            <a:r>
              <a:rPr lang="en-US" dirty="0" smtClean="0"/>
              <a:t>Extract superclass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95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 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have a knack of finding the flaws in an API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smtClean="0"/>
              <a:t>Strategy</a:t>
            </a:r>
          </a:p>
          <a:p>
            <a:r>
              <a:rPr lang="en-US" dirty="0" smtClean="0"/>
              <a:t>Builder</a:t>
            </a:r>
          </a:p>
          <a:p>
            <a:r>
              <a:rPr lang="en-US" dirty="0" smtClean="0"/>
              <a:t>Façade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5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36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683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Synergy Between Testability and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can tell you about design problems</a:t>
            </a:r>
          </a:p>
          <a:p>
            <a:pPr lvl="1"/>
            <a:r>
              <a:rPr lang="en-US" dirty="0" smtClean="0"/>
              <a:t>Iceberg classes</a:t>
            </a:r>
          </a:p>
          <a:p>
            <a:pPr lvl="1"/>
            <a:r>
              <a:rPr lang="en-US" dirty="0" smtClean="0"/>
              <a:t>State hidden in methods</a:t>
            </a:r>
          </a:p>
          <a:p>
            <a:pPr lvl="1"/>
            <a:r>
              <a:rPr lang="en-US" dirty="0" smtClean="0"/>
              <a:t>Difficult setup</a:t>
            </a:r>
          </a:p>
          <a:p>
            <a:pPr lvl="1"/>
            <a:r>
              <a:rPr lang="en-US" dirty="0" smtClean="0"/>
              <a:t>State leaks across tests</a:t>
            </a:r>
          </a:p>
          <a:p>
            <a:pPr lvl="1"/>
            <a:r>
              <a:rPr lang="en-US" dirty="0" smtClean="0"/>
              <a:t>Environmental dependencies</a:t>
            </a:r>
          </a:p>
          <a:p>
            <a:pPr lvl="1"/>
            <a:r>
              <a:rPr lang="en-US" dirty="0" smtClean="0"/>
              <a:t>Framework frustration</a:t>
            </a:r>
          </a:p>
          <a:p>
            <a:pPr lvl="1"/>
            <a:r>
              <a:rPr lang="en-US" dirty="0" smtClean="0"/>
              <a:t>Difficult mocking</a:t>
            </a:r>
          </a:p>
          <a:p>
            <a:pPr lvl="1"/>
            <a:r>
              <a:rPr lang="en-US" dirty="0" smtClean="0"/>
              <a:t>Hidden effects</a:t>
            </a:r>
          </a:p>
          <a:p>
            <a:pPr lvl="1"/>
            <a:r>
              <a:rPr lang="en-US" dirty="0" smtClean="0"/>
              <a:t>Test thrash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073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74418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117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438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60296"/>
            <a:ext cx="8309198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259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implementation</a:t>
            </a:r>
          </a:p>
          <a:p>
            <a:r>
              <a:rPr lang="en-US" dirty="0" smtClean="0"/>
              <a:t>Preserve the external functionality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09800" y="2743200"/>
            <a:ext cx="4267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latin typeface="Consolas" pitchFamily="49" charset="0"/>
              <a:ea typeface="Calibri"/>
              <a:cs typeface="Times New Roman"/>
            </a:endParaRPr>
          </a:p>
        </p:txBody>
      </p:sp>
      <p:pic>
        <p:nvPicPr>
          <p:cNvPr id="1026" name="Picture 2" descr="C:\Users\bitmask\AppData\Local\Microsoft\Windows\Temporary Internet Files\Content.IE5\FN01O6I8\MC90044128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87702"/>
            <a:ext cx="1826971" cy="11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25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6513185"/>
              </p:ext>
            </p:extLst>
          </p:nvPr>
        </p:nvGraphicFramePr>
        <p:xfrm>
          <a:off x="1181100" y="1397000"/>
          <a:ext cx="67818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596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You Done?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://www.belly-timber.com/photos/hfos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53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23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Refactor?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improve the an “</a:t>
            </a:r>
            <a:r>
              <a:rPr lang="en-US" dirty="0" err="1" smtClean="0"/>
              <a:t>ility</a:t>
            </a:r>
            <a:r>
              <a:rPr lang="en-US" dirty="0" smtClean="0"/>
              <a:t>” of code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Even scalability, extensibility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267200" y="3200400"/>
            <a:ext cx="2514600" cy="23622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Code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3074" name="Picture 2" descr="C:\Users\bitmask\AppData\Local\Microsoft\Windows\Temporary Internet Files\Content.IE5\PF3VI1M7\MC9004338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57" y="4624052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057400" y="4185902"/>
            <a:ext cx="2209800" cy="876300"/>
          </a:xfrm>
          <a:prstGeom prst="righ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Change Requests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667000" y="3657600"/>
            <a:ext cx="1752600" cy="876300"/>
          </a:xfrm>
          <a:prstGeom prst="righ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Bug Fixes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209800" y="4762500"/>
            <a:ext cx="2209800" cy="876300"/>
          </a:xfrm>
          <a:prstGeom prst="righ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New Features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209800" y="3086100"/>
            <a:ext cx="2209800" cy="876300"/>
          </a:xfrm>
          <a:prstGeom prst="righ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Deadlines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81643" y="4762500"/>
            <a:ext cx="2590800" cy="118619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Technical Debt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Refactor?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fixing a failing test (red-green-refactor)</a:t>
            </a:r>
          </a:p>
          <a:p>
            <a:r>
              <a:rPr lang="en-US" dirty="0" smtClean="0"/>
              <a:t>Before adding a new feature</a:t>
            </a:r>
          </a:p>
          <a:p>
            <a:r>
              <a:rPr lang="en-US" dirty="0" smtClean="0"/>
              <a:t>After identifying a quality problem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324600" y="0"/>
            <a:ext cx="2829128" cy="6705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5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5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5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5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5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500" b="0" dirty="0" err="1" smtClean="0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500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500" b="0" dirty="0" err="1" smtClean="0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500" b="0" dirty="0" err="1" smtClean="0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500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500" b="0" dirty="0" err="1" smtClean="0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Consolas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500" b="0" dirty="0">
              <a:latin typeface="Consolas" pitchFamily="49" charset="0"/>
              <a:ea typeface="Calibri"/>
              <a:cs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5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5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5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5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500" b="0" dirty="0" err="1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5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5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7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7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7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7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7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7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700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700" b="0" dirty="0" err="1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7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5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Left Brace 6"/>
          <p:cNvSpPr/>
          <p:nvPr/>
        </p:nvSpPr>
        <p:spPr bwMode="auto">
          <a:xfrm>
            <a:off x="5638800" y="-3244"/>
            <a:ext cx="685800" cy="6708843"/>
          </a:xfrm>
          <a:prstGeom prst="leftBrac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0982262">
            <a:off x="5295901" y="4691484"/>
            <a:ext cx="2057400" cy="1219200"/>
          </a:xfrm>
          <a:prstGeom prst="righ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Duplicated Code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388594" y="3166511"/>
            <a:ext cx="1245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Large class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10333">
            <a:off x="4952999" y="576657"/>
            <a:ext cx="2057400" cy="1219200"/>
          </a:xfrm>
          <a:prstGeom prst="rightArrow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Complex If/Else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82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Refactor?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don’t have tests!</a:t>
            </a:r>
            <a:endParaRPr lang="en-US" dirty="0"/>
          </a:p>
        </p:txBody>
      </p:sp>
      <p:pic>
        <p:nvPicPr>
          <p:cNvPr id="4098" name="Picture 2" descr="C:\Users\bitmask\AppData\Local\Microsoft\Windows\Temporary Internet Files\Content.IE5\YFEWNS5Q\MP90044232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09800"/>
            <a:ext cx="254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038600" y="2743200"/>
            <a:ext cx="4267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sz="800" b="0" dirty="0" err="1" smtClean="0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8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8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20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 (Fowler Refactoring)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5565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176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56668</TotalTime>
  <Words>374</Words>
  <Application>Microsoft Office PowerPoint</Application>
  <PresentationFormat>On-screen Show (4:3)</PresentationFormat>
  <Paragraphs>141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Refactoring</vt:lpstr>
      <vt:lpstr>PowerPoint Presentation</vt:lpstr>
      <vt:lpstr>What is it?</vt:lpstr>
      <vt:lpstr>The Mantra</vt:lpstr>
      <vt:lpstr>When Are You Done?</vt:lpstr>
      <vt:lpstr>Why Refactor?</vt:lpstr>
      <vt:lpstr>When To Refactor?</vt:lpstr>
      <vt:lpstr>When NOT to Refactor?</vt:lpstr>
      <vt:lpstr>Code Smells (Fowler Refactoring)</vt:lpstr>
      <vt:lpstr>Common Refeactorings</vt:lpstr>
      <vt:lpstr>Refactoring To Abstractions</vt:lpstr>
      <vt:lpstr>Refactoring To Design Patterns</vt:lpstr>
      <vt:lpstr>PowerPoint Presentation</vt:lpstr>
      <vt:lpstr>The Synergy Between Testability and Design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4526</cp:revision>
  <dcterms:created xsi:type="dcterms:W3CDTF">2007-12-27T20:50:38Z</dcterms:created>
  <dcterms:modified xsi:type="dcterms:W3CDTF">2012-04-06T02:17:24Z</dcterms:modified>
</cp:coreProperties>
</file>