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65" r:id="rId3"/>
    <p:sldId id="394" r:id="rId4"/>
    <p:sldId id="400" r:id="rId5"/>
    <p:sldId id="401" r:id="rId6"/>
    <p:sldId id="402" r:id="rId7"/>
    <p:sldId id="395" r:id="rId8"/>
    <p:sldId id="404" r:id="rId9"/>
    <p:sldId id="396" r:id="rId10"/>
    <p:sldId id="405" r:id="rId11"/>
    <p:sldId id="398" r:id="rId12"/>
    <p:sldId id="397" r:id="rId13"/>
    <p:sldId id="406" r:id="rId14"/>
    <p:sldId id="363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1071" autoAdjust="0"/>
  </p:normalViewPr>
  <p:slideViewPr>
    <p:cSldViewPr>
      <p:cViewPr varScale="1">
        <p:scale>
          <a:sx n="56" d="100"/>
          <a:sy n="56" d="100"/>
        </p:scale>
        <p:origin x="-5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4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1102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12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66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26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277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32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6944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2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45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9330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0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C# : Object Oriented Design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Modern OOD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Don’t let derived classes cause misbehavior in a base class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Warning signs on an LSP violation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Run time type checking </a:t>
            </a:r>
            <a:r>
              <a:rPr lang="en-US" sz="2000" kern="0" smtClean="0">
                <a:latin typeface="Myriad Pro Light" pitchFamily="34" charset="0"/>
                <a:cs typeface="Segoe UI" pitchFamily="34" charset="0"/>
              </a:rPr>
              <a:t>in if/else 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statements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New derived type forces a change in base type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Build cohesive abstractions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457200" y="1752600"/>
            <a:ext cx="784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Avoid polluting interfaces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Separate clients means separate interfaces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Don’t force clients to use or implement methods they don’t use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Prefer aggregation and delegation over inheritance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b="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57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Depend only on abstractions, not details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3962400"/>
            <a:ext cx="5638800" cy="1371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dirty="0" err="1" smtClean="0">
                <a:latin typeface="Consolas" pitchFamily="49" charset="0"/>
                <a:ea typeface="Calibri"/>
                <a:cs typeface="Consolas"/>
              </a:rPr>
              <a:t>.Mean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 calc =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();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        result = </a:t>
            </a:r>
            <a:r>
              <a:rPr lang="en-US" dirty="0" err="1" smtClean="0">
                <a:latin typeface="Consolas" pitchFamily="49" charset="0"/>
                <a:ea typeface="Calibri"/>
                <a:cs typeface="Consolas"/>
              </a:rPr>
              <a:t>calc.Aggregate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(measurements);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40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5943600" y="4114800"/>
            <a:ext cx="1981200" cy="6858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  <a:sym typeface="Wingdings" pitchFamily="2" charset="2"/>
              </a:rPr>
              <a:t>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784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Isolate business logic from infrastructure details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Define abstractions to interface between layers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b="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784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DIP in practice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Leads in inversion of control and </a:t>
            </a:r>
            <a:r>
              <a:rPr lang="en-US" sz="2000" b="0" kern="0" dirty="0" err="1" smtClean="0">
                <a:latin typeface="Myriad Pro Light" pitchFamily="34" charset="0"/>
                <a:cs typeface="Segoe UI" pitchFamily="34" charset="0"/>
              </a:rPr>
              <a:t>IoC</a:t>
            </a: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 containers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Increased testability &amp; flexibility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b="0" kern="0" dirty="0" smtClean="0">
              <a:latin typeface="Myriad Pro Light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- SOLID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3200" kern="0" dirty="0" smtClean="0">
                <a:latin typeface="Myriad Pro Light" pitchFamily="34" charset="0"/>
                <a:cs typeface="Segoe UI" pitchFamily="34" charset="0"/>
              </a:rPr>
              <a:t>S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ingle Responsibility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Myriad Pro Light" pitchFamily="34" charset="0"/>
                <a:cs typeface="Segoe UI" pitchFamily="34" charset="0"/>
              </a:rPr>
              <a:t>O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pen-closed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 err="1" smtClean="0">
                <a:latin typeface="Myriad Pro Light" pitchFamily="34" charset="0"/>
                <a:cs typeface="Segoe UI" pitchFamily="34" charset="0"/>
              </a:rPr>
              <a:t>L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iskov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Substitution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Myriad Pro Light" pitchFamily="34" charset="0"/>
                <a:cs typeface="Segoe UI" pitchFamily="34" charset="0"/>
              </a:rPr>
              <a:t>I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nterface Segregation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 smtClean="0">
                <a:latin typeface="Myriad Pro Light" pitchFamily="34" charset="0"/>
                <a:cs typeface="Segoe UI" pitchFamily="34" charset="0"/>
              </a:rPr>
              <a:t>D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ependency Injection Principle</a:t>
            </a:r>
          </a:p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810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Single Responsibility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Open-closed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Liskov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Substitution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Interface Segregation Principle</a:t>
            </a:r>
          </a:p>
          <a:p>
            <a:pPr marL="342900" lvl="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Dependency Injection Principle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itchFamily="34" charset="0"/>
              </a:rPr>
              <a:t>Single Responsibility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 class should have only one reason to change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990600" y="4114800"/>
            <a:ext cx="70104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class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Measurement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Consolas"/>
              </a:rPr>
              <a:t>{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Consolas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Consolas"/>
              </a:rPr>
              <a:t>HighValue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Consolas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public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double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err="1" smtClean="0">
                <a:latin typeface="Consolas"/>
                <a:ea typeface="Calibri"/>
                <a:cs typeface="Consolas"/>
              </a:rPr>
              <a:t>LowValue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{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get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;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set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; 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Consolas"/>
              </a:rPr>
              <a:t>}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990600" y="19812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Requirements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Create a class to aggregate measurements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Can select grouping size (groups of 4, groups of 2)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Can select aggregating function (average, mean)</a:t>
            </a:r>
          </a:p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itchFamily="34" charset="0"/>
              </a:rPr>
              <a:t>Single Responsibility Principle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905000" y="4572000"/>
            <a:ext cx="7010400" cy="1752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&gt; Aggregate(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             </a:t>
            </a:r>
            <a:r>
              <a:rPr lang="en-US" sz="18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int</a:t>
            </a: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Consolas"/>
              </a:rPr>
              <a:t>groupingSize</a:t>
            </a: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,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 type)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 smtClean="0">
              <a:latin typeface="Consolas" pitchFamily="49" charset="0"/>
              <a:ea typeface="Calibri"/>
              <a:cs typeface="Consolas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3429000"/>
            <a:ext cx="80010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aggregator =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new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MeasurementAggregator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(_data);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Consolas"/>
              </a:rPr>
              <a:t>var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 result = </a:t>
            </a:r>
            <a:r>
              <a:rPr lang="en-US" sz="1800" b="0" dirty="0" err="1" smtClean="0">
                <a:latin typeface="Consolas"/>
                <a:ea typeface="Calibri"/>
                <a:cs typeface="Consolas"/>
              </a:rPr>
              <a:t>aggregator.Aggregate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(2, </a:t>
            </a:r>
            <a:r>
              <a:rPr lang="en-US" sz="1800" b="0" dirty="0" err="1" smtClean="0">
                <a:solidFill>
                  <a:srgbClr val="2B91AF"/>
                </a:solidFill>
                <a:latin typeface="Consolas"/>
                <a:ea typeface="Calibri"/>
                <a:cs typeface="Consolas"/>
              </a:rPr>
              <a:t>AggregationType</a:t>
            </a:r>
            <a:r>
              <a:rPr lang="en-US" sz="1800" b="0" dirty="0" err="1" smtClean="0">
                <a:latin typeface="Consolas"/>
                <a:ea typeface="Calibri"/>
                <a:cs typeface="Consolas"/>
              </a:rPr>
              <a:t>.Mean</a:t>
            </a:r>
            <a:r>
              <a:rPr lang="en-US" sz="1800" b="0" dirty="0" smtClean="0">
                <a:latin typeface="Consolas"/>
                <a:ea typeface="Calibri"/>
                <a:cs typeface="Consolas"/>
              </a:rPr>
              <a:t>);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14478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One solution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Create aggregator class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Pass group size as integer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Use </a:t>
            </a:r>
            <a:r>
              <a:rPr lang="en-US" sz="2000" b="0" kern="0" dirty="0" err="1" smtClean="0">
                <a:latin typeface="Myriad Pro Light" pitchFamily="34" charset="0"/>
                <a:cs typeface="Segoe UI" pitchFamily="34" charset="0"/>
              </a:rPr>
              <a:t>enum</a:t>
            </a: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 to specify algorithm</a:t>
            </a:r>
          </a:p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itchFamily="34" charset="0"/>
              </a:rPr>
              <a:t>Single Responsibility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Aggregator responsible for calculations, grouping, results</a:t>
            </a:r>
          </a:p>
          <a:p>
            <a:pPr lvl="1"/>
            <a:r>
              <a:rPr lang="en-US" dirty="0" smtClean="0"/>
              <a:t>Difficult to change</a:t>
            </a:r>
          </a:p>
          <a:p>
            <a:pPr lvl="1"/>
            <a:r>
              <a:rPr lang="en-US" dirty="0" smtClean="0"/>
              <a:t>Primitive obsession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47800" y="3048000"/>
            <a:ext cx="6096000" cy="3429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private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&gt; measurements,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            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type)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result =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null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switch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(type)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.Mean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result = Average(measurements);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.Mode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: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    result = Mode(measurements);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result;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itchFamily="34" charset="0"/>
              </a:rPr>
              <a:t>Single Responsibility Principle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4495800"/>
            <a:ext cx="8153400" cy="1905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sz="12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&gt; Aggregate(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IGrouper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grouper, 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calculator)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partitions =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grouper.Group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(_measurements);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foreach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partition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partitions)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yield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sz="1200" b="0" dirty="0" err="1" smtClean="0">
                <a:latin typeface="Consolas" pitchFamily="49" charset="0"/>
                <a:ea typeface="Calibri"/>
                <a:cs typeface="Consolas"/>
              </a:rPr>
              <a:t>calculator.Aggregate</a:t>
            </a: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(partition);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228600" y="3124200"/>
            <a:ext cx="8001000" cy="1066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aggregator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MeasurementAggregator2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(_data);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result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aggregator.Aggregate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SizeGrouper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(2),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          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14478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Another solution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i="1" kern="0" dirty="0" smtClean="0">
                <a:latin typeface="Myriad Pro Light" pitchFamily="34" charset="0"/>
                <a:cs typeface="Segoe UI" pitchFamily="34" charset="0"/>
              </a:rPr>
              <a:t>Smaller</a:t>
            </a: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 classes with well defined </a:t>
            </a:r>
            <a:r>
              <a:rPr lang="en-US" sz="2000" b="0" i="1" kern="0" dirty="0" smtClean="0">
                <a:latin typeface="Myriad Pro Light" pitchFamily="34" charset="0"/>
                <a:cs typeface="Segoe UI" pitchFamily="34" charset="0"/>
              </a:rPr>
              <a:t>roles and responsibilities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Aggregator class only orchestrates details</a:t>
            </a:r>
          </a:p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57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Classes should be open for extension but closed for modification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7526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Remember the first aggregator?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New grouping algorithms require a modification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New aggregating algorithms require a modification</a:t>
            </a:r>
          </a:p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3048000"/>
            <a:ext cx="54864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switch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(type)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.Mean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result = Average(measurements);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case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AggregationType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.Mode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: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result = Mode(measurements);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break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;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Open/Closed Principle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81000" y="1219200"/>
            <a:ext cx="6934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Solutions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Introduce new algorithms by writing new classes (strategy pattern)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0" kern="0" dirty="0" smtClean="0">
                <a:latin typeface="Myriad Pro Light" pitchFamily="34" charset="0"/>
                <a:cs typeface="Segoe UI" pitchFamily="34" charset="0"/>
              </a:rPr>
              <a:t>Template method (can be brittle)</a:t>
            </a:r>
          </a:p>
          <a:p>
            <a:pPr marL="342900" indent="-342900" algn="l" defTabSz="-13873163" eaLnBrk="1" hangingPunct="1">
              <a:spcBef>
                <a:spcPct val="20000"/>
              </a:spcBef>
              <a:defRPr/>
            </a:pPr>
            <a:endParaRPr lang="en-US" sz="2000" b="0" kern="0" dirty="0" smtClean="0">
              <a:latin typeface="Myriad Pro Light" pitchFamily="34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2743200"/>
            <a:ext cx="83058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AveragingCalculator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HighValue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),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LowValue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=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measurements.Average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m.LowValue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};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Subtypes </a:t>
            </a:r>
            <a:r>
              <a:rPr lang="en-US" u="sng" dirty="0" smtClean="0"/>
              <a:t>must be</a:t>
            </a:r>
            <a:r>
              <a:rPr lang="en-US" dirty="0" smtClean="0"/>
              <a:t> substitutable for their base types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133600"/>
            <a:ext cx="8229600" cy="3505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LowFrequencyCalculator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IAggregateCalculation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Aggregate(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IEnumerable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Measurement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&gt; measurements)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if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measurements.Any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(m =&gt; </a:t>
            </a:r>
            <a:r>
              <a:rPr lang="en-US" b="0" dirty="0" err="1" smtClean="0">
                <a:latin typeface="Consolas" pitchFamily="49" charset="0"/>
                <a:ea typeface="Calibri"/>
                <a:cs typeface="Consolas"/>
              </a:rPr>
              <a:t>m.HighValue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&gt; 100))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{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throw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Consolas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/>
              </a:rPr>
              <a:t>InvalidOperationException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Consolas"/>
              </a:rPr>
              <a:t>"..."</a:t>
            </a: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);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 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    </a:t>
            </a: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Consolas"/>
              </a:rPr>
              <a:t>// ...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    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Consolas"/>
              </a:rPr>
              <a:t>}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latin typeface="Consolas" pitchFamily="49" charset="0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55990</TotalTime>
  <Words>560</Words>
  <Application>Microsoft Office PowerPoint</Application>
  <PresentationFormat>On-screen Show (4:3)</PresentationFormat>
  <Paragraphs>153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1_SapphireTemplate</vt:lpstr>
      <vt:lpstr>C# : Object Oriented Design</vt:lpstr>
      <vt:lpstr>Overview</vt:lpstr>
      <vt:lpstr>Single Responsibility Principle</vt:lpstr>
      <vt:lpstr>Single Responsibility Principle</vt:lpstr>
      <vt:lpstr>Single Responsibility Principle</vt:lpstr>
      <vt:lpstr>Single Responsibility Principle</vt:lpstr>
      <vt:lpstr>Open/Closed Principle</vt:lpstr>
      <vt:lpstr>Open/Closed Principle</vt:lpstr>
      <vt:lpstr>Liskov Substitution Principle</vt:lpstr>
      <vt:lpstr>Liskov Substitution Principle</vt:lpstr>
      <vt:lpstr>Interface Segregation Principle</vt:lpstr>
      <vt:lpstr>Dependency Inversion Principle</vt:lpstr>
      <vt:lpstr>Dependency Inversion Principle</vt:lpstr>
      <vt:lpstr>Summary - SOLID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bitmask</cp:lastModifiedBy>
  <cp:revision>4514</cp:revision>
  <dcterms:created xsi:type="dcterms:W3CDTF">2007-12-27T20:50:38Z</dcterms:created>
  <dcterms:modified xsi:type="dcterms:W3CDTF">2012-04-04T18:35:50Z</dcterms:modified>
</cp:coreProperties>
</file>