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9" r:id="rId1"/>
  </p:sldMasterIdLst>
  <p:notesMasterIdLst>
    <p:notesMasterId r:id="rId21"/>
  </p:notesMasterIdLst>
  <p:handoutMasterIdLst>
    <p:handoutMasterId r:id="rId22"/>
  </p:handoutMasterIdLst>
  <p:sldIdLst>
    <p:sldId id="327" r:id="rId2"/>
    <p:sldId id="368" r:id="rId3"/>
    <p:sldId id="369" r:id="rId4"/>
    <p:sldId id="378" r:id="rId5"/>
    <p:sldId id="380" r:id="rId6"/>
    <p:sldId id="372" r:id="rId7"/>
    <p:sldId id="370" r:id="rId8"/>
    <p:sldId id="379" r:id="rId9"/>
    <p:sldId id="375" r:id="rId10"/>
    <p:sldId id="381" r:id="rId11"/>
    <p:sldId id="376" r:id="rId12"/>
    <p:sldId id="374" r:id="rId13"/>
    <p:sldId id="382" r:id="rId14"/>
    <p:sldId id="383" r:id="rId15"/>
    <p:sldId id="384" r:id="rId16"/>
    <p:sldId id="385" r:id="rId17"/>
    <p:sldId id="387" r:id="rId18"/>
    <p:sldId id="388" r:id="rId19"/>
    <p:sldId id="386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6115" autoAdjust="0"/>
  </p:normalViewPr>
  <p:slideViewPr>
    <p:cSldViewPr>
      <p:cViewPr varScale="1">
        <p:scale>
          <a:sx n="30" d="100"/>
          <a:sy n="30" d="100"/>
        </p:scale>
        <p:origin x="-78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7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2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3004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4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5360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98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27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65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82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068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164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73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416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://www.odetocode.com/default.aspx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7"/>
          </p:cNvPr>
          <p:cNvPicPr>
            <a:picLocks noChangeAspect="1" noChangeArrowheads="1"/>
          </p:cNvPicPr>
          <p:nvPr userDrawn="1"/>
        </p:nvPicPr>
        <p:blipFill>
          <a:blip r:embed="rId18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2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69" r:id="rId14"/>
    <p:sldLayoutId id="2147483770" r:id="rId1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Behavior Driven Development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/>
            <a:r>
              <a:rPr lang="en-US" dirty="0"/>
              <a:t>Test First Development in .NET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 bwMode="auto">
          <a:xfrm>
            <a:off x="5056910" y="2507671"/>
            <a:ext cx="1420090" cy="1226129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Users and user stories give you raw building material</a:t>
            </a:r>
          </a:p>
          <a:p>
            <a:pPr lvl="1"/>
            <a:r>
              <a:rPr lang="en-US" dirty="0" smtClean="0"/>
              <a:t>Stories capture motivation, language, and expectations</a:t>
            </a:r>
          </a:p>
          <a:p>
            <a:r>
              <a:rPr lang="en-US" dirty="0" smtClean="0"/>
              <a:t>BDD turns raw material into executable specifications</a:t>
            </a:r>
          </a:p>
          <a:p>
            <a:pPr lvl="1"/>
            <a:endParaRPr lang="en-US" dirty="0"/>
          </a:p>
        </p:txBody>
      </p:sp>
      <p:sp>
        <p:nvSpPr>
          <p:cNvPr id="29" name="TextBox 28"/>
          <p:cNvSpPr txBox="1"/>
          <p:nvPr/>
        </p:nvSpPr>
        <p:spPr bwMode="auto">
          <a:xfrm>
            <a:off x="401782" y="4416136"/>
            <a:ext cx="5029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Given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 a new movie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When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 adding a new review with a rating of 1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Then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 the average movie rating should be 1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And 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the movie should have 1 total review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  <a:p>
            <a:pPr algn="l"/>
            <a:endParaRPr lang="en-US" sz="1800" b="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1782" y="2826327"/>
            <a:ext cx="4191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As a 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member of the movie review’s site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 want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 to review a movie</a:t>
            </a:r>
          </a:p>
          <a:p>
            <a:pPr algn="l"/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So I</a:t>
            </a:r>
            <a:r>
              <a:rPr lang="en-US" sz="1800" b="0" dirty="0" smtClean="0">
                <a:solidFill>
                  <a:srgbClr val="002060"/>
                </a:solidFill>
                <a:latin typeface="Tekton Pro" pitchFamily="34" charset="0"/>
              </a:rPr>
              <a:t> can influence the movie’s rating</a:t>
            </a:r>
            <a:endParaRPr lang="en-US" sz="1800" b="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733310" y="3505200"/>
            <a:ext cx="1420090" cy="1226129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Dialog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181600" y="4565075"/>
            <a:ext cx="1420090" cy="1226129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Scenarios</a:t>
            </a:r>
            <a:endParaRPr lang="en-US" sz="2000" dirty="0">
              <a:latin typeface="Tekton Pro" pitchFamily="34" charset="0"/>
            </a:endParaRPr>
          </a:p>
        </p:txBody>
      </p:sp>
      <p:cxnSp>
        <p:nvCxnSpPr>
          <p:cNvPr id="72" name="Straight Arrow Connector 71"/>
          <p:cNvCxnSpPr>
            <a:stCxn id="31" idx="6"/>
            <a:endCxn id="32" idx="0"/>
          </p:cNvCxnSpPr>
          <p:nvPr/>
        </p:nvCxnSpPr>
        <p:spPr bwMode="auto">
          <a:xfrm>
            <a:off x="6477000" y="3120736"/>
            <a:ext cx="966355" cy="384464"/>
          </a:xfrm>
          <a:prstGeom prst="curvedConnector2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4" name="Straight Arrow Connector 73"/>
          <p:cNvCxnSpPr>
            <a:stCxn id="32" idx="4"/>
            <a:endCxn id="33" idx="6"/>
          </p:cNvCxnSpPr>
          <p:nvPr/>
        </p:nvCxnSpPr>
        <p:spPr bwMode="auto">
          <a:xfrm rot="5400000">
            <a:off x="6799118" y="4533902"/>
            <a:ext cx="446811" cy="841665"/>
          </a:xfrm>
          <a:prstGeom prst="curvedConnector2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6742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Start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828800" y="955964"/>
            <a:ext cx="5943600" cy="548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TestFixture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When_adding_first_review_to_movie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SetUp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Setup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_movie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Movie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review =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Review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{Rating = 1};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movie.AddReview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(review);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should_have_one_review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Assert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.That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movie.TotalReviews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== 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Test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should_have_an_average_rating_of_one</a:t>
            </a:r>
            <a:r>
              <a:rPr lang="en-US" sz="1400" dirty="0" smtClean="0"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en-US" sz="14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Assert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.That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(_</a:t>
            </a:r>
            <a:r>
              <a:rPr lang="en-US" sz="1400" dirty="0" err="1">
                <a:latin typeface="Consolas" pitchFamily="49" charset="0"/>
                <a:ea typeface="Calibri"/>
                <a:cs typeface="Consolas" pitchFamily="49" charset="0"/>
              </a:rPr>
              <a:t>movie.AverageRating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== 1);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private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Movie</a:t>
            </a: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 _movie;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itchFamily="49" charset="0"/>
                <a:ea typeface="Calibri"/>
                <a:cs typeface="Consolas" pitchFamily="49" charset="0"/>
              </a:rPr>
              <a:t>}    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0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Organize test classes around a specific context</a:t>
            </a:r>
          </a:p>
          <a:p>
            <a:pPr lvl="1"/>
            <a:r>
              <a:rPr lang="en-US" dirty="0" smtClean="0"/>
              <a:t>Name the class by what it focuses on</a:t>
            </a:r>
          </a:p>
          <a:p>
            <a:pPr lvl="1"/>
            <a:r>
              <a:rPr lang="en-US" dirty="0" smtClean="0"/>
              <a:t>Small and focused</a:t>
            </a:r>
          </a:p>
          <a:p>
            <a:r>
              <a:rPr lang="en-US" dirty="0" smtClean="0"/>
              <a:t>Describe the experience using specifications</a:t>
            </a:r>
          </a:p>
          <a:p>
            <a:pPr lvl="1"/>
            <a:r>
              <a:rPr lang="en-US" dirty="0" smtClean="0"/>
              <a:t>Simple, short, and focused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219200" y="3352800"/>
            <a:ext cx="1828800" cy="1524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Presentation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Concerns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8600" y="5032248"/>
            <a:ext cx="1371600" cy="11277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15000" y="3200400"/>
            <a:ext cx="1828800" cy="1524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Test Fixtures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724400" y="487984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019800" y="486460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315200" y="4879848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47800" y="5032248"/>
            <a:ext cx="1447800" cy="1292352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667000" y="5032248"/>
            <a:ext cx="1524000" cy="1292352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3074" name="Picture 2" descr="C:\Users\bitmask\AppData\Local\Microsoft\Windows\Temporary Internet Files\Content.IE5\GI8C1G6R\MC90043392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857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bitmask\AppData\Local\Microsoft\Windows\Temporary Internet Files\Content.IE5\GI8C1G6R\MC90043392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7051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/>
          <p:cNvSpPr/>
          <p:nvPr/>
        </p:nvSpPr>
        <p:spPr bwMode="auto">
          <a:xfrm>
            <a:off x="5276088" y="5486400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699504" y="5486400"/>
            <a:ext cx="1371600" cy="128016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Context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6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8" grpId="0" animBg="1"/>
      <p:bldP spid="32" grpId="0" animBg="1"/>
      <p:bldP spid="33" grpId="0" animBg="1"/>
      <p:bldP spid="36" grpId="0" animBg="1"/>
      <p:bldP spid="37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Observations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will find these results useful?</a:t>
            </a:r>
          </a:p>
          <a:p>
            <a:pPr lvl="1"/>
            <a:r>
              <a:rPr lang="en-US" dirty="0" smtClean="0"/>
              <a:t>Developers? </a:t>
            </a:r>
          </a:p>
          <a:p>
            <a:pPr lvl="1"/>
            <a:r>
              <a:rPr lang="en-US" dirty="0" smtClean="0"/>
              <a:t>Testers? </a:t>
            </a:r>
          </a:p>
          <a:p>
            <a:pPr lvl="1"/>
            <a:r>
              <a:rPr lang="en-US" dirty="0" smtClean="0"/>
              <a:t>Customers?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9152282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69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 classes for explicit context vocabulary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49382" y="2209800"/>
            <a:ext cx="4114800" cy="315883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ContextSpecification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[</a:t>
            </a:r>
            <a:r>
              <a:rPr lang="en-US" sz="1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SetUp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]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Setup()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Context();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 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protected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virtual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Context()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{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724400" y="3276600"/>
            <a:ext cx="4114800" cy="2971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New_movie_context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ContextSpecification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Context()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   {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       _movie =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...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   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 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</a:t>
            </a:r>
            <a:r>
              <a:rPr lang="en-US" sz="1400" b="0" dirty="0">
                <a:latin typeface="Consolas"/>
                <a:ea typeface="Calibri"/>
                <a:cs typeface="Times New Roman"/>
              </a:rPr>
              <a:t> _movie;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/>
                <a:ea typeface="Calibri"/>
                <a:cs typeface="Times New Roman"/>
              </a:rPr>
              <a:t>}</a:t>
            </a:r>
            <a:endParaRPr lang="en-US" sz="1800" b="0" dirty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0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tests DRY</a:t>
            </a:r>
          </a:p>
          <a:p>
            <a:r>
              <a:rPr lang="en-US" dirty="0" smtClean="0"/>
              <a:t>Can chain contexts</a:t>
            </a:r>
          </a:p>
          <a:p>
            <a:pPr lvl="1"/>
            <a:r>
              <a:rPr lang="en-US" dirty="0" smtClean="0"/>
              <a:t>But favor readability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51657"/>
            <a:ext cx="4267200" cy="4952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549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BDD demands a shift in vocabulary</a:t>
            </a:r>
          </a:p>
          <a:p>
            <a:pPr lvl="1"/>
            <a:r>
              <a:rPr lang="en-US" dirty="0" smtClean="0"/>
              <a:t>Therefore a shift in mindset</a:t>
            </a:r>
          </a:p>
          <a:p>
            <a:r>
              <a:rPr lang="en-US" dirty="0" smtClean="0"/>
              <a:t>Unit testing frameworks use a testing vocabulary</a:t>
            </a:r>
          </a:p>
          <a:p>
            <a:pPr lvl="1"/>
            <a:r>
              <a:rPr lang="en-US" dirty="0" smtClean="0"/>
              <a:t>Perhaps there is something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73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MSpec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95400"/>
            <a:ext cx="610308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61" y="4814888"/>
            <a:ext cx="6470361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045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11219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06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BDD does not change your mechanics</a:t>
            </a:r>
          </a:p>
          <a:p>
            <a:pPr lvl="1"/>
            <a:r>
              <a:rPr lang="en-US" dirty="0" smtClean="0"/>
              <a:t>Incremental design</a:t>
            </a:r>
          </a:p>
          <a:p>
            <a:pPr lvl="1"/>
            <a:r>
              <a:rPr lang="en-US" dirty="0" smtClean="0"/>
              <a:t>Red, green, refactor</a:t>
            </a:r>
          </a:p>
          <a:p>
            <a:r>
              <a:rPr lang="en-US" dirty="0" smtClean="0"/>
              <a:t>BDD changes your vocabulary</a:t>
            </a:r>
          </a:p>
          <a:p>
            <a:pPr lvl="1"/>
            <a:r>
              <a:rPr lang="en-US" dirty="0" smtClean="0"/>
              <a:t>Specification, not verification</a:t>
            </a:r>
          </a:p>
          <a:p>
            <a:r>
              <a:rPr lang="en-US" dirty="0" smtClean="0"/>
              <a:t>BDD is about:</a:t>
            </a:r>
          </a:p>
          <a:p>
            <a:pPr lvl="1"/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Communication to a wider audience</a:t>
            </a:r>
          </a:p>
        </p:txBody>
      </p:sp>
    </p:spTree>
    <p:extLst>
      <p:ext uri="{BB962C8B-B14F-4D97-AF65-F5344CB8AC3E}">
        <p14:creationId xmlns:p14="http://schemas.microsoft.com/office/powerpoint/2010/main" val="85730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evolution of TDD</a:t>
            </a:r>
          </a:p>
          <a:p>
            <a:endParaRPr lang="en-US" dirty="0" smtClean="0"/>
          </a:p>
          <a:p>
            <a:r>
              <a:rPr lang="en-US" dirty="0" smtClean="0"/>
              <a:t>Using context</a:t>
            </a:r>
          </a:p>
          <a:p>
            <a:endParaRPr lang="en-US" dirty="0"/>
          </a:p>
          <a:p>
            <a:r>
              <a:rPr lang="en-US" dirty="0" smtClean="0"/>
              <a:t>Writing specifications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7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 Driven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1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Unit Tests?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focus on </a:t>
            </a:r>
            <a:r>
              <a:rPr lang="en-US" i="1" dirty="0" smtClean="0"/>
              <a:t>testing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09600" y="1981200"/>
            <a:ext cx="3581400" cy="2971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What We Care About</a:t>
            </a:r>
          </a:p>
          <a:p>
            <a:pPr algn="ctr"/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Behavior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Experience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Stories</a:t>
            </a:r>
          </a:p>
          <a:p>
            <a:pPr algn="ctr"/>
            <a:r>
              <a:rPr lang="en-US" sz="1800" b="0" dirty="0" err="1" smtClean="0">
                <a:latin typeface="Tekton Pro" pitchFamily="34" charset="0"/>
              </a:rPr>
              <a:t>Desirements</a:t>
            </a:r>
            <a:endParaRPr lang="en-US" sz="1800" b="0" dirty="0"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1981200"/>
            <a:ext cx="3581400" cy="2971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What We Focus On</a:t>
            </a:r>
          </a:p>
          <a:p>
            <a:pPr algn="ctr"/>
            <a:endParaRPr lang="en-US" sz="2000" dirty="0" smtClean="0">
              <a:latin typeface="Tekton Pro" pitchFamily="34" charset="0"/>
            </a:endParaRP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Test Suites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Units</a:t>
            </a:r>
          </a:p>
          <a:p>
            <a:r>
              <a:rPr lang="en-US" sz="1800" b="0" dirty="0" smtClean="0">
                <a:latin typeface="Tekton Pro" pitchFamily="34" charset="0"/>
              </a:rPr>
              <a:t>Verification Tests</a:t>
            </a:r>
          </a:p>
          <a:p>
            <a:pPr algn="ctr"/>
            <a:r>
              <a:rPr lang="en-US" sz="1800" b="0" dirty="0" smtClean="0">
                <a:latin typeface="Tekton Pro" pitchFamily="34" charset="0"/>
              </a:rPr>
              <a:t>Implementations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76760" y="5421868"/>
            <a:ext cx="5485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A major difference is vocabulary. – Dave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Astels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93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BDD?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has the same mechanics as TDD</a:t>
            </a:r>
          </a:p>
          <a:p>
            <a:pPr lvl="1"/>
            <a:r>
              <a:rPr lang="en-US" dirty="0" smtClean="0"/>
              <a:t>We follow the rhythmic chant of red, green, refactor</a:t>
            </a:r>
          </a:p>
          <a:p>
            <a:pPr lvl="1"/>
            <a:r>
              <a:rPr lang="en-US" dirty="0" smtClean="0"/>
              <a:t>We work in tiny increments</a:t>
            </a:r>
          </a:p>
          <a:p>
            <a:pPr lvl="1"/>
            <a:r>
              <a:rPr lang="en-US" dirty="0" smtClean="0"/>
              <a:t>We </a:t>
            </a:r>
            <a:r>
              <a:rPr lang="en-US" b="1" i="1" dirty="0" smtClean="0"/>
              <a:t>design</a:t>
            </a:r>
          </a:p>
          <a:p>
            <a:r>
              <a:rPr lang="en-US" dirty="0" smtClean="0"/>
              <a:t>BDD focuses on behavior</a:t>
            </a:r>
          </a:p>
          <a:p>
            <a:pPr lvl="1"/>
            <a:r>
              <a:rPr lang="en-US" dirty="0" smtClean="0"/>
              <a:t>Don’t focus on implementation details </a:t>
            </a:r>
          </a:p>
          <a:p>
            <a:pPr lvl="1"/>
            <a:r>
              <a:rPr lang="en-US" dirty="0" smtClean="0"/>
              <a:t>Don’t organize tests around abstractions (no </a:t>
            </a:r>
            <a:r>
              <a:rPr lang="en-US" i="1" dirty="0" smtClean="0"/>
              <a:t>test fixture per class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BDD focuses on context</a:t>
            </a:r>
          </a:p>
          <a:p>
            <a:pPr lvl="1"/>
            <a:r>
              <a:rPr lang="en-US" dirty="0" smtClean="0"/>
              <a:t>What is the setting for this play?</a:t>
            </a:r>
          </a:p>
          <a:p>
            <a:r>
              <a:rPr lang="en-US" dirty="0" smtClean="0"/>
              <a:t>BDD focuses on specifications</a:t>
            </a:r>
          </a:p>
          <a:p>
            <a:pPr lvl="1"/>
            <a:r>
              <a:rPr lang="en-US" dirty="0" smtClean="0"/>
              <a:t>Avoid the mindset of writing verification tests</a:t>
            </a:r>
          </a:p>
          <a:p>
            <a:r>
              <a:rPr lang="en-US" dirty="0" smtClean="0"/>
              <a:t>BDD focuses on communication</a:t>
            </a:r>
          </a:p>
          <a:p>
            <a:pPr lvl="1"/>
            <a:r>
              <a:rPr lang="en-US" dirty="0" smtClean="0"/>
              <a:t>Change your vocabulary – communicate outside of development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78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Context?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916745"/>
            <a:ext cx="3143250" cy="272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957513" cy="441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17861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Contexts are natural and recognizable uses of a class or subsystem or web page, etc</a:t>
            </a:r>
            <a:r>
              <a:rPr lang="en-US" dirty="0" smtClean="0"/>
              <a:t>. – Scott </a:t>
            </a:r>
            <a:r>
              <a:rPr lang="en-US" dirty="0" err="1" smtClean="0"/>
              <a:t>Bellware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47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 in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not a unit</a:t>
            </a:r>
          </a:p>
          <a:p>
            <a:pPr lvl="1"/>
            <a:r>
              <a:rPr lang="en-US" dirty="0" smtClean="0"/>
              <a:t>Unit tests often centered around a class</a:t>
            </a:r>
          </a:p>
          <a:p>
            <a:pPr lvl="1"/>
            <a:r>
              <a:rPr lang="en-US" dirty="0" smtClean="0"/>
              <a:t>A class should have a single responsibility</a:t>
            </a:r>
          </a:p>
          <a:p>
            <a:pPr lvl="1"/>
            <a:r>
              <a:rPr lang="en-US" dirty="0" smtClean="0"/>
              <a:t>However, many classes serve varying contexts</a:t>
            </a:r>
          </a:p>
          <a:p>
            <a:r>
              <a:rPr lang="en-US" dirty="0" smtClean="0"/>
              <a:t>How many different contexts are in the following code?</a:t>
            </a:r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27760" y="3352800"/>
            <a:ext cx="66294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MovieController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: </a:t>
            </a:r>
            <a:r>
              <a:rPr lang="en-US" sz="1800" b="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Controller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{       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Index() { … 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Details(</a:t>
            </a:r>
            <a:r>
              <a:rPr lang="en-US" sz="1800" b="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id) { … 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800" b="0" dirty="0">
                <a:latin typeface="Consolas"/>
                <a:ea typeface="Calibri"/>
                <a:cs typeface="Times New Roman"/>
              </a:rPr>
              <a:t> Create() { … } 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    …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latin typeface="Consolas"/>
                <a:ea typeface="Calibri"/>
                <a:cs typeface="Times New Roman"/>
              </a:rPr>
              <a:t>}</a:t>
            </a:r>
            <a:endParaRPr lang="en-US" sz="2400" b="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0" dirty="0"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05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Specify the behavior you want to experience in a given context</a:t>
            </a:r>
          </a:p>
          <a:p>
            <a:pPr lvl="1"/>
            <a:r>
              <a:rPr lang="en-US" dirty="0" smtClean="0"/>
              <a:t>Stop thinking of tests</a:t>
            </a:r>
          </a:p>
          <a:p>
            <a:pPr lvl="1"/>
            <a:r>
              <a:rPr lang="en-US" dirty="0" smtClean="0"/>
              <a:t>Think about what the software </a:t>
            </a:r>
            <a:r>
              <a:rPr lang="en-US" i="1" dirty="0" smtClean="0"/>
              <a:t>should do</a:t>
            </a:r>
          </a:p>
          <a:p>
            <a:r>
              <a:rPr lang="en-US" dirty="0" smtClean="0"/>
              <a:t>Don’t write specifications for developers</a:t>
            </a:r>
          </a:p>
          <a:p>
            <a:pPr lvl="1"/>
            <a:r>
              <a:rPr lang="en-US" dirty="0" smtClean="0"/>
              <a:t>Think about the expectations of  a customer</a:t>
            </a:r>
          </a:p>
          <a:p>
            <a:pPr lvl="1"/>
            <a:r>
              <a:rPr lang="en-US" dirty="0" smtClean="0"/>
              <a:t>Think about executable specifications or acceptance criteria</a:t>
            </a:r>
          </a:p>
          <a:p>
            <a:pPr lvl="1"/>
            <a:endParaRPr lang="en-US" i="1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4038600" y="4724400"/>
            <a:ext cx="472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… the language you use shapes how you think … and if you want to change how you think it can help to first change your language. – Dave </a:t>
            </a:r>
            <a:r>
              <a:rPr lang="en-US" sz="1800" dirty="0" err="1" smtClean="0">
                <a:solidFill>
                  <a:srgbClr val="002060"/>
                </a:solidFill>
                <a:latin typeface="Tekton Pro" pitchFamily="34" charset="0"/>
              </a:rPr>
              <a:t>Astels</a:t>
            </a:r>
            <a:endParaRPr lang="en-US" sz="1800" dirty="0" smtClean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18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8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631</Words>
  <Application>Microsoft Office PowerPoint</Application>
  <PresentationFormat>On-screen Show (4:3)</PresentationFormat>
  <Paragraphs>181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1_SapphireTemplate</vt:lpstr>
      <vt:lpstr>Behavior Driven Development</vt:lpstr>
      <vt:lpstr>In This Module</vt:lpstr>
      <vt:lpstr>Behavior Driven Development</vt:lpstr>
      <vt:lpstr>What’s Wrong With Unit Tests?</vt:lpstr>
      <vt:lpstr>What is BDD?</vt:lpstr>
      <vt:lpstr>What’s A Context?</vt:lpstr>
      <vt:lpstr>Contexts in Code</vt:lpstr>
      <vt:lpstr>Specifications</vt:lpstr>
      <vt:lpstr>BDD</vt:lpstr>
      <vt:lpstr>Communication</vt:lpstr>
      <vt:lpstr>A Simple Start</vt:lpstr>
      <vt:lpstr>Observations</vt:lpstr>
      <vt:lpstr>Language Observations</vt:lpstr>
      <vt:lpstr>Next Steps</vt:lpstr>
      <vt:lpstr>Sharing Context</vt:lpstr>
      <vt:lpstr>Moving Forward</vt:lpstr>
      <vt:lpstr>MSpec</vt:lpstr>
      <vt:lpstr>SpecFlow</vt:lpstr>
      <vt:lpstr>Conclusions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David Starr</dc:creator>
  <cp:lastModifiedBy>bitmask</cp:lastModifiedBy>
  <cp:revision>140</cp:revision>
  <dcterms:created xsi:type="dcterms:W3CDTF">2009-01-22T05:34:26Z</dcterms:created>
  <dcterms:modified xsi:type="dcterms:W3CDTF">2012-04-08T14:22:49Z</dcterms:modified>
</cp:coreProperties>
</file>