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3"/>
  </p:notesMasterIdLst>
  <p:handoutMasterIdLst>
    <p:handoutMasterId r:id="rId24"/>
  </p:handoutMasterIdLst>
  <p:sldIdLst>
    <p:sldId id="261" r:id="rId2"/>
    <p:sldId id="263" r:id="rId3"/>
    <p:sldId id="265"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3" r:id="rId19"/>
    <p:sldId id="282"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FF"/>
    <a:srgbClr val="F15B2A"/>
    <a:srgbClr val="A49DCA"/>
    <a:srgbClr val="FFFFFF"/>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5856"/>
  </p:normalViewPr>
  <p:slideViewPr>
    <p:cSldViewPr snapToGrid="0">
      <p:cViewPr varScale="1">
        <p:scale>
          <a:sx n="92" d="100"/>
          <a:sy n="92" d="100"/>
        </p:scale>
        <p:origin x="44" y="488"/>
      </p:cViewPr>
      <p:guideLst>
        <p:guide orient="horz" pos="3288"/>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Initially a subscription was the </a:t>
            </a:r>
            <a:r>
              <a:rPr lang="en-US" b="1" dirty="0"/>
              <a:t>administrative security boundary</a:t>
            </a:r>
            <a:r>
              <a:rPr lang="en-US" dirty="0"/>
              <a:t> of Microsoft Azure. With the advent of 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32 new roles have been released and user defined roles is coming in a future release. There will be some complexity during the coexistence of the service management and resource management environments and will need to be carefully considered.</a:t>
            </a:r>
          </a:p>
          <a:p>
            <a:r>
              <a:rPr lang="en-US" dirty="0"/>
              <a:t>A subscription additionally forms the </a:t>
            </a:r>
            <a:r>
              <a:rPr lang="en-US" b="1" dirty="0"/>
              <a:t>billing unit</a:t>
            </a:r>
            <a:r>
              <a:rPr lang="en-US" dirty="0"/>
              <a:t>. Services charges are accrued to the subscription currently, as part of the new Azure Resource Management model it will be possible to roll up costs to a resource group. A standard naming convention for Azure resource object types can be used to manage billing across projects teams, business units, or other desired view.</a:t>
            </a:r>
          </a:p>
          <a:p>
            <a:r>
              <a:rPr lang="en-US" dirty="0"/>
              <a:t>A </a:t>
            </a:r>
            <a:r>
              <a:rPr lang="en-US" b="1" dirty="0"/>
              <a:t>logical limit of scale by which resources can be allocated</a:t>
            </a:r>
            <a:r>
              <a:rPr lang="en-US" dirty="0"/>
              <a:t>, these limits include both hard and soft caps of various resource types (like 10,000 compute cores /subscription) and are changing as capacity and capabilities are updated within Azure. Scalability will continue to be a function of subscriptions and therefore is a key element to understand how the Subscription strategy will account for growth as consumption increases.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12/9/2017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2661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Azure governance layers, roles, portals etc.. provide the technical means that can be used in different ways. Some customer prefer to use functional differentiation, others business division based or geographical or even a combination.</a:t>
            </a:r>
            <a:endParaRPr lang="en-US" dirty="0"/>
          </a:p>
        </p:txBody>
      </p:sp>
      <p:sp>
        <p:nvSpPr>
          <p:cNvPr id="4" name="Slide Number Placeholder 3"/>
          <p:cNvSpPr>
            <a:spLocks noGrp="1"/>
          </p:cNvSpPr>
          <p:nvPr>
            <p:ph type="sldNum" sz="quarter" idx="10"/>
          </p:nvPr>
        </p:nvSpPr>
        <p:spPr/>
        <p:txBody>
          <a:bodyPr/>
          <a:lstStyle/>
          <a:p>
            <a:fld id="{31E4B192-2ACB-489C-8CF8-80A7D5A4C412}" type="slidenum">
              <a:rPr lang="en-US"/>
              <a:t>5</a:t>
            </a:fld>
            <a:endParaRPr lang="en-US"/>
          </a:p>
        </p:txBody>
      </p:sp>
    </p:spTree>
    <p:extLst>
      <p:ext uri="{BB962C8B-B14F-4D97-AF65-F5344CB8AC3E}">
        <p14:creationId xmlns:p14="http://schemas.microsoft.com/office/powerpoint/2010/main" val="260079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t>12/9/2017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512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BE73A4-2D4E-4FD7-B7B0-D277EE31EEC0}" type="slidenum">
              <a:rPr kumimoji="0" lang="en-US" sz="1800" b="0" i="0" u="none" strike="noStrike" kern="0" cap="none" spc="0" normalizeH="0" baseline="0" noProof="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49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68341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12/9/2017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5467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12/9/2017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61755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413590"/>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2826030"/>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2826030"/>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81826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8982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59016" y="1189177"/>
            <a:ext cx="11473970" cy="2514868"/>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615"/>
            </a:lvl2pPr>
            <a:lvl3pPr marL="224107" indent="0">
              <a:buNone/>
              <a:defRPr/>
            </a:lvl3pPr>
            <a:lvl4pPr marL="448213" indent="0">
              <a:buNone/>
              <a:defRPr/>
            </a:lvl4pPr>
            <a:lvl5pPr marL="67232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78331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1924501"/>
          </a:xfrm>
        </p:spPr>
        <p:txBody>
          <a:bodyPr wrap="square">
            <a:spAutoFit/>
          </a:bodyPr>
          <a:lstStyle>
            <a:lvl1pPr>
              <a:defRPr sz="4706"/>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7947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1924501"/>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4422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635916"/>
            <a:ext cx="2689274" cy="4929460"/>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926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89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914431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89489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7138263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3650048818"/>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4079585"/>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48758142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14546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01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8893658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 id="2147483693" r:id="rId12"/>
    <p:sldLayoutId id="2147483694" r:id="rId13"/>
    <p:sldLayoutId id="2147483695" r:id="rId14"/>
    <p:sldLayoutId id="2147483696" r:id="rId15"/>
    <p:sldLayoutId id="2147483697" r:id="rId16"/>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azure.microsoft.com/en-us/documentation/articles/azure-subscription-service-limits/"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Cloud Automation</a:t>
            </a:r>
          </a:p>
        </p:txBody>
      </p:sp>
    </p:spTree>
    <p:extLst>
      <p:ext uri="{BB962C8B-B14F-4D97-AF65-F5344CB8AC3E}">
        <p14:creationId xmlns:p14="http://schemas.microsoft.com/office/powerpoint/2010/main" val="11794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39765" y="1324624"/>
            <a:ext cx="10086067" cy="5500642"/>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133"/>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a:spLocks noGrp="1"/>
          </p:cNvSpPr>
          <p:nvPr>
            <p:ph type="title"/>
          </p:nvPr>
        </p:nvSpPr>
        <p:spPr>
          <a:xfrm>
            <a:off x="269241" y="289956"/>
            <a:ext cx="11655840" cy="899538"/>
          </a:xfrm>
        </p:spPr>
        <p:txBody>
          <a:bodyPr/>
          <a:lstStyle/>
          <a:p>
            <a:r>
              <a:rPr lang="en-US" sz="4706" dirty="0"/>
              <a:t>Role Based Access Control</a:t>
            </a:r>
          </a:p>
        </p:txBody>
      </p:sp>
      <p:pic>
        <p:nvPicPr>
          <p:cNvPr id="6" name="Picture 5"/>
          <p:cNvPicPr>
            <a:picLocks noChangeAspect="1"/>
          </p:cNvPicPr>
          <p:nvPr/>
        </p:nvPicPr>
        <p:blipFill>
          <a:blip r:embed="rId2"/>
          <a:stretch>
            <a:fillRect/>
          </a:stretch>
        </p:blipFill>
        <p:spPr>
          <a:xfrm>
            <a:off x="1389169" y="1422299"/>
            <a:ext cx="9795820" cy="5112440"/>
          </a:xfrm>
          <a:prstGeom prst="rect">
            <a:avLst/>
          </a:prstGeom>
        </p:spPr>
      </p:pic>
    </p:spTree>
    <p:extLst>
      <p:ext uri="{BB962C8B-B14F-4D97-AF65-F5344CB8AC3E}">
        <p14:creationId xmlns:p14="http://schemas.microsoft.com/office/powerpoint/2010/main" val="35965134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6" dirty="0"/>
              <a:t>Roles for Azure subscription resources</a:t>
            </a:r>
          </a:p>
        </p:txBody>
      </p:sp>
      <p:sp>
        <p:nvSpPr>
          <p:cNvPr id="3" name="Text Placeholder 2"/>
          <p:cNvSpPr>
            <a:spLocks noGrp="1"/>
          </p:cNvSpPr>
          <p:nvPr>
            <p:ph type="body" sz="quarter" idx="4294967295"/>
          </p:nvPr>
        </p:nvSpPr>
        <p:spPr>
          <a:xfrm>
            <a:off x="567341" y="1428852"/>
            <a:ext cx="11357740" cy="4653214"/>
          </a:xfrm>
          <a:prstGeom prst="rect">
            <a:avLst/>
          </a:prstGeom>
        </p:spPr>
        <p:txBody>
          <a:bodyPr/>
          <a:lstStyle/>
          <a:p>
            <a:pPr marL="0" indent="0">
              <a:buNone/>
            </a:pPr>
            <a:r>
              <a:rPr lang="en-US" sz="3530" dirty="0">
                <a:solidFill>
                  <a:schemeClr val="tx2"/>
                </a:solidFill>
              </a:rPr>
              <a:t>Three primary roles</a:t>
            </a:r>
            <a:r>
              <a:rPr lang="en-US" sz="2353" dirty="0"/>
              <a:t>: </a:t>
            </a:r>
          </a:p>
          <a:p>
            <a:r>
              <a:rPr lang="en-US" sz="2353" dirty="0"/>
              <a:t>Owner, Contributor, Reader</a:t>
            </a:r>
          </a:p>
          <a:p>
            <a:pPr marL="336180" indent="-336180"/>
            <a:r>
              <a:rPr lang="en-US" sz="2353" dirty="0"/>
              <a:t>Permissions on all Azure resources</a:t>
            </a:r>
          </a:p>
          <a:p>
            <a:pPr marL="0" indent="0">
              <a:buNone/>
            </a:pPr>
            <a:r>
              <a:rPr lang="en-US" sz="3530" dirty="0">
                <a:solidFill>
                  <a:schemeClr val="tx2"/>
                </a:solidFill>
              </a:rPr>
              <a:t>30+ resource-specific roles</a:t>
            </a:r>
          </a:p>
          <a:p>
            <a:pPr marL="336180" indent="-336180"/>
            <a:r>
              <a:rPr lang="en-US" sz="2353" dirty="0"/>
              <a:t>Website contributor, Virtual machine contributor, etc.</a:t>
            </a:r>
          </a:p>
          <a:p>
            <a:pPr marL="336180" indent="-336180"/>
            <a:r>
              <a:rPr lang="en-US" sz="2353" dirty="0"/>
              <a:t>Permissions scoped to resources and actions typically required by customers</a:t>
            </a:r>
          </a:p>
          <a:p>
            <a:pPr marL="336180" indent="-336180"/>
            <a:r>
              <a:rPr lang="en-US" sz="2353" dirty="0"/>
              <a:t>Will add more as new Azure resources come online</a:t>
            </a:r>
          </a:p>
          <a:p>
            <a:pPr marL="0" indent="0">
              <a:buNone/>
            </a:pPr>
            <a:r>
              <a:rPr lang="en-US" sz="3530" dirty="0">
                <a:solidFill>
                  <a:schemeClr val="tx2"/>
                </a:solidFill>
              </a:rPr>
              <a:t>Custom roles</a:t>
            </a:r>
          </a:p>
          <a:p>
            <a:pPr marL="336180" indent="-336180"/>
            <a:r>
              <a:rPr lang="en-US" sz="2353" dirty="0"/>
              <a:t>Allows customers to take existing actions and create a custom RBAC role</a:t>
            </a:r>
          </a:p>
          <a:p>
            <a:pPr marL="336180" indent="-336180"/>
            <a:r>
              <a:rPr lang="en-US" sz="2353" dirty="0"/>
              <a:t>Role must be loaded into each subscription</a:t>
            </a:r>
            <a:endParaRPr lang="en-US" sz="2353" dirty="0">
              <a:latin typeface="+mn-lt"/>
            </a:endParaRPr>
          </a:p>
        </p:txBody>
      </p:sp>
      <p:sp>
        <p:nvSpPr>
          <p:cNvPr id="4" name="Rectangle 3"/>
          <p:cNvSpPr/>
          <p:nvPr/>
        </p:nvSpPr>
        <p:spPr>
          <a:xfrm>
            <a:off x="1016280" y="6321706"/>
            <a:ext cx="10459860" cy="362118"/>
          </a:xfrm>
          <a:prstGeom prst="rect">
            <a:avLst/>
          </a:prstGeom>
        </p:spPr>
        <p:txBody>
          <a:bodyPr wrap="square">
            <a:spAutoFit/>
          </a:bodyPr>
          <a:lstStyle/>
          <a:p>
            <a:r>
              <a:rPr lang="en-US" sz="1765" dirty="0"/>
              <a:t>https://azure.microsoft.com/en-us/documentation/articles/role-based-access-built-in-roles/</a:t>
            </a:r>
          </a:p>
        </p:txBody>
      </p:sp>
    </p:spTree>
    <p:extLst>
      <p:ext uri="{BB962C8B-B14F-4D97-AF65-F5344CB8AC3E}">
        <p14:creationId xmlns:p14="http://schemas.microsoft.com/office/powerpoint/2010/main" val="9404369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Locks</a:t>
            </a:r>
          </a:p>
        </p:txBody>
      </p:sp>
      <p:sp>
        <p:nvSpPr>
          <p:cNvPr id="3" name="Content Placeholder 2"/>
          <p:cNvSpPr>
            <a:spLocks noGrp="1"/>
          </p:cNvSpPr>
          <p:nvPr>
            <p:ph idx="4294967295"/>
          </p:nvPr>
        </p:nvSpPr>
        <p:spPr>
          <a:xfrm>
            <a:off x="560799" y="1483088"/>
            <a:ext cx="11079822" cy="4381626"/>
          </a:xfrm>
          <a:prstGeom prst="rect">
            <a:avLst/>
          </a:prstGeom>
        </p:spPr>
        <p:txBody>
          <a:bodyPr/>
          <a:lstStyle/>
          <a:p>
            <a:r>
              <a:rPr lang="en-US" dirty="0">
                <a:solidFill>
                  <a:schemeClr val="tx2"/>
                </a:solidFill>
              </a:rPr>
              <a:t>Accidents happen.  Resource locks help prevent them :) </a:t>
            </a:r>
          </a:p>
          <a:p>
            <a:endParaRPr lang="en-US" dirty="0">
              <a:solidFill>
                <a:schemeClr val="tx2"/>
              </a:solidFill>
            </a:endParaRPr>
          </a:p>
          <a:p>
            <a:r>
              <a:rPr lang="en-US" dirty="0">
                <a:solidFill>
                  <a:schemeClr val="tx2"/>
                </a:solidFill>
              </a:rPr>
              <a:t>Resource locks allow administrators to create policies which prevent write actions or prevent accidental deletion.</a:t>
            </a:r>
          </a:p>
        </p:txBody>
      </p:sp>
    </p:spTree>
    <p:extLst>
      <p:ext uri="{BB962C8B-B14F-4D97-AF65-F5344CB8AC3E}">
        <p14:creationId xmlns:p14="http://schemas.microsoft.com/office/powerpoint/2010/main" val="390513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6" y="1189210"/>
            <a:ext cx="11473970" cy="5596084"/>
          </a:xfrm>
        </p:spPr>
        <p:txBody>
          <a:bodyPr/>
          <a:lstStyle/>
          <a:p>
            <a:r>
              <a:rPr lang="en-US" dirty="0"/>
              <a:t>Polices are a default allow system</a:t>
            </a:r>
          </a:p>
          <a:p>
            <a:r>
              <a:rPr lang="en-US" dirty="0"/>
              <a:t>Policies are described via Policy Definitions</a:t>
            </a:r>
          </a:p>
          <a:p>
            <a:r>
              <a:rPr lang="en-US" dirty="0"/>
              <a:t>Policy definitions can be created to restrict the actions that can be performed or require the actions to meet a scenario before they can be performed</a:t>
            </a:r>
          </a:p>
          <a:p>
            <a:r>
              <a:rPr lang="en-US" dirty="0"/>
              <a:t>Policies are applied via Policy Assignments</a:t>
            </a:r>
          </a:p>
        </p:txBody>
      </p:sp>
      <p:sp>
        <p:nvSpPr>
          <p:cNvPr id="3" name="Title 2"/>
          <p:cNvSpPr>
            <a:spLocks noGrp="1"/>
          </p:cNvSpPr>
          <p:nvPr>
            <p:ph type="title"/>
          </p:nvPr>
        </p:nvSpPr>
        <p:spPr/>
        <p:txBody>
          <a:bodyPr/>
          <a:lstStyle/>
          <a:p>
            <a:r>
              <a:rPr lang="en-US" sz="4314" dirty="0">
                <a:solidFill>
                  <a:schemeClr val="tx1"/>
                </a:solidFill>
              </a:rPr>
              <a:t>Azure Resource Manager Policies: Key Concepts</a:t>
            </a:r>
          </a:p>
        </p:txBody>
      </p:sp>
    </p:spTree>
    <p:extLst>
      <p:ext uri="{BB962C8B-B14F-4D97-AF65-F5344CB8AC3E}">
        <p14:creationId xmlns:p14="http://schemas.microsoft.com/office/powerpoint/2010/main" val="3113302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6" y="1189210"/>
            <a:ext cx="11473970" cy="5016758"/>
          </a:xfrm>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Tree>
    <p:extLst>
      <p:ext uri="{BB962C8B-B14F-4D97-AF65-F5344CB8AC3E}">
        <p14:creationId xmlns:p14="http://schemas.microsoft.com/office/powerpoint/2010/main" val="36237264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6" y="1189211"/>
            <a:ext cx="11473970" cy="3278718"/>
          </a:xfrm>
        </p:spPr>
        <p:txBody>
          <a:bodyPr/>
          <a:lstStyle/>
          <a:p>
            <a:r>
              <a:rPr lang="en-US" dirty="0"/>
              <a:t>Designed to work together</a:t>
            </a:r>
          </a:p>
          <a:p>
            <a:r>
              <a:rPr lang="en-US" dirty="0"/>
              <a:t>User must get past RBAC restrictions first</a:t>
            </a:r>
          </a:p>
          <a:p>
            <a:r>
              <a:rPr lang="en-US" dirty="0"/>
              <a:t>Policy can restrict the actions you can perform in addition to RBAC rights</a:t>
            </a:r>
          </a:p>
        </p:txBody>
      </p:sp>
      <p:sp>
        <p:nvSpPr>
          <p:cNvPr id="3" name="Title 2"/>
          <p:cNvSpPr>
            <a:spLocks noGrp="1"/>
          </p:cNvSpPr>
          <p:nvPr>
            <p:ph type="title"/>
          </p:nvPr>
        </p:nvSpPr>
        <p:spPr/>
        <p:txBody>
          <a:bodyPr/>
          <a:lstStyle/>
          <a:p>
            <a:r>
              <a:rPr lang="en-US" dirty="0"/>
              <a:t>Policy Versus RBAC</a:t>
            </a:r>
          </a:p>
        </p:txBody>
      </p:sp>
    </p:spTree>
    <p:extLst>
      <p:ext uri="{BB962C8B-B14F-4D97-AF65-F5344CB8AC3E}">
        <p14:creationId xmlns:p14="http://schemas.microsoft.com/office/powerpoint/2010/main" val="29887133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    "if": {</a:t>
            </a:r>
          </a:p>
          <a:p>
            <a:pPr marL="0" indent="0">
              <a:spcBef>
                <a:spcPts val="0"/>
              </a:spcBef>
              <a:buNone/>
            </a:pPr>
            <a:r>
              <a:rPr lang="en-US" dirty="0">
                <a:latin typeface="Courier New" panose="02070309020205020404" pitchFamily="49" charset="0"/>
                <a:cs typeface="Courier New" panose="02070309020205020404" pitchFamily="49" charset="0"/>
              </a:rPr>
              <a:t>        &lt;condition&gt; | &lt;logical operator&gt;</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"then": {</a:t>
            </a:r>
          </a:p>
          <a:p>
            <a:pPr marL="0" indent="0">
              <a:spcBef>
                <a:spcPts val="0"/>
              </a:spcBef>
              <a:buNone/>
            </a:pPr>
            <a:r>
              <a:rPr lang="en-US" dirty="0">
                <a:latin typeface="Courier New" panose="02070309020205020404" pitchFamily="49" charset="0"/>
                <a:cs typeface="Courier New" panose="02070309020205020404" pitchFamily="49" charset="0"/>
              </a:rPr>
              <a:t>        "effect": "deny | audit"</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a:t>
            </a:r>
          </a:p>
        </p:txBody>
      </p:sp>
      <p:sp>
        <p:nvSpPr>
          <p:cNvPr id="5" name="Rectangle 4"/>
          <p:cNvSpPr/>
          <p:nvPr/>
        </p:nvSpPr>
        <p:spPr bwMode="auto">
          <a:xfrm>
            <a:off x="866" y="487"/>
            <a:ext cx="12434711" cy="130315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4" rIns="182854" bIns="146284" anchor="ctr"/>
          <a:lstStyle/>
          <a:p>
            <a:pPr defTabSz="932390">
              <a:lnSpc>
                <a:spcPct val="90000"/>
              </a:lnSpc>
              <a:defRPr/>
            </a:pPr>
            <a:r>
              <a:rPr lang="en-US" sz="4801"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Policy Definition Language: Basic Structure</a:t>
            </a:r>
          </a:p>
        </p:txBody>
      </p:sp>
      <p:sp>
        <p:nvSpPr>
          <p:cNvPr id="4" name="Content Placeholder 2"/>
          <p:cNvSpPr txBox="1">
            <a:spLocks/>
          </p:cNvSpPr>
          <p:nvPr/>
        </p:nvSpPr>
        <p:spPr>
          <a:xfrm>
            <a:off x="838307" y="1825648"/>
            <a:ext cx="10516943" cy="4351276"/>
          </a:xfrm>
          <a:prstGeom prst="rect">
            <a:avLst/>
          </a:prstGeom>
        </p:spPr>
        <p:txBody>
          <a:bodyPr>
            <a:normAutofit fontScale="85000" lnSpcReduction="20000"/>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4706">
                <a:latin typeface="Courier New" panose="02070309020205020404" pitchFamily="49" charset="0"/>
                <a:cs typeface="Courier New" panose="02070309020205020404" pitchFamily="49" charset="0"/>
              </a:rPr>
              <a:t>{</a:t>
            </a:r>
          </a:p>
          <a:p>
            <a:pPr marL="0" indent="0">
              <a:spcBef>
                <a:spcPts val="0"/>
              </a:spcBef>
              <a:buNone/>
            </a:pPr>
            <a:r>
              <a:rPr lang="en-US" sz="4706">
                <a:latin typeface="Courier New" panose="02070309020205020404" pitchFamily="49" charset="0"/>
                <a:cs typeface="Courier New" panose="02070309020205020404" pitchFamily="49" charset="0"/>
              </a:rPr>
              <a:t>    "if": {</a:t>
            </a:r>
          </a:p>
          <a:p>
            <a:pPr marL="0" indent="0">
              <a:spcBef>
                <a:spcPts val="0"/>
              </a:spcBef>
              <a:buNone/>
            </a:pPr>
            <a:r>
              <a:rPr lang="en-US" sz="4706">
                <a:latin typeface="Courier New" panose="02070309020205020404" pitchFamily="49" charset="0"/>
                <a:cs typeface="Courier New" panose="02070309020205020404" pitchFamily="49" charset="0"/>
              </a:rPr>
              <a:t>        &lt;condition&gt; | &lt;logical operator&gt;</a:t>
            </a:r>
          </a:p>
          <a:p>
            <a:pPr marL="0" indent="0">
              <a:spcBef>
                <a:spcPts val="0"/>
              </a:spcBef>
              <a:buNone/>
            </a:pPr>
            <a:r>
              <a:rPr lang="en-US" sz="4706">
                <a:latin typeface="Courier New" panose="02070309020205020404" pitchFamily="49" charset="0"/>
                <a:cs typeface="Courier New" panose="02070309020205020404" pitchFamily="49" charset="0"/>
              </a:rPr>
              <a:t>    },</a:t>
            </a:r>
          </a:p>
          <a:p>
            <a:pPr marL="0" indent="0">
              <a:spcBef>
                <a:spcPts val="0"/>
              </a:spcBef>
              <a:buNone/>
            </a:pPr>
            <a:r>
              <a:rPr lang="en-US" sz="4706">
                <a:latin typeface="Courier New" panose="02070309020205020404" pitchFamily="49" charset="0"/>
                <a:cs typeface="Courier New" panose="02070309020205020404" pitchFamily="49" charset="0"/>
              </a:rPr>
              <a:t>    "then": {</a:t>
            </a:r>
          </a:p>
          <a:p>
            <a:pPr marL="0" indent="0">
              <a:spcBef>
                <a:spcPts val="0"/>
              </a:spcBef>
              <a:buNone/>
            </a:pPr>
            <a:r>
              <a:rPr lang="en-US" sz="4706">
                <a:latin typeface="Courier New" panose="02070309020205020404" pitchFamily="49" charset="0"/>
                <a:cs typeface="Courier New" panose="02070309020205020404" pitchFamily="49" charset="0"/>
              </a:rPr>
              <a:t>        "effect": "deny | audit"</a:t>
            </a:r>
          </a:p>
          <a:p>
            <a:pPr marL="0" indent="0">
              <a:spcBef>
                <a:spcPts val="0"/>
              </a:spcBef>
              <a:buNone/>
            </a:pPr>
            <a:r>
              <a:rPr lang="en-US" sz="4706">
                <a:latin typeface="Courier New" panose="02070309020205020404" pitchFamily="49" charset="0"/>
                <a:cs typeface="Courier New" panose="02070309020205020404" pitchFamily="49" charset="0"/>
              </a:rPr>
              <a:t>    }</a:t>
            </a:r>
          </a:p>
          <a:p>
            <a:pPr marL="0" indent="0">
              <a:spcBef>
                <a:spcPts val="0"/>
              </a:spcBef>
              <a:buNone/>
            </a:pPr>
            <a:r>
              <a:rPr lang="en-US" sz="4706">
                <a:latin typeface="Courier New" panose="02070309020205020404" pitchFamily="49" charset="0"/>
                <a:cs typeface="Courier New" panose="02070309020205020404" pitchFamily="49" charset="0"/>
              </a:rPr>
              <a:t>}</a:t>
            </a:r>
            <a:endParaRPr lang="en-US" sz="4706"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75804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0"/>
              </a:spcBef>
              <a:buNone/>
            </a:pPr>
            <a:r>
              <a:rPr lang="en-US" dirty="0">
                <a:latin typeface="Courier New" panose="02070309020205020404" pitchFamily="49" charset="0"/>
                <a:cs typeface="Courier New" panose="02070309020205020404" pitchFamily="49" charset="0"/>
              </a:rPr>
              <a:t>{</a:t>
            </a:r>
            <a:endParaRPr lang="en-US" sz="3530" dirty="0">
              <a:latin typeface="Courier New" panose="02070309020205020404" pitchFamily="49" charset="0"/>
              <a:cs typeface="Courier New" panose="02070309020205020404" pitchFamily="49" charset="0"/>
            </a:endParaRPr>
          </a:p>
        </p:txBody>
      </p:sp>
      <p:sp>
        <p:nvSpPr>
          <p:cNvPr id="7" name="Rectangle 6"/>
          <p:cNvSpPr/>
          <p:nvPr/>
        </p:nvSpPr>
        <p:spPr bwMode="auto">
          <a:xfrm>
            <a:off x="866" y="487"/>
            <a:ext cx="12434711" cy="130315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4" rIns="182854" bIns="146284" anchor="ctr"/>
          <a:lstStyle/>
          <a:p>
            <a:pPr defTabSz="932390">
              <a:lnSpc>
                <a:spcPct val="90000"/>
              </a:lnSpc>
              <a:defRPr/>
            </a:pPr>
            <a:r>
              <a:rPr lang="en-US" sz="4801" kern="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Policy Definition Language: Putting it Together</a:t>
            </a:r>
          </a:p>
        </p:txBody>
      </p:sp>
      <p:sp>
        <p:nvSpPr>
          <p:cNvPr id="4" name="Content Placeholder 2"/>
          <p:cNvSpPr txBox="1">
            <a:spLocks/>
          </p:cNvSpPr>
          <p:nvPr/>
        </p:nvSpPr>
        <p:spPr>
          <a:xfrm>
            <a:off x="838307" y="1825648"/>
            <a:ext cx="10516943" cy="4351276"/>
          </a:xfrm>
          <a:prstGeom prst="rect">
            <a:avLst/>
          </a:prstGeom>
        </p:spPr>
        <p:txBody>
          <a:bodyPr>
            <a:no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745">
                <a:latin typeface="Courier New" panose="02070309020205020404" pitchFamily="49" charset="0"/>
                <a:cs typeface="Courier New" panose="02070309020205020404" pitchFamily="49" charset="0"/>
              </a:rPr>
              <a:t>{</a:t>
            </a:r>
          </a:p>
          <a:p>
            <a:pPr marL="0" indent="0">
              <a:spcBef>
                <a:spcPts val="0"/>
              </a:spcBef>
              <a:buNone/>
            </a:pPr>
            <a:r>
              <a:rPr lang="en-US" sz="2745">
                <a:latin typeface="Courier New" panose="02070309020205020404" pitchFamily="49" charset="0"/>
                <a:cs typeface="Courier New" panose="02070309020205020404" pitchFamily="49" charset="0"/>
              </a:rPr>
              <a:t>    "if": {</a:t>
            </a:r>
          </a:p>
          <a:p>
            <a:pPr marL="0" indent="0">
              <a:spcBef>
                <a:spcPts val="0"/>
              </a:spcBef>
              <a:buNone/>
            </a:pPr>
            <a:r>
              <a:rPr lang="en-US" sz="2745">
                <a:latin typeface="Courier New" panose="02070309020205020404" pitchFamily="49" charset="0"/>
                <a:cs typeface="Courier New" panose="02070309020205020404" pitchFamily="49" charset="0"/>
              </a:rPr>
              <a:t>        "not": {</a:t>
            </a:r>
          </a:p>
          <a:p>
            <a:pPr marL="0" indent="0">
              <a:spcBef>
                <a:spcPts val="0"/>
              </a:spcBef>
              <a:buNone/>
            </a:pPr>
            <a:r>
              <a:rPr lang="en-US" sz="2745">
                <a:latin typeface="Courier New" panose="02070309020205020404" pitchFamily="49" charset="0"/>
                <a:cs typeface="Courier New" panose="02070309020205020404" pitchFamily="49" charset="0"/>
              </a:rPr>
              <a:t>            "field": "location",</a:t>
            </a:r>
          </a:p>
          <a:p>
            <a:pPr marL="0" indent="0">
              <a:spcBef>
                <a:spcPts val="0"/>
              </a:spcBef>
              <a:buNone/>
            </a:pPr>
            <a:r>
              <a:rPr lang="en-US" sz="2745">
                <a:latin typeface="Courier New" panose="02070309020205020404" pitchFamily="49" charset="0"/>
                <a:cs typeface="Courier New" panose="02070309020205020404" pitchFamily="49" charset="0"/>
              </a:rPr>
              <a:t>            "in": ["northeurope", "westeurope"] </a:t>
            </a:r>
          </a:p>
          <a:p>
            <a:pPr marL="0" indent="0">
              <a:spcBef>
                <a:spcPts val="0"/>
              </a:spcBef>
              <a:buNone/>
            </a:pPr>
            <a:r>
              <a:rPr lang="en-US" sz="2745">
                <a:latin typeface="Courier New" panose="02070309020205020404" pitchFamily="49" charset="0"/>
                <a:cs typeface="Courier New" panose="02070309020205020404" pitchFamily="49" charset="0"/>
              </a:rPr>
              <a:t>        }</a:t>
            </a:r>
          </a:p>
          <a:p>
            <a:pPr marL="0" indent="0">
              <a:spcBef>
                <a:spcPts val="0"/>
              </a:spcBef>
              <a:buNone/>
            </a:pPr>
            <a:r>
              <a:rPr lang="en-US" sz="2745">
                <a:latin typeface="Courier New" panose="02070309020205020404" pitchFamily="49" charset="0"/>
                <a:cs typeface="Courier New" panose="02070309020205020404" pitchFamily="49" charset="0"/>
              </a:rPr>
              <a:t>    },</a:t>
            </a:r>
          </a:p>
          <a:p>
            <a:pPr marL="0" indent="0">
              <a:spcBef>
                <a:spcPts val="0"/>
              </a:spcBef>
              <a:buNone/>
            </a:pPr>
            <a:r>
              <a:rPr lang="en-US" sz="2745">
                <a:latin typeface="Courier New" panose="02070309020205020404" pitchFamily="49" charset="0"/>
                <a:cs typeface="Courier New" panose="02070309020205020404" pitchFamily="49" charset="0"/>
              </a:rPr>
              <a:t>    "then": {</a:t>
            </a:r>
          </a:p>
          <a:p>
            <a:pPr marL="0" indent="0">
              <a:spcBef>
                <a:spcPts val="0"/>
              </a:spcBef>
              <a:buNone/>
            </a:pPr>
            <a:r>
              <a:rPr lang="en-US" sz="2745">
                <a:latin typeface="Courier New" panose="02070309020205020404" pitchFamily="49" charset="0"/>
                <a:cs typeface="Courier New" panose="02070309020205020404" pitchFamily="49" charset="0"/>
              </a:rPr>
              <a:t>        "effect": "deny"</a:t>
            </a:r>
          </a:p>
          <a:p>
            <a:pPr marL="0" indent="0">
              <a:spcBef>
                <a:spcPts val="0"/>
              </a:spcBef>
              <a:buNone/>
            </a:pPr>
            <a:r>
              <a:rPr lang="en-US" sz="2745">
                <a:latin typeface="Courier New" panose="02070309020205020404" pitchFamily="49" charset="0"/>
                <a:cs typeface="Courier New" panose="02070309020205020404" pitchFamily="49" charset="0"/>
              </a:rPr>
              <a:t>    }</a:t>
            </a:r>
          </a:p>
          <a:p>
            <a:pPr marL="0" indent="0">
              <a:spcBef>
                <a:spcPts val="0"/>
              </a:spcBef>
              <a:buNone/>
            </a:pPr>
            <a:r>
              <a:rPr lang="en-US" sz="2745">
                <a:latin typeface="Courier New" panose="02070309020205020404" pitchFamily="49" charset="0"/>
                <a:cs typeface="Courier New" panose="02070309020205020404" pitchFamily="49" charset="0"/>
              </a:rPr>
              <a:t>}</a:t>
            </a:r>
            <a:endParaRPr lang="en-US" sz="2745"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34387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13" dirty="0"/>
              <a:t>Azure Management Platform: Under the Hood</a:t>
            </a:r>
          </a:p>
        </p:txBody>
      </p:sp>
      <p:sp>
        <p:nvSpPr>
          <p:cNvPr id="5" name="Rounded Rectangle 4"/>
          <p:cNvSpPr/>
          <p:nvPr/>
        </p:nvSpPr>
        <p:spPr>
          <a:xfrm>
            <a:off x="3465237" y="2865641"/>
            <a:ext cx="3584766" cy="448212"/>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6" b="1" dirty="0">
                <a:gradFill>
                  <a:gsLst>
                    <a:gs pos="0">
                      <a:schemeClr val="bg1"/>
                    </a:gs>
                    <a:gs pos="86000">
                      <a:schemeClr val="bg1"/>
                    </a:gs>
                  </a:gsLst>
                  <a:path path="circle">
                    <a:fillToRect r="100000" b="100000"/>
                  </a:path>
                </a:gradFill>
                <a:latin typeface="Segoe UI Light" pitchFamily="34" charset="0"/>
              </a:rPr>
              <a:t>Unified Management REST</a:t>
            </a:r>
          </a:p>
          <a:p>
            <a:pPr algn="ctr"/>
            <a:r>
              <a:rPr lang="en-US" sz="980" b="1" dirty="0">
                <a:gradFill>
                  <a:gsLst>
                    <a:gs pos="0">
                      <a:schemeClr val="bg1"/>
                    </a:gs>
                    <a:gs pos="86000">
                      <a:schemeClr val="bg1"/>
                    </a:gs>
                  </a:gsLst>
                  <a:path path="circle">
                    <a:fillToRect r="100000" b="100000"/>
                  </a:path>
                </a:gradFill>
                <a:latin typeface="Segoe UI Light" pitchFamily="34" charset="0"/>
              </a:rPr>
              <a:t>Proxy, Batching &amp; Security</a:t>
            </a:r>
          </a:p>
        </p:txBody>
      </p:sp>
      <p:sp>
        <p:nvSpPr>
          <p:cNvPr id="6" name="Rounded Rectangle 5"/>
          <p:cNvSpPr/>
          <p:nvPr/>
        </p:nvSpPr>
        <p:spPr>
          <a:xfrm>
            <a:off x="684151" y="5554915"/>
            <a:ext cx="1705591" cy="710687"/>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b="1" dirty="0">
                <a:solidFill>
                  <a:schemeClr val="bg2"/>
                </a:solidFill>
                <a:latin typeface="Segoe UI Light" pitchFamily="34" charset="0"/>
              </a:rPr>
              <a:t>Web Site</a:t>
            </a:r>
          </a:p>
        </p:txBody>
      </p:sp>
      <p:sp>
        <p:nvSpPr>
          <p:cNvPr id="7" name="Rounded Rectangle 6"/>
          <p:cNvSpPr/>
          <p:nvPr/>
        </p:nvSpPr>
        <p:spPr>
          <a:xfrm>
            <a:off x="2517374" y="5554915"/>
            <a:ext cx="1656544" cy="7106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 Cloud Service</a:t>
            </a:r>
          </a:p>
        </p:txBody>
      </p:sp>
      <p:sp>
        <p:nvSpPr>
          <p:cNvPr id="8" name="Rounded Rectangle 7"/>
          <p:cNvSpPr/>
          <p:nvPr/>
        </p:nvSpPr>
        <p:spPr>
          <a:xfrm>
            <a:off x="4279272" y="5535961"/>
            <a:ext cx="1643789" cy="729641"/>
          </a:xfrm>
          <a:prstGeom prst="round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IaaS</a:t>
            </a:r>
          </a:p>
        </p:txBody>
      </p:sp>
      <p:sp>
        <p:nvSpPr>
          <p:cNvPr id="9" name="Rounded Rectangle 8"/>
          <p:cNvSpPr/>
          <p:nvPr/>
        </p:nvSpPr>
        <p:spPr>
          <a:xfrm>
            <a:off x="6030291" y="5517007"/>
            <a:ext cx="1575395" cy="748595"/>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 Networking</a:t>
            </a:r>
          </a:p>
        </p:txBody>
      </p:sp>
      <p:sp>
        <p:nvSpPr>
          <p:cNvPr id="10" name="TextBox 9"/>
          <p:cNvSpPr txBox="1"/>
          <p:nvPr/>
        </p:nvSpPr>
        <p:spPr>
          <a:xfrm>
            <a:off x="9324205" y="5849353"/>
            <a:ext cx="301686" cy="303481"/>
          </a:xfrm>
          <a:prstGeom prst="rect">
            <a:avLst/>
          </a:prstGeom>
          <a:noFill/>
        </p:spPr>
        <p:txBody>
          <a:bodyPr wrap="none" rtlCol="0">
            <a:spAutoFit/>
          </a:bodyPr>
          <a:lstStyle/>
          <a:p>
            <a:r>
              <a:rPr lang="en-US" sz="1372" b="1" dirty="0">
                <a:latin typeface="Segoe UI Light" pitchFamily="34" charset="0"/>
              </a:rPr>
              <a:t>…</a:t>
            </a:r>
          </a:p>
        </p:txBody>
      </p:sp>
      <p:sp>
        <p:nvSpPr>
          <p:cNvPr id="11" name="Rounded Rectangle 10"/>
          <p:cNvSpPr/>
          <p:nvPr/>
        </p:nvSpPr>
        <p:spPr>
          <a:xfrm>
            <a:off x="5256132" y="3727502"/>
            <a:ext cx="1571187" cy="667858"/>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Application Manager</a:t>
            </a:r>
          </a:p>
        </p:txBody>
      </p:sp>
      <p:sp>
        <p:nvSpPr>
          <p:cNvPr id="12" name="Rounded Rectangle 11"/>
          <p:cNvSpPr/>
          <p:nvPr/>
        </p:nvSpPr>
        <p:spPr>
          <a:xfrm>
            <a:off x="6966772" y="3735306"/>
            <a:ext cx="1352506" cy="660055"/>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Billing</a:t>
            </a:r>
          </a:p>
        </p:txBody>
      </p:sp>
      <p:sp>
        <p:nvSpPr>
          <p:cNvPr id="13" name="Rounded Rectangle 12"/>
          <p:cNvSpPr/>
          <p:nvPr/>
        </p:nvSpPr>
        <p:spPr>
          <a:xfrm>
            <a:off x="8463394" y="3727502"/>
            <a:ext cx="1377772" cy="667858"/>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Monitoring</a:t>
            </a:r>
          </a:p>
        </p:txBody>
      </p:sp>
      <p:sp>
        <p:nvSpPr>
          <p:cNvPr id="14" name="Rounded Rectangle 13"/>
          <p:cNvSpPr/>
          <p:nvPr/>
        </p:nvSpPr>
        <p:spPr>
          <a:xfrm>
            <a:off x="10007317" y="3735306"/>
            <a:ext cx="1353351" cy="660055"/>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Marketplace</a:t>
            </a:r>
          </a:p>
        </p:txBody>
      </p:sp>
      <p:cxnSp>
        <p:nvCxnSpPr>
          <p:cNvPr id="15" name="Straight Connector 14"/>
          <p:cNvCxnSpPr/>
          <p:nvPr/>
        </p:nvCxnSpPr>
        <p:spPr>
          <a:xfrm>
            <a:off x="1489493" y="5164687"/>
            <a:ext cx="8909248" cy="1"/>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1"/>
          </p:cNvCxnSpPr>
          <p:nvPr/>
        </p:nvCxnSpPr>
        <p:spPr>
          <a:xfrm rot="10800000" flipV="1">
            <a:off x="3798146" y="4061431"/>
            <a:ext cx="1457986" cy="1103248"/>
          </a:xfrm>
          <a:prstGeom prst="bentConnector2">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41719" y="3325494"/>
            <a:ext cx="0" cy="206825"/>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86280" y="2534787"/>
            <a:ext cx="0" cy="235295"/>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83529" y="3313853"/>
            <a:ext cx="0" cy="1850827"/>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41723" y="3537959"/>
            <a:ext cx="4642269"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0"/>
          </p:cNvCxnSpPr>
          <p:nvPr/>
        </p:nvCxnSpPr>
        <p:spPr>
          <a:xfrm>
            <a:off x="6041720" y="3537959"/>
            <a:ext cx="5"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645969" y="3537959"/>
            <a:ext cx="0"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78260" y="3537959"/>
            <a:ext cx="0"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657047" y="3537959"/>
            <a:ext cx="0" cy="18954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01498" y="5164680"/>
            <a:ext cx="5561" cy="3083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307973" y="5164680"/>
            <a:ext cx="4979" cy="287397"/>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026867" y="5164680"/>
            <a:ext cx="0" cy="269196"/>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775719" y="5164680"/>
            <a:ext cx="0" cy="27404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722825" y="4681838"/>
            <a:ext cx="5038433" cy="564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22825" y="4687477"/>
            <a:ext cx="0" cy="47720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70573" y="4379191"/>
            <a:ext cx="0" cy="281527"/>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27712" y="4400310"/>
            <a:ext cx="0" cy="281527"/>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224331" y="4415428"/>
            <a:ext cx="0" cy="281527"/>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761258" y="4402048"/>
            <a:ext cx="0" cy="298808"/>
          </a:xfrm>
          <a:prstGeom prst="straightConnector1">
            <a:avLst/>
          </a:prstGeom>
          <a:ln w="2540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99733" y="1398418"/>
            <a:ext cx="3388999" cy="1780186"/>
          </a:xfrm>
          <a:prstGeom prst="rect">
            <a:avLst/>
          </a:prstGeom>
          <a:noFill/>
        </p:spPr>
        <p:txBody>
          <a:bodyPr wrap="square" rtlCol="0">
            <a:spAutoFit/>
          </a:bodyPr>
          <a:lstStyle/>
          <a:p>
            <a:r>
              <a:rPr lang="en-US" sz="1372" dirty="0">
                <a:latin typeface="Segoe UI Light" pitchFamily="34" charset="0"/>
              </a:rPr>
              <a:t>Application management pivots </a:t>
            </a:r>
          </a:p>
          <a:p>
            <a:r>
              <a:rPr lang="en-US" sz="1372" dirty="0">
                <a:latin typeface="Segoe UI Light" pitchFamily="34" charset="0"/>
              </a:rPr>
              <a:t>through </a:t>
            </a:r>
            <a:r>
              <a:rPr lang="en-US" sz="1372" b="1" dirty="0">
                <a:latin typeface="Segoe UI Light" pitchFamily="34" charset="0"/>
              </a:rPr>
              <a:t>UI, API, PowerShell, CLI:</a:t>
            </a:r>
          </a:p>
          <a:p>
            <a:pPr marL="336145" indent="-336145">
              <a:buFont typeface="Webdings" pitchFamily="18" charset="2"/>
              <a:buChar char="4"/>
            </a:pPr>
            <a:r>
              <a:rPr lang="en-US" sz="1372" dirty="0">
                <a:latin typeface="Segoe UI Light" pitchFamily="34" charset="0"/>
              </a:rPr>
              <a:t>Deploy/Provision</a:t>
            </a:r>
          </a:p>
          <a:p>
            <a:pPr marL="336145" indent="-336145">
              <a:buFont typeface="Webdings" pitchFamily="18" charset="2"/>
              <a:buChar char="4"/>
            </a:pPr>
            <a:r>
              <a:rPr lang="en-US" sz="1372" dirty="0">
                <a:latin typeface="Segoe UI Light" pitchFamily="34" charset="0"/>
              </a:rPr>
              <a:t>Upgrade/Version</a:t>
            </a:r>
          </a:p>
          <a:p>
            <a:pPr marL="336145" indent="-336145">
              <a:buFont typeface="Webdings" pitchFamily="18" charset="2"/>
              <a:buChar char="4"/>
            </a:pPr>
            <a:r>
              <a:rPr lang="en-US" sz="1372" dirty="0">
                <a:latin typeface="Segoe UI Light" pitchFamily="34" charset="0"/>
              </a:rPr>
              <a:t>Configure</a:t>
            </a:r>
          </a:p>
          <a:p>
            <a:pPr marL="336145" indent="-336145">
              <a:buFont typeface="Webdings" pitchFamily="18" charset="2"/>
              <a:buChar char="4"/>
            </a:pPr>
            <a:r>
              <a:rPr lang="en-US" sz="1372" dirty="0">
                <a:latin typeface="Segoe UI Light" pitchFamily="34" charset="0"/>
              </a:rPr>
              <a:t>Monitor/Diagnose</a:t>
            </a:r>
          </a:p>
          <a:p>
            <a:pPr marL="336145" indent="-336145">
              <a:buFont typeface="Webdings" pitchFamily="18" charset="2"/>
              <a:buChar char="4"/>
            </a:pPr>
            <a:r>
              <a:rPr lang="en-US" sz="1372" dirty="0">
                <a:latin typeface="Segoe UI Light" pitchFamily="34" charset="0"/>
              </a:rPr>
              <a:t>Billing/Subscription</a:t>
            </a:r>
          </a:p>
          <a:p>
            <a:pPr marL="336145" indent="-336145">
              <a:buFont typeface="Webdings" pitchFamily="18" charset="2"/>
              <a:buChar char="4"/>
            </a:pPr>
            <a:r>
              <a:rPr lang="en-US" sz="1372" dirty="0">
                <a:latin typeface="Segoe UI Light" pitchFamily="34" charset="0"/>
              </a:rPr>
              <a:t>Marketplace</a:t>
            </a:r>
          </a:p>
        </p:txBody>
      </p:sp>
      <p:sp>
        <p:nvSpPr>
          <p:cNvPr id="36" name="Flowchart: Connector 35"/>
          <p:cNvSpPr>
            <a:spLocks noChangeAspect="1"/>
          </p:cNvSpPr>
          <p:nvPr/>
        </p:nvSpPr>
        <p:spPr>
          <a:xfrm>
            <a:off x="5097768" y="2706659"/>
            <a:ext cx="179238" cy="179285"/>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a:latin typeface="Segoe UI Light" pitchFamily="34" charset="0"/>
            </a:endParaRPr>
          </a:p>
        </p:txBody>
      </p:sp>
      <p:sp>
        <p:nvSpPr>
          <p:cNvPr id="37" name="Flowchart: Connector 36"/>
          <p:cNvSpPr>
            <a:spLocks noChangeAspect="1"/>
          </p:cNvSpPr>
          <p:nvPr/>
        </p:nvSpPr>
        <p:spPr>
          <a:xfrm>
            <a:off x="1417440" y="5440436"/>
            <a:ext cx="179238" cy="179285"/>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a:latin typeface="Segoe UI Light" pitchFamily="34" charset="0"/>
            </a:endParaRPr>
          </a:p>
        </p:txBody>
      </p:sp>
      <p:sp>
        <p:nvSpPr>
          <p:cNvPr id="38" name="Flowchart: Connector 37"/>
          <p:cNvSpPr>
            <a:spLocks noChangeAspect="1"/>
          </p:cNvSpPr>
          <p:nvPr/>
        </p:nvSpPr>
        <p:spPr>
          <a:xfrm>
            <a:off x="3223332" y="5428794"/>
            <a:ext cx="179238" cy="179285"/>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8">
              <a:latin typeface="Segoe UI Light" pitchFamily="34" charset="0"/>
            </a:endParaRPr>
          </a:p>
        </p:txBody>
      </p:sp>
      <p:sp>
        <p:nvSpPr>
          <p:cNvPr id="39" name="Flowchart: Connector 38"/>
          <p:cNvSpPr>
            <a:spLocks noChangeAspect="1"/>
          </p:cNvSpPr>
          <p:nvPr/>
        </p:nvSpPr>
        <p:spPr>
          <a:xfrm>
            <a:off x="4942812" y="5417152"/>
            <a:ext cx="179238" cy="179285"/>
          </a:xfrm>
          <a:prstGeom prst="flowChartConnector">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76">
              <a:latin typeface="Segoe UI Light" pitchFamily="34" charset="0"/>
            </a:endParaRPr>
          </a:p>
        </p:txBody>
      </p:sp>
      <p:sp>
        <p:nvSpPr>
          <p:cNvPr id="40" name="Flowchart: Connector 39"/>
          <p:cNvSpPr>
            <a:spLocks noChangeAspect="1"/>
          </p:cNvSpPr>
          <p:nvPr/>
        </p:nvSpPr>
        <p:spPr>
          <a:xfrm>
            <a:off x="6680543" y="5405511"/>
            <a:ext cx="179238" cy="179285"/>
          </a:xfrm>
          <a:prstGeom prst="flowChartConnector">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76">
              <a:latin typeface="Segoe UI Light" pitchFamily="34" charset="0"/>
            </a:endParaRPr>
          </a:p>
        </p:txBody>
      </p:sp>
      <p:sp>
        <p:nvSpPr>
          <p:cNvPr id="41" name="Rounded Rectangle 40"/>
          <p:cNvSpPr/>
          <p:nvPr/>
        </p:nvSpPr>
        <p:spPr>
          <a:xfrm>
            <a:off x="7718531" y="5517007"/>
            <a:ext cx="1531814" cy="750671"/>
          </a:xfrm>
          <a:prstGeom prst="roundRect">
            <a:avLst/>
          </a:prstGeom>
          <a:solidFill>
            <a:schemeClr val="tx1"/>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 SQL Azure</a:t>
            </a:r>
          </a:p>
        </p:txBody>
      </p:sp>
      <p:cxnSp>
        <p:nvCxnSpPr>
          <p:cNvPr id="42" name="Straight Arrow Connector 41"/>
          <p:cNvCxnSpPr/>
          <p:nvPr/>
        </p:nvCxnSpPr>
        <p:spPr>
          <a:xfrm>
            <a:off x="8420375" y="5164680"/>
            <a:ext cx="0" cy="27404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onnector 42"/>
          <p:cNvSpPr>
            <a:spLocks noChangeAspect="1"/>
          </p:cNvSpPr>
          <p:nvPr/>
        </p:nvSpPr>
        <p:spPr>
          <a:xfrm>
            <a:off x="8325196" y="5405511"/>
            <a:ext cx="179238" cy="179285"/>
          </a:xfrm>
          <a:prstGeom prst="flowChartConnector">
            <a:avLst/>
          </a:prstGeom>
          <a:solidFill>
            <a:schemeClr val="tx1"/>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endParaRPr lang="en-US" sz="1176">
              <a:latin typeface="Segoe UI Light" pitchFamily="34" charset="0"/>
            </a:endParaRPr>
          </a:p>
        </p:txBody>
      </p:sp>
      <p:sp>
        <p:nvSpPr>
          <p:cNvPr id="44" name="Rounded Rectangle 43"/>
          <p:cNvSpPr/>
          <p:nvPr/>
        </p:nvSpPr>
        <p:spPr>
          <a:xfrm>
            <a:off x="9632833" y="5512333"/>
            <a:ext cx="1531814" cy="750671"/>
          </a:xfrm>
          <a:prstGeom prst="roundRect">
            <a:avLst/>
          </a:prstGeom>
          <a:solidFill>
            <a:schemeClr val="accent4"/>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r>
              <a:rPr lang="en-US" sz="1372" b="1" dirty="0">
                <a:gradFill>
                  <a:gsLst>
                    <a:gs pos="0">
                      <a:schemeClr val="bg1"/>
                    </a:gs>
                    <a:gs pos="86000">
                      <a:schemeClr val="bg1"/>
                    </a:gs>
                  </a:gsLst>
                  <a:path path="circle">
                    <a:fillToRect r="100000" b="100000"/>
                  </a:path>
                </a:gradFill>
                <a:latin typeface="Segoe UI Light" pitchFamily="34" charset="0"/>
              </a:rPr>
              <a:t>3</a:t>
            </a:r>
            <a:r>
              <a:rPr lang="en-US" sz="1372" b="1" baseline="30000" dirty="0">
                <a:gradFill>
                  <a:gsLst>
                    <a:gs pos="0">
                      <a:schemeClr val="bg1"/>
                    </a:gs>
                    <a:gs pos="86000">
                      <a:schemeClr val="bg1"/>
                    </a:gs>
                  </a:gsLst>
                  <a:path path="circle">
                    <a:fillToRect r="100000" b="100000"/>
                  </a:path>
                </a:gradFill>
                <a:latin typeface="Segoe UI Light" pitchFamily="34" charset="0"/>
              </a:rPr>
              <a:t>rd</a:t>
            </a:r>
            <a:r>
              <a:rPr lang="en-US" sz="1372" b="1" dirty="0">
                <a:gradFill>
                  <a:gsLst>
                    <a:gs pos="0">
                      <a:schemeClr val="bg1"/>
                    </a:gs>
                    <a:gs pos="86000">
                      <a:schemeClr val="bg1"/>
                    </a:gs>
                  </a:gsLst>
                  <a:path path="circle">
                    <a:fillToRect r="100000" b="100000"/>
                  </a:path>
                </a:gradFill>
                <a:latin typeface="Segoe UI Light" pitchFamily="34" charset="0"/>
              </a:rPr>
              <a:t> Party Service</a:t>
            </a:r>
          </a:p>
        </p:txBody>
      </p:sp>
      <p:cxnSp>
        <p:nvCxnSpPr>
          <p:cNvPr id="45" name="Straight Arrow Connector 44"/>
          <p:cNvCxnSpPr/>
          <p:nvPr/>
        </p:nvCxnSpPr>
        <p:spPr>
          <a:xfrm>
            <a:off x="10376699" y="5174013"/>
            <a:ext cx="0" cy="274049"/>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p:cNvSpPr>
            <a:spLocks noChangeAspect="1"/>
          </p:cNvSpPr>
          <p:nvPr/>
        </p:nvSpPr>
        <p:spPr>
          <a:xfrm>
            <a:off x="10281520" y="5414844"/>
            <a:ext cx="179238" cy="179285"/>
          </a:xfrm>
          <a:prstGeom prst="flowChartConnector">
            <a:avLst/>
          </a:prstGeom>
          <a:solidFill>
            <a:schemeClr val="accent4"/>
          </a:solidFill>
          <a:ln>
            <a:noFill/>
          </a:ln>
        </p:spPr>
        <p:style>
          <a:lnRef idx="2">
            <a:schemeClr val="accent3">
              <a:shade val="50000"/>
            </a:schemeClr>
          </a:lnRef>
          <a:fillRef idx="1002">
            <a:schemeClr val="dk1"/>
          </a:fillRef>
          <a:effectRef idx="0">
            <a:schemeClr val="accent3"/>
          </a:effectRef>
          <a:fontRef idx="minor">
            <a:schemeClr val="lt1"/>
          </a:fontRef>
        </p:style>
        <p:txBody>
          <a:bodyPr rtlCol="0" anchor="ctr"/>
          <a:lstStyle/>
          <a:p>
            <a:pPr algn="ctr"/>
            <a:endParaRPr lang="en-US" sz="1176">
              <a:latin typeface="Segoe UI Light" pitchFamily="34" charset="0"/>
            </a:endParaRPr>
          </a:p>
        </p:txBody>
      </p:sp>
      <p:grpSp>
        <p:nvGrpSpPr>
          <p:cNvPr id="47" name="Group 46"/>
          <p:cNvGrpSpPr/>
          <p:nvPr/>
        </p:nvGrpSpPr>
        <p:grpSpPr>
          <a:xfrm>
            <a:off x="788951" y="1405516"/>
            <a:ext cx="3721783" cy="903188"/>
            <a:chOff x="3466397" y="1485901"/>
            <a:chExt cx="3796413" cy="921299"/>
          </a:xfrm>
          <a:solidFill>
            <a:srgbClr val="FFC000"/>
          </a:solidFill>
        </p:grpSpPr>
        <p:sp>
          <p:nvSpPr>
            <p:cNvPr id="48" name="Rounded Rectangle 47"/>
            <p:cNvSpPr/>
            <p:nvPr/>
          </p:nvSpPr>
          <p:spPr>
            <a:xfrm>
              <a:off x="3466397" y="1485901"/>
              <a:ext cx="3796413" cy="921299"/>
            </a:xfrm>
            <a:prstGeom prst="round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68" b="1" dirty="0">
                  <a:gradFill>
                    <a:gsLst>
                      <a:gs pos="0">
                        <a:schemeClr val="bg1"/>
                      </a:gs>
                      <a:gs pos="86000">
                        <a:schemeClr val="bg1"/>
                      </a:gs>
                    </a:gsLst>
                    <a:path path="circle">
                      <a:fillToRect r="100000" b="100000"/>
                    </a:path>
                  </a:gradFill>
                  <a:latin typeface="Segoe UI Light" pitchFamily="34" charset="0"/>
                </a:rPr>
                <a:t>Unified Management Portal</a:t>
              </a:r>
            </a:p>
          </p:txBody>
        </p:sp>
        <p:sp>
          <p:nvSpPr>
            <p:cNvPr id="49" name="Rectangle 48"/>
            <p:cNvSpPr/>
            <p:nvPr/>
          </p:nvSpPr>
          <p:spPr bwMode="auto">
            <a:xfrm>
              <a:off x="3599043" y="1990769"/>
              <a:ext cx="964415" cy="361862"/>
            </a:xfrm>
            <a:prstGeom prst="rect">
              <a:avLst/>
            </a:prstGeom>
            <a:solidFill>
              <a:srgbClr val="FFC000"/>
            </a:solidFill>
            <a:ln>
              <a:solidFill>
                <a:schemeClr val="tx1">
                  <a:alpha val="56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en-US" sz="1176" b="1" spc="-49" dirty="0">
                  <a:solidFill>
                    <a:schemeClr val="bg1"/>
                  </a:solidFill>
                  <a:latin typeface="Segoe UI Light" pitchFamily="34" charset="0"/>
                  <a:ea typeface="Segoe UI" pitchFamily="34" charset="0"/>
                  <a:cs typeface="Segoe UI" pitchFamily="34" charset="0"/>
                </a:rPr>
                <a:t>Website</a:t>
              </a:r>
              <a:endParaRPr lang="en-US" sz="1372" b="1" spc="-49" dirty="0">
                <a:solidFill>
                  <a:schemeClr val="bg1"/>
                </a:solidFill>
                <a:latin typeface="Segoe UI Light" pitchFamily="34" charset="0"/>
                <a:ea typeface="Segoe UI" pitchFamily="34" charset="0"/>
                <a:cs typeface="Segoe UI" pitchFamily="34" charset="0"/>
              </a:endParaRPr>
            </a:p>
          </p:txBody>
        </p:sp>
        <p:sp>
          <p:nvSpPr>
            <p:cNvPr id="50" name="Rectangle 49"/>
            <p:cNvSpPr/>
            <p:nvPr/>
          </p:nvSpPr>
          <p:spPr bwMode="auto">
            <a:xfrm>
              <a:off x="4673705" y="1990769"/>
              <a:ext cx="964415" cy="361862"/>
            </a:xfrm>
            <a:prstGeom prst="rect">
              <a:avLst/>
            </a:prstGeom>
            <a:grpFill/>
            <a:ln>
              <a:solidFill>
                <a:schemeClr val="tx1">
                  <a:alpha val="56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en-US" sz="1078" b="1" spc="-49" dirty="0">
                  <a:solidFill>
                    <a:schemeClr val="bg1"/>
                  </a:solidFill>
                  <a:latin typeface="Segoe UI Light" pitchFamily="34" charset="0"/>
                  <a:ea typeface="Segoe UI" pitchFamily="34" charset="0"/>
                  <a:cs typeface="Segoe UI" pitchFamily="34" charset="0"/>
                </a:rPr>
                <a:t>Cloud Service</a:t>
              </a:r>
            </a:p>
          </p:txBody>
        </p:sp>
        <p:sp>
          <p:nvSpPr>
            <p:cNvPr id="51" name="Rectangle 50"/>
            <p:cNvSpPr/>
            <p:nvPr/>
          </p:nvSpPr>
          <p:spPr bwMode="auto">
            <a:xfrm>
              <a:off x="6175635" y="1977563"/>
              <a:ext cx="964415" cy="379038"/>
            </a:xfrm>
            <a:prstGeom prst="rect">
              <a:avLst/>
            </a:prstGeom>
            <a:grpFill/>
            <a:ln>
              <a:solidFill>
                <a:schemeClr val="tx1">
                  <a:alpha val="56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sz="980" b="1" spc="-49" dirty="0">
                <a:solidFill>
                  <a:schemeClr val="bg1"/>
                </a:solidFill>
                <a:latin typeface="Segoe UI Light" pitchFamily="34" charset="0"/>
                <a:ea typeface="Segoe UI" pitchFamily="34" charset="0"/>
                <a:cs typeface="Segoe UI" pitchFamily="34" charset="0"/>
              </a:endParaRPr>
            </a:p>
            <a:p>
              <a:pPr algn="ctr" defTabSz="896091" fontAlgn="base">
                <a:spcBef>
                  <a:spcPct val="0"/>
                </a:spcBef>
                <a:spcAft>
                  <a:spcPct val="0"/>
                </a:spcAft>
              </a:pPr>
              <a:endParaRPr lang="en-US" sz="980" b="1" spc="-49" dirty="0">
                <a:solidFill>
                  <a:schemeClr val="bg1"/>
                </a:solidFill>
                <a:latin typeface="Segoe UI Light" pitchFamily="34" charset="0"/>
                <a:ea typeface="Segoe UI" pitchFamily="34" charset="0"/>
                <a:cs typeface="Segoe UI" pitchFamily="34" charset="0"/>
              </a:endParaRPr>
            </a:p>
            <a:p>
              <a:pPr algn="ctr" defTabSz="896091" fontAlgn="base">
                <a:spcBef>
                  <a:spcPct val="0"/>
                </a:spcBef>
                <a:spcAft>
                  <a:spcPct val="0"/>
                </a:spcAft>
              </a:pPr>
              <a:r>
                <a:rPr lang="en-US" sz="980" b="1" spc="-49" dirty="0">
                  <a:solidFill>
                    <a:schemeClr val="bg1"/>
                  </a:solidFill>
                  <a:latin typeface="Segoe UI Light" pitchFamily="34" charset="0"/>
                  <a:ea typeface="Segoe UI" pitchFamily="34" charset="0"/>
                  <a:cs typeface="Segoe UI" pitchFamily="34" charset="0"/>
                </a:rPr>
                <a:t>3</a:t>
              </a:r>
              <a:r>
                <a:rPr lang="en-US" sz="980" b="1" spc="-49" baseline="30000" dirty="0">
                  <a:solidFill>
                    <a:schemeClr val="bg1"/>
                  </a:solidFill>
                  <a:latin typeface="Segoe UI Light" pitchFamily="34" charset="0"/>
                  <a:ea typeface="Segoe UI" pitchFamily="34" charset="0"/>
                  <a:cs typeface="Segoe UI" pitchFamily="34" charset="0"/>
                </a:rPr>
                <a:t>rd</a:t>
              </a:r>
              <a:r>
                <a:rPr lang="en-US" sz="980" b="1" spc="-49" dirty="0">
                  <a:solidFill>
                    <a:schemeClr val="bg1"/>
                  </a:solidFill>
                  <a:latin typeface="Segoe UI Light" pitchFamily="34" charset="0"/>
                  <a:ea typeface="Segoe UI" pitchFamily="34" charset="0"/>
                  <a:cs typeface="Segoe UI" pitchFamily="34" charset="0"/>
                </a:rPr>
                <a:t> party extension</a:t>
              </a:r>
            </a:p>
          </p:txBody>
        </p:sp>
        <p:sp>
          <p:nvSpPr>
            <p:cNvPr id="52" name="TextBox 51"/>
            <p:cNvSpPr txBox="1"/>
            <p:nvPr/>
          </p:nvSpPr>
          <p:spPr>
            <a:xfrm>
              <a:off x="5750128" y="2017811"/>
              <a:ext cx="307735" cy="309566"/>
            </a:xfrm>
            <a:prstGeom prst="rect">
              <a:avLst/>
            </a:prstGeom>
            <a:grpFill/>
          </p:spPr>
          <p:txBody>
            <a:bodyPr wrap="none" rtlCol="0">
              <a:spAutoFit/>
            </a:bodyPr>
            <a:lstStyle/>
            <a:p>
              <a:r>
                <a:rPr lang="en-US" sz="1372" b="1" dirty="0">
                  <a:solidFill>
                    <a:schemeClr val="bg1"/>
                  </a:solidFill>
                  <a:latin typeface="Segoe UI Light" pitchFamily="34" charset="0"/>
                </a:rPr>
                <a:t>…</a:t>
              </a:r>
            </a:p>
          </p:txBody>
        </p:sp>
      </p:grpSp>
      <p:cxnSp>
        <p:nvCxnSpPr>
          <p:cNvPr id="53" name="Straight Connector 52"/>
          <p:cNvCxnSpPr/>
          <p:nvPr/>
        </p:nvCxnSpPr>
        <p:spPr>
          <a:xfrm flipV="1">
            <a:off x="2445254" y="2528632"/>
            <a:ext cx="4324908" cy="2216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487479" y="2308704"/>
            <a:ext cx="0" cy="2581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4678455" y="1409974"/>
            <a:ext cx="1351836" cy="898729"/>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Scripting,  PowerShell, CLI</a:t>
            </a:r>
          </a:p>
        </p:txBody>
      </p:sp>
      <p:sp>
        <p:nvSpPr>
          <p:cNvPr id="56" name="Rounded Rectangle 55"/>
          <p:cNvSpPr/>
          <p:nvPr/>
        </p:nvSpPr>
        <p:spPr>
          <a:xfrm>
            <a:off x="6140516" y="1399299"/>
            <a:ext cx="1244606" cy="898729"/>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68" b="1" dirty="0">
                <a:gradFill>
                  <a:gsLst>
                    <a:gs pos="0">
                      <a:schemeClr val="bg1"/>
                    </a:gs>
                    <a:gs pos="86000">
                      <a:schemeClr val="bg1"/>
                    </a:gs>
                  </a:gsLst>
                  <a:path path="circle">
                    <a:fillToRect r="100000" b="100000"/>
                  </a:path>
                </a:gradFill>
                <a:latin typeface="Segoe UI Light" pitchFamily="34" charset="0"/>
              </a:rPr>
              <a:t>3</a:t>
            </a:r>
            <a:r>
              <a:rPr lang="en-US" sz="1568" b="1" baseline="30000" dirty="0">
                <a:gradFill>
                  <a:gsLst>
                    <a:gs pos="0">
                      <a:schemeClr val="bg1"/>
                    </a:gs>
                    <a:gs pos="86000">
                      <a:schemeClr val="bg1"/>
                    </a:gs>
                  </a:gsLst>
                  <a:path path="circle">
                    <a:fillToRect r="100000" b="100000"/>
                  </a:path>
                </a:gradFill>
                <a:latin typeface="Segoe UI Light" pitchFamily="34" charset="0"/>
              </a:rPr>
              <a:t>rd</a:t>
            </a:r>
            <a:r>
              <a:rPr lang="en-US" sz="1568" b="1" dirty="0">
                <a:gradFill>
                  <a:gsLst>
                    <a:gs pos="0">
                      <a:schemeClr val="bg1"/>
                    </a:gs>
                    <a:gs pos="86000">
                      <a:schemeClr val="bg1"/>
                    </a:gs>
                  </a:gsLst>
                  <a:path path="circle">
                    <a:fillToRect r="100000" b="100000"/>
                  </a:path>
                </a:gradFill>
                <a:latin typeface="Segoe UI Light" pitchFamily="34" charset="0"/>
              </a:rPr>
              <a:t> Party Tools</a:t>
            </a:r>
          </a:p>
        </p:txBody>
      </p:sp>
      <p:cxnSp>
        <p:nvCxnSpPr>
          <p:cNvPr id="57" name="Straight Arrow Connector 56"/>
          <p:cNvCxnSpPr/>
          <p:nvPr/>
        </p:nvCxnSpPr>
        <p:spPr>
          <a:xfrm>
            <a:off x="5263626" y="2308704"/>
            <a:ext cx="0" cy="2581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774458" y="2308704"/>
            <a:ext cx="0" cy="25810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0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3"/>
                                        </p:tgtEl>
                                        <p:attrNameLst>
                                          <p:attrName>style.textDecorationUnderline</p:attrName>
                                        </p:attrNameLst>
                                      </p:cBhvr>
                                      <p:to>
                                        <p:strVal val="true"/>
                                      </p:to>
                                    </p:set>
                                  </p:childTnLst>
                                </p:cTn>
                              </p:par>
                              <p:par>
                                <p:cTn id="7" presetID="26" presetClass="emph" presetSubtype="0" fill="hold" nodeType="withEffect">
                                  <p:stCondLst>
                                    <p:cond delay="0"/>
                                  </p:stCondLst>
                                  <p:childTnLst>
                                    <p:animEffect transition="out" filter="fade">
                                      <p:cBhvr>
                                        <p:cTn id="8" dur="500" tmFilter="0, 0; .2, .5; .8, .5; 1, 0"/>
                                        <p:tgtEl>
                                          <p:spTgt spid="35">
                                            <p:txEl>
                                              <p:pRg st="5" end="5"/>
                                            </p:txEl>
                                          </p:spTgt>
                                        </p:tgtEl>
                                      </p:cBhvr>
                                    </p:animEffect>
                                    <p:animScale>
                                      <p:cBhvr>
                                        <p:cTn id="9" dur="250" autoRev="1" fill="hold"/>
                                        <p:tgtEl>
                                          <p:spTgt spid="35">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561583" y="1181195"/>
            <a:ext cx="3575608" cy="468041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900" dirty="0">
                <a:solidFill>
                  <a:schemeClr val="tx1"/>
                </a:solidFill>
              </a:rPr>
              <a:t>Azure Templates can:</a:t>
            </a:r>
          </a:p>
          <a:p>
            <a:pPr>
              <a:lnSpc>
                <a:spcPct val="120000"/>
              </a:lnSpc>
            </a:pPr>
            <a:r>
              <a:rPr lang="en-US" sz="1800" dirty="0">
                <a:solidFill>
                  <a:schemeClr val="tx1"/>
                </a:solidFill>
                <a:latin typeface="Segoe UI Light"/>
              </a:rPr>
              <a:t>Ensure </a:t>
            </a:r>
            <a:r>
              <a:rPr lang="en-US" sz="1800" dirty="0" err="1">
                <a:solidFill>
                  <a:schemeClr val="tx1"/>
                </a:solidFill>
                <a:latin typeface="Segoe UI Light"/>
              </a:rPr>
              <a:t>Idempotency</a:t>
            </a:r>
            <a:endParaRPr lang="en-US" sz="1800" dirty="0">
              <a:solidFill>
                <a:schemeClr val="tx1"/>
              </a:solidFill>
              <a:latin typeface="Segoe UI Light"/>
            </a:endParaRPr>
          </a:p>
          <a:p>
            <a:pPr>
              <a:lnSpc>
                <a:spcPct val="120000"/>
              </a:lnSpc>
            </a:pPr>
            <a:r>
              <a:rPr lang="en-US" sz="1800" dirty="0">
                <a:solidFill>
                  <a:schemeClr val="tx1"/>
                </a:solidFill>
                <a:latin typeface="Segoe UI Light"/>
              </a:rPr>
              <a:t>Simplify Orchestration</a:t>
            </a:r>
          </a:p>
          <a:p>
            <a:pPr>
              <a:lnSpc>
                <a:spcPct val="120000"/>
              </a:lnSpc>
            </a:pPr>
            <a:r>
              <a:rPr lang="en-US" sz="1800" dirty="0">
                <a:solidFill>
                  <a:schemeClr val="tx1"/>
                </a:solidFill>
                <a:latin typeface="Segoe UI Light"/>
              </a:rPr>
              <a:t>Simplify Roll-back</a:t>
            </a:r>
          </a:p>
          <a:p>
            <a:pPr>
              <a:lnSpc>
                <a:spcPct val="120000"/>
              </a:lnSpc>
            </a:pPr>
            <a:r>
              <a:rPr lang="en-US" sz="1800" dirty="0">
                <a:solidFill>
                  <a:schemeClr val="tx1"/>
                </a:solidFill>
                <a:latin typeface="Segoe UI Light"/>
              </a:rPr>
              <a:t>Provide Cross-Resource Configuration and Update Support </a:t>
            </a:r>
          </a:p>
          <a:p>
            <a:pPr marL="0" indent="0">
              <a:buNone/>
            </a:pPr>
            <a:endParaRPr lang="en-US" dirty="0">
              <a:solidFill>
                <a:schemeClr val="tx1"/>
              </a:solidFill>
              <a:latin typeface="Segoe UI Light"/>
            </a:endParaRPr>
          </a:p>
          <a:p>
            <a:pPr marL="0" indent="0">
              <a:buNone/>
            </a:pPr>
            <a:r>
              <a:rPr lang="en-US" sz="2900" dirty="0">
                <a:solidFill>
                  <a:schemeClr val="tx1"/>
                </a:solidFill>
              </a:rPr>
              <a:t>Azure Templates are: </a:t>
            </a:r>
          </a:p>
          <a:p>
            <a:pPr>
              <a:lnSpc>
                <a:spcPct val="120000"/>
              </a:lnSpc>
            </a:pPr>
            <a:r>
              <a:rPr lang="en-US" sz="1800" dirty="0">
                <a:solidFill>
                  <a:schemeClr val="tx1"/>
                </a:solidFill>
                <a:latin typeface="Segoe UI Light"/>
              </a:rPr>
              <a:t>Source file, checked-in</a:t>
            </a:r>
          </a:p>
          <a:p>
            <a:pPr>
              <a:lnSpc>
                <a:spcPct val="120000"/>
              </a:lnSpc>
            </a:pPr>
            <a:r>
              <a:rPr lang="en-US" sz="1800" dirty="0">
                <a:solidFill>
                  <a:schemeClr val="tx1"/>
                </a:solidFill>
                <a:latin typeface="Segoe UI Light"/>
              </a:rPr>
              <a:t>Specifies resources and dependencies (VMs, </a:t>
            </a:r>
            <a:r>
              <a:rPr lang="en-US" sz="1800" dirty="0" err="1">
                <a:solidFill>
                  <a:schemeClr val="tx1"/>
                </a:solidFill>
                <a:latin typeface="Segoe UI Light"/>
              </a:rPr>
              <a:t>WebSites</a:t>
            </a:r>
            <a:r>
              <a:rPr lang="en-US" sz="1800" dirty="0">
                <a:solidFill>
                  <a:schemeClr val="tx1"/>
                </a:solidFill>
                <a:latin typeface="Segoe UI Light"/>
              </a:rPr>
              <a:t>, DBs) and connections (</a:t>
            </a:r>
            <a:r>
              <a:rPr lang="en-US" sz="1800" dirty="0" err="1">
                <a:solidFill>
                  <a:schemeClr val="tx1"/>
                </a:solidFill>
                <a:latin typeface="Segoe UI Light"/>
              </a:rPr>
              <a:t>config</a:t>
            </a:r>
            <a:r>
              <a:rPr lang="en-US" sz="1800" dirty="0">
                <a:solidFill>
                  <a:schemeClr val="tx1"/>
                </a:solidFill>
                <a:latin typeface="Segoe UI Light"/>
              </a:rPr>
              <a:t>, LB sets)</a:t>
            </a:r>
          </a:p>
          <a:p>
            <a:pPr>
              <a:lnSpc>
                <a:spcPct val="120000"/>
              </a:lnSpc>
            </a:pPr>
            <a:r>
              <a:rPr lang="en-US" sz="1800" dirty="0" err="1">
                <a:solidFill>
                  <a:schemeClr val="tx1"/>
                </a:solidFill>
                <a:latin typeface="Segoe UI Light"/>
              </a:rPr>
              <a:t>Parametized</a:t>
            </a:r>
            <a:r>
              <a:rPr lang="en-US" sz="1800" dirty="0">
                <a:solidFill>
                  <a:schemeClr val="tx1"/>
                </a:solidFill>
                <a:latin typeface="Segoe UI Light"/>
              </a:rPr>
              <a:t> input/output</a:t>
            </a:r>
          </a:p>
        </p:txBody>
      </p:sp>
      <p:sp>
        <p:nvSpPr>
          <p:cNvPr id="9" name="Title 1"/>
          <p:cNvSpPr>
            <a:spLocks noGrp="1"/>
          </p:cNvSpPr>
          <p:nvPr>
            <p:ph type="title"/>
          </p:nvPr>
        </p:nvSpPr>
        <p:spPr>
          <a:xfrm>
            <a:off x="561584" y="308082"/>
            <a:ext cx="5547116" cy="957464"/>
          </a:xfrm>
        </p:spPr>
        <p:txBody>
          <a:bodyPr>
            <a:normAutofit/>
          </a:bodyPr>
          <a:lstStyle/>
          <a:p>
            <a:r>
              <a:rPr lang="en-US" dirty="0"/>
              <a:t>Power of Repeatability</a:t>
            </a:r>
          </a:p>
        </p:txBody>
      </p:sp>
      <p:grpSp>
        <p:nvGrpSpPr>
          <p:cNvPr id="2" name="Group 4"/>
          <p:cNvGrpSpPr>
            <a:grpSpLocks noChangeAspect="1"/>
          </p:cNvGrpSpPr>
          <p:nvPr/>
        </p:nvGrpSpPr>
        <p:grpSpPr bwMode="auto">
          <a:xfrm>
            <a:off x="4545233" y="505241"/>
            <a:ext cx="6910996" cy="5669745"/>
            <a:chOff x="2863" y="318"/>
            <a:chExt cx="4354" cy="3572"/>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5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37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a:solidFill>
                    <a:srgbClr val="FFFFFF"/>
                  </a:solidFill>
                  <a:latin typeface="Segoe Pro Display Light" panose="020B0302040504020203" pitchFamily="34" charset="0"/>
                </a:rPr>
                <a:t>Virtual</a:t>
              </a:r>
              <a:endParaRPr lang="en-US" altLang="en-US">
                <a:solidFill>
                  <a:srgbClr val="00B0F0"/>
                </a:solidFill>
              </a:endParaRPr>
            </a:p>
          </p:txBody>
        </p:sp>
        <p:sp>
          <p:nvSpPr>
            <p:cNvPr id="51" name="Rectangle 48"/>
            <p:cNvSpPr>
              <a:spLocks noChangeArrowheads="1"/>
            </p:cNvSpPr>
            <p:nvPr/>
          </p:nvSpPr>
          <p:spPr bwMode="auto">
            <a:xfrm>
              <a:off x="6417" y="2933"/>
              <a:ext cx="57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55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67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69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800" b="1">
                  <a:solidFill>
                    <a:srgbClr val="414042"/>
                  </a:solidFill>
                  <a:latin typeface="Segoe Pro Display Semibold" panose="020B0702040504020203" pitchFamily="34" charset="0"/>
                </a:rPr>
                <a:t>[SQL CONFIG] VM (2x)</a:t>
              </a:r>
              <a:endParaRPr lang="en-US" altLang="en-US">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5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59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5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6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Tree>
    <p:extLst>
      <p:ext uri="{BB962C8B-B14F-4D97-AF65-F5344CB8AC3E}">
        <p14:creationId xmlns:p14="http://schemas.microsoft.com/office/powerpoint/2010/main" val="187988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079" y="324143"/>
            <a:ext cx="11312013" cy="4335321"/>
          </a:xfrm>
          <a:prstGeom prst="rect">
            <a:avLst/>
          </a:prstGeom>
          <a:solidFill>
            <a:schemeClr val="accent6">
              <a:lumMod val="20000"/>
              <a:lumOff val="80000"/>
            </a:schemeClr>
          </a:solidFill>
          <a:ln w="25400">
            <a:solidFill>
              <a:srgbClr val="000000"/>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Account</a:t>
            </a:r>
          </a:p>
        </p:txBody>
      </p:sp>
      <p:grpSp>
        <p:nvGrpSpPr>
          <p:cNvPr id="45" name="Group 44"/>
          <p:cNvGrpSpPr/>
          <p:nvPr/>
        </p:nvGrpSpPr>
        <p:grpSpPr>
          <a:xfrm>
            <a:off x="622295" y="1025982"/>
            <a:ext cx="10873579" cy="3347236"/>
            <a:chOff x="622295" y="1025982"/>
            <a:chExt cx="10873579" cy="3347236"/>
          </a:xfrm>
        </p:grpSpPr>
        <p:sp>
          <p:nvSpPr>
            <p:cNvPr id="5" name="Rectangle 4"/>
            <p:cNvSpPr/>
            <p:nvPr/>
          </p:nvSpPr>
          <p:spPr>
            <a:xfrm>
              <a:off x="622295" y="1025982"/>
              <a:ext cx="10873579" cy="3347236"/>
            </a:xfrm>
            <a:prstGeom prst="rect">
              <a:avLst/>
            </a:prstGeom>
            <a:solidFill>
              <a:schemeClr val="accent5">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Subscription</a:t>
              </a:r>
            </a:p>
          </p:txBody>
        </p:sp>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6990" y="1101885"/>
              <a:ext cx="469591" cy="469591"/>
            </a:xfrm>
            <a:prstGeom prst="rect">
              <a:avLst/>
            </a:prstGeom>
          </p:spPr>
        </p:pic>
      </p:gr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5753" y="437572"/>
            <a:ext cx="411490" cy="411490"/>
          </a:xfrm>
          <a:prstGeom prst="rect">
            <a:avLst/>
          </a:prstGeom>
        </p:spPr>
      </p:pic>
      <p:sp>
        <p:nvSpPr>
          <p:cNvPr id="6" name="Rectangle 5"/>
          <p:cNvSpPr/>
          <p:nvPr/>
        </p:nvSpPr>
        <p:spPr>
          <a:xfrm>
            <a:off x="1264256" y="1749286"/>
            <a:ext cx="2846567" cy="2165598"/>
          </a:xfrm>
          <a:prstGeom prst="rect">
            <a:avLst/>
          </a:prstGeom>
          <a:solidFill>
            <a:schemeClr val="accent2">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Resource Group</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6695" y="2649241"/>
            <a:ext cx="780290" cy="78029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5616" y="1880479"/>
            <a:ext cx="390145" cy="39014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21879" y="2649241"/>
            <a:ext cx="780290" cy="780290"/>
          </a:xfrm>
          <a:prstGeom prst="rect">
            <a:avLst/>
          </a:prstGeom>
        </p:spPr>
      </p:pic>
      <p:grpSp>
        <p:nvGrpSpPr>
          <p:cNvPr id="41" name="Group 40"/>
          <p:cNvGrpSpPr/>
          <p:nvPr/>
        </p:nvGrpSpPr>
        <p:grpSpPr>
          <a:xfrm>
            <a:off x="4748777" y="1749286"/>
            <a:ext cx="2846567" cy="2165598"/>
            <a:chOff x="4748777" y="1749286"/>
            <a:chExt cx="2846567" cy="2165598"/>
          </a:xfrm>
        </p:grpSpPr>
        <p:sp>
          <p:nvSpPr>
            <p:cNvPr id="7" name="Rectangle 6"/>
            <p:cNvSpPr/>
            <p:nvPr/>
          </p:nvSpPr>
          <p:spPr>
            <a:xfrm>
              <a:off x="4748777" y="1749286"/>
              <a:ext cx="2846567" cy="2165598"/>
            </a:xfrm>
            <a:prstGeom prst="rect">
              <a:avLst/>
            </a:prstGeom>
            <a:solidFill>
              <a:schemeClr val="accent2">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Resource Group</a:t>
              </a: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5759" y="1880479"/>
              <a:ext cx="390145" cy="390145"/>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93234" y="2649241"/>
              <a:ext cx="780290" cy="780290"/>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7078" y="2649241"/>
              <a:ext cx="780290" cy="780290"/>
            </a:xfrm>
            <a:prstGeom prst="rect">
              <a:avLst/>
            </a:prstGeom>
          </p:spPr>
        </p:pic>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7667" y="2649241"/>
              <a:ext cx="780290" cy="780290"/>
            </a:xfrm>
            <a:prstGeom prst="rect">
              <a:avLst/>
            </a:prstGeom>
          </p:spPr>
        </p:pic>
      </p:grpSp>
      <p:grpSp>
        <p:nvGrpSpPr>
          <p:cNvPr id="42" name="Group 41"/>
          <p:cNvGrpSpPr/>
          <p:nvPr/>
        </p:nvGrpSpPr>
        <p:grpSpPr>
          <a:xfrm>
            <a:off x="8233298" y="1749286"/>
            <a:ext cx="2846567" cy="2165598"/>
            <a:chOff x="8233298" y="1749286"/>
            <a:chExt cx="2846567" cy="2165598"/>
          </a:xfrm>
        </p:grpSpPr>
        <p:sp>
          <p:nvSpPr>
            <p:cNvPr id="8" name="Rectangle 7"/>
            <p:cNvSpPr/>
            <p:nvPr/>
          </p:nvSpPr>
          <p:spPr>
            <a:xfrm>
              <a:off x="8233298" y="1749286"/>
              <a:ext cx="2846567" cy="2165598"/>
            </a:xfrm>
            <a:prstGeom prst="rect">
              <a:avLst/>
            </a:prstGeom>
            <a:solidFill>
              <a:schemeClr val="accent2">
                <a:lumMod val="20000"/>
                <a:lumOff val="80000"/>
              </a:schemeClr>
            </a:solidFill>
            <a:ln w="25400">
              <a:solidFill>
                <a:schemeClr val="bg2">
                  <a:lumMod val="10000"/>
                </a:schemeClr>
              </a:solidFill>
              <a:prstDash val="dash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r">
                <a:spcBef>
                  <a:spcPts val="600"/>
                </a:spcBef>
              </a:pPr>
              <a:r>
                <a:rPr lang="en-US" sz="2000" dirty="0">
                  <a:solidFill>
                    <a:schemeClr val="tx2"/>
                  </a:solidFill>
                </a:rPr>
                <a:t>Resource Group</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0235" y="1880479"/>
              <a:ext cx="390145" cy="390145"/>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30235" y="2603783"/>
              <a:ext cx="780290" cy="780290"/>
            </a:xfrm>
            <a:prstGeom prst="rect">
              <a:avLst/>
            </a:prstGeom>
          </p:spPr>
        </p:pic>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83132" y="2574497"/>
              <a:ext cx="780290" cy="78029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81498" y="2573302"/>
              <a:ext cx="780290" cy="780290"/>
            </a:xfrm>
            <a:prstGeom prst="rect">
              <a:avLst/>
            </a:prstGeom>
          </p:spPr>
        </p:pic>
      </p:grpSp>
      <p:sp>
        <p:nvSpPr>
          <p:cNvPr id="52" name="Rectangle 51"/>
          <p:cNvSpPr/>
          <p:nvPr/>
        </p:nvSpPr>
        <p:spPr>
          <a:xfrm>
            <a:off x="403077" y="4769381"/>
            <a:ext cx="11312013" cy="32714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182880" tIns="182880" rIns="182880" bIns="182880" rtlCol="0" anchor="ctr"/>
          <a:lstStyle/>
          <a:p>
            <a:pPr algn="ctr">
              <a:spcBef>
                <a:spcPts val="600"/>
              </a:spcBef>
            </a:pPr>
            <a:r>
              <a:rPr lang="en-US" sz="2000" dirty="0">
                <a:solidFill>
                  <a:schemeClr val="bg1"/>
                </a:solidFill>
              </a:rPr>
              <a:t>Resource Providers</a:t>
            </a:r>
          </a:p>
        </p:txBody>
      </p:sp>
      <p:sp>
        <p:nvSpPr>
          <p:cNvPr id="53" name="Rectangle 52"/>
          <p:cNvSpPr/>
          <p:nvPr/>
        </p:nvSpPr>
        <p:spPr>
          <a:xfrm>
            <a:off x="403077" y="5275421"/>
            <a:ext cx="11312013" cy="5687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182880" tIns="182880" rIns="182880" bIns="182880" rtlCol="0" anchor="ctr"/>
          <a:lstStyle/>
          <a:p>
            <a:pPr algn="ctr">
              <a:spcBef>
                <a:spcPts val="600"/>
              </a:spcBef>
            </a:pPr>
            <a:r>
              <a:rPr lang="en-US" sz="2000" dirty="0">
                <a:solidFill>
                  <a:schemeClr val="bg1"/>
                </a:solidFill>
              </a:rPr>
              <a:t>Resource Manager</a:t>
            </a:r>
          </a:p>
        </p:txBody>
      </p:sp>
      <p:pic>
        <p:nvPicPr>
          <p:cNvPr id="55" name="Picture 5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6788" y="5975400"/>
            <a:ext cx="780290" cy="780290"/>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14408" y="5994751"/>
            <a:ext cx="780290" cy="780290"/>
          </a:xfrm>
          <a:prstGeom prst="rect">
            <a:avLst/>
          </a:prstGeom>
        </p:spPr>
      </p:pic>
      <p:pic>
        <p:nvPicPr>
          <p:cNvPr id="59" name="Picture 5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926373" y="5994751"/>
            <a:ext cx="780290" cy="780290"/>
          </a:xfrm>
          <a:prstGeom prst="rect">
            <a:avLst/>
          </a:prstGeom>
        </p:spPr>
      </p:pic>
      <p:pic>
        <p:nvPicPr>
          <p:cNvPr id="61" name="Picture 60"/>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630866" y="5361361"/>
            <a:ext cx="486490" cy="780290"/>
          </a:xfrm>
          <a:prstGeom prst="rect">
            <a:avLst/>
          </a:prstGeom>
          <a:noFill/>
          <a:effectLst>
            <a:glow rad="63500">
              <a:schemeClr val="accent1">
                <a:satMod val="175000"/>
                <a:alpha val="40000"/>
              </a:schemeClr>
            </a:glow>
          </a:effectLst>
        </p:spPr>
      </p:pic>
      <p:pic>
        <p:nvPicPr>
          <p:cNvPr id="63" name="Picture 62"/>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818654" y="4626317"/>
            <a:ext cx="310663" cy="780290"/>
          </a:xfrm>
          <a:prstGeom prst="rect">
            <a:avLst/>
          </a:prstGeom>
          <a:noFill/>
          <a:effectLst>
            <a:glow rad="63500">
              <a:schemeClr val="accent1">
                <a:satMod val="175000"/>
                <a:alpha val="40000"/>
              </a:schemeClr>
            </a:glow>
          </a:effectLst>
        </p:spPr>
      </p:pic>
      <p:pic>
        <p:nvPicPr>
          <p:cNvPr id="64" name="Picture 63"/>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2354883" y="4626317"/>
            <a:ext cx="310663" cy="780290"/>
          </a:xfrm>
          <a:prstGeom prst="rect">
            <a:avLst/>
          </a:prstGeom>
          <a:noFill/>
          <a:effectLst>
            <a:glow rad="63500">
              <a:schemeClr val="accent1">
                <a:satMod val="175000"/>
                <a:alpha val="40000"/>
              </a:schemeClr>
            </a:glow>
          </a:effectLst>
        </p:spPr>
      </p:pic>
      <p:pic>
        <p:nvPicPr>
          <p:cNvPr id="66" name="Picture 65"/>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282426" y="4626317"/>
            <a:ext cx="310663" cy="780290"/>
          </a:xfrm>
          <a:prstGeom prst="rect">
            <a:avLst/>
          </a:prstGeom>
          <a:noFill/>
          <a:effectLst>
            <a:glow rad="63500">
              <a:schemeClr val="accent1">
                <a:satMod val="175000"/>
                <a:alpha val="40000"/>
              </a:schemeClr>
            </a:glow>
          </a:effectLst>
        </p:spPr>
      </p:pic>
      <p:pic>
        <p:nvPicPr>
          <p:cNvPr id="67" name="Picture 66"/>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746198" y="4626317"/>
            <a:ext cx="310663" cy="780290"/>
          </a:xfrm>
          <a:prstGeom prst="rect">
            <a:avLst/>
          </a:prstGeom>
          <a:noFill/>
          <a:effectLst>
            <a:glow rad="63500">
              <a:schemeClr val="accent1">
                <a:satMod val="175000"/>
                <a:alpha val="40000"/>
              </a:schemeClr>
            </a:glow>
          </a:effectLst>
        </p:spPr>
      </p:pic>
    </p:spTree>
    <p:extLst>
      <p:ext uri="{BB962C8B-B14F-4D97-AF65-F5344CB8AC3E}">
        <p14:creationId xmlns:p14="http://schemas.microsoft.com/office/powerpoint/2010/main" val="166455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fade">
                                      <p:cBhvr>
                                        <p:cTn id="76" dur="500"/>
                                        <p:tgtEl>
                                          <p:spTgt spid="67"/>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par>
                          <p:cTn id="81" fill="hold">
                            <p:stCondLst>
                              <p:cond delay="1000"/>
                            </p:stCondLst>
                            <p:childTnLst>
                              <p:par>
                                <p:cTn id="82" presetID="10" presetClass="entr" presetSubtype="0"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2"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Grid</a:t>
            </a:r>
          </a:p>
        </p:txBody>
      </p:sp>
      <p:pic>
        <p:nvPicPr>
          <p:cNvPr id="1026" name="Picture 2" descr="Event Grid functional model">
            <a:extLst>
              <a:ext uri="{FF2B5EF4-FFF2-40B4-BE49-F238E27FC236}">
                <a16:creationId xmlns:a16="http://schemas.microsoft.com/office/drawing/2014/main" id="{56A29D4F-F75C-4F4E-AF04-4E4DA0C4A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7"/>
            <a:ext cx="11971006" cy="674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6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Monitor Overview</a:t>
            </a:r>
          </a:p>
        </p:txBody>
      </p:sp>
      <p:pic>
        <p:nvPicPr>
          <p:cNvPr id="4" name="Picture 3"/>
          <p:cNvPicPr>
            <a:picLocks noChangeAspect="1"/>
          </p:cNvPicPr>
          <p:nvPr/>
        </p:nvPicPr>
        <p:blipFill>
          <a:blip r:embed="rId3"/>
          <a:stretch>
            <a:fillRect/>
          </a:stretch>
        </p:blipFill>
        <p:spPr>
          <a:xfrm>
            <a:off x="2450482" y="1781439"/>
            <a:ext cx="7291038" cy="4516090"/>
          </a:xfrm>
          <a:prstGeom prst="rect">
            <a:avLst/>
          </a:prstGeom>
        </p:spPr>
      </p:pic>
    </p:spTree>
    <p:extLst>
      <p:ext uri="{BB962C8B-B14F-4D97-AF65-F5344CB8AC3E}">
        <p14:creationId xmlns:p14="http://schemas.microsoft.com/office/powerpoint/2010/main" val="41714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3400" y="3187601"/>
            <a:ext cx="268022" cy="454420"/>
          </a:xfrm>
          <a:prstGeom prst="rect">
            <a:avLst/>
          </a:prstGeom>
        </p:spPr>
        <p:txBody>
          <a:bodyPr wrap="none">
            <a:spAutoFit/>
          </a:bodyPr>
          <a:lstStyle/>
          <a:p>
            <a:r>
              <a:rPr lang="en-US" sz="2353" dirty="0"/>
              <a:t> </a:t>
            </a:r>
          </a:p>
        </p:txBody>
      </p:sp>
      <p:sp>
        <p:nvSpPr>
          <p:cNvPr id="3" name="Rectangle 2"/>
          <p:cNvSpPr/>
          <p:nvPr/>
        </p:nvSpPr>
        <p:spPr>
          <a:xfrm>
            <a:off x="5933400" y="3187601"/>
            <a:ext cx="268022" cy="454420"/>
          </a:xfrm>
          <a:prstGeom prst="rect">
            <a:avLst/>
          </a:prstGeom>
        </p:spPr>
        <p:txBody>
          <a:bodyPr wrap="none">
            <a:spAutoFit/>
          </a:bodyPr>
          <a:lstStyle/>
          <a:p>
            <a:r>
              <a:rPr lang="en-US" sz="2353" dirty="0"/>
              <a:t> </a:t>
            </a:r>
          </a:p>
        </p:txBody>
      </p:sp>
      <p:sp>
        <p:nvSpPr>
          <p:cNvPr id="4" name="Rectangle 3"/>
          <p:cNvSpPr/>
          <p:nvPr/>
        </p:nvSpPr>
        <p:spPr>
          <a:xfrm>
            <a:off x="5933400" y="3187601"/>
            <a:ext cx="268022" cy="454420"/>
          </a:xfrm>
          <a:prstGeom prst="rect">
            <a:avLst/>
          </a:prstGeom>
        </p:spPr>
        <p:txBody>
          <a:bodyPr wrap="none">
            <a:spAutoFit/>
          </a:bodyPr>
          <a:lstStyle/>
          <a:p>
            <a:r>
              <a:rPr lang="en-US" sz="2353" dirty="0"/>
              <a:t> </a:t>
            </a:r>
          </a:p>
        </p:txBody>
      </p:sp>
      <p:sp>
        <p:nvSpPr>
          <p:cNvPr id="5" name="Rectangle 4"/>
          <p:cNvSpPr/>
          <p:nvPr/>
        </p:nvSpPr>
        <p:spPr>
          <a:xfrm>
            <a:off x="5933400" y="3187601"/>
            <a:ext cx="268022" cy="454420"/>
          </a:xfrm>
          <a:prstGeom prst="rect">
            <a:avLst/>
          </a:prstGeom>
        </p:spPr>
        <p:txBody>
          <a:bodyPr wrap="none">
            <a:spAutoFit/>
          </a:bodyPr>
          <a:lstStyle/>
          <a:p>
            <a:r>
              <a:rPr lang="en-US" sz="2353" dirty="0"/>
              <a:t> </a:t>
            </a:r>
          </a:p>
        </p:txBody>
      </p:sp>
      <p:sp>
        <p:nvSpPr>
          <p:cNvPr id="10" name="Title 9"/>
          <p:cNvSpPr>
            <a:spLocks noGrp="1"/>
          </p:cNvSpPr>
          <p:nvPr>
            <p:ph type="title"/>
          </p:nvPr>
        </p:nvSpPr>
        <p:spPr/>
        <p:txBody>
          <a:bodyPr/>
          <a:lstStyle/>
          <a:p>
            <a:r>
              <a:rPr lang="en-US" dirty="0"/>
              <a:t>Subscription Principles</a:t>
            </a:r>
            <a:br>
              <a:rPr lang="en-US" dirty="0"/>
            </a:br>
            <a:endParaRPr lang="en-US" dirty="0"/>
          </a:p>
        </p:txBody>
      </p:sp>
      <p:sp>
        <p:nvSpPr>
          <p:cNvPr id="12" name="Text Placeholder 11"/>
          <p:cNvSpPr>
            <a:spLocks noGrp="1"/>
          </p:cNvSpPr>
          <p:nvPr>
            <p:ph type="body" sz="quarter" idx="10"/>
          </p:nvPr>
        </p:nvSpPr>
        <p:spPr>
          <a:xfrm>
            <a:off x="358456" y="1187677"/>
            <a:ext cx="5498540" cy="5308248"/>
          </a:xfrm>
        </p:spPr>
        <p:txBody>
          <a:bodyPr/>
          <a:lstStyle/>
          <a:p>
            <a:pPr marL="0" indent="0">
              <a:buNone/>
            </a:pPr>
            <a:r>
              <a:rPr lang="en-US" dirty="0"/>
              <a:t>Subscriptions are…</a:t>
            </a:r>
          </a:p>
          <a:p>
            <a:r>
              <a:rPr lang="en-US" sz="3530" dirty="0"/>
              <a:t>Administrative security boundary</a:t>
            </a:r>
          </a:p>
          <a:p>
            <a:r>
              <a:rPr lang="en-US" sz="3530" dirty="0"/>
              <a:t>Support RBAC delegation</a:t>
            </a:r>
          </a:p>
          <a:p>
            <a:r>
              <a:rPr lang="en-US" sz="3530" dirty="0"/>
              <a:t>A billing unit</a:t>
            </a:r>
          </a:p>
          <a:p>
            <a:r>
              <a:rPr lang="en-US" sz="3530" dirty="0"/>
              <a:t>Logical limit of scale</a:t>
            </a:r>
          </a:p>
          <a:p>
            <a:r>
              <a:rPr lang="en-US" sz="3530" dirty="0"/>
              <a:t>First container that you create</a:t>
            </a:r>
          </a:p>
        </p:txBody>
      </p:sp>
      <p:sp>
        <p:nvSpPr>
          <p:cNvPr id="13" name="Text Placeholder 12"/>
          <p:cNvSpPr>
            <a:spLocks noGrp="1"/>
          </p:cNvSpPr>
          <p:nvPr>
            <p:ph type="body" sz="quarter" idx="11"/>
          </p:nvPr>
        </p:nvSpPr>
        <p:spPr>
          <a:xfrm>
            <a:off x="6335004" y="1187677"/>
            <a:ext cx="5498540" cy="5543697"/>
          </a:xfrm>
        </p:spPr>
        <p:txBody>
          <a:bodyPr/>
          <a:lstStyle/>
          <a:p>
            <a:pPr marL="0" indent="0">
              <a:buNone/>
            </a:pPr>
            <a:r>
              <a:rPr lang="en-US" dirty="0"/>
              <a:t>Considerations</a:t>
            </a:r>
          </a:p>
          <a:p>
            <a:r>
              <a:rPr lang="en-US" sz="3530" dirty="0"/>
              <a:t>Subscriptions do not cost anything</a:t>
            </a:r>
          </a:p>
          <a:p>
            <a:r>
              <a:rPr lang="en-US" sz="3530" dirty="0"/>
              <a:t>Each subscription has its own admins, although a single account can be an admin in multiple subscriptions</a:t>
            </a:r>
          </a:p>
          <a:p>
            <a:r>
              <a:rPr lang="en-US" sz="3530" dirty="0"/>
              <a:t>Are global </a:t>
            </a:r>
            <a:endParaRPr lang="en-US" sz="3922" dirty="0"/>
          </a:p>
        </p:txBody>
      </p:sp>
    </p:spTree>
    <p:extLst>
      <p:ext uri="{BB962C8B-B14F-4D97-AF65-F5344CB8AC3E}">
        <p14:creationId xmlns:p14="http://schemas.microsoft.com/office/powerpoint/2010/main" val="15577644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Subscription Limits</a:t>
            </a:r>
            <a:endParaRPr lang="nl-NL" dirty="0"/>
          </a:p>
        </p:txBody>
      </p:sp>
      <p:sp>
        <p:nvSpPr>
          <p:cNvPr id="73" name="Rectangle 72"/>
          <p:cNvSpPr/>
          <p:nvPr/>
        </p:nvSpPr>
        <p:spPr>
          <a:xfrm>
            <a:off x="496427" y="6403517"/>
            <a:ext cx="11369791" cy="367524"/>
          </a:xfrm>
          <a:prstGeom prst="rect">
            <a:avLst/>
          </a:prstGeom>
        </p:spPr>
        <p:txBody>
          <a:bodyPr wrap="square">
            <a:spAutoFit/>
          </a:bodyPr>
          <a:lstStyle/>
          <a:p>
            <a:r>
              <a:rPr lang="en-US" dirty="0">
                <a:hlinkClick r:id="rId2"/>
              </a:rPr>
              <a:t>http://azure.microsoft.com/en-us/documentation/articles/azure-subscription-service-limits/</a:t>
            </a:r>
            <a:endParaRPr lang="en-US" dirty="0"/>
          </a:p>
        </p:txBody>
      </p:sp>
      <p:pic>
        <p:nvPicPr>
          <p:cNvPr id="2" name="Picture 1"/>
          <p:cNvPicPr>
            <a:picLocks noChangeAspect="1"/>
          </p:cNvPicPr>
          <p:nvPr/>
        </p:nvPicPr>
        <p:blipFill>
          <a:blip r:embed="rId3"/>
          <a:stretch>
            <a:fillRect/>
          </a:stretch>
        </p:blipFill>
        <p:spPr>
          <a:xfrm>
            <a:off x="1463880" y="1231822"/>
            <a:ext cx="7396449" cy="5129085"/>
          </a:xfrm>
          <a:prstGeom prst="rect">
            <a:avLst/>
          </a:prstGeom>
        </p:spPr>
      </p:pic>
    </p:spTree>
    <p:extLst>
      <p:ext uri="{BB962C8B-B14F-4D97-AF65-F5344CB8AC3E}">
        <p14:creationId xmlns:p14="http://schemas.microsoft.com/office/powerpoint/2010/main" val="207992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Governance Layers</a:t>
            </a:r>
          </a:p>
        </p:txBody>
      </p:sp>
      <p:grpSp>
        <p:nvGrpSpPr>
          <p:cNvPr id="61" name="Group 60"/>
          <p:cNvGrpSpPr/>
          <p:nvPr/>
        </p:nvGrpSpPr>
        <p:grpSpPr>
          <a:xfrm>
            <a:off x="389057" y="1805964"/>
            <a:ext cx="11452342" cy="4273086"/>
            <a:chOff x="526136" y="2628540"/>
            <a:chExt cx="10142190" cy="3427687"/>
          </a:xfrm>
        </p:grpSpPr>
        <p:sp>
          <p:nvSpPr>
            <p:cNvPr id="62" name="Rectangle 61"/>
            <p:cNvSpPr/>
            <p:nvPr/>
          </p:nvSpPr>
          <p:spPr>
            <a:xfrm>
              <a:off x="526136" y="3184816"/>
              <a:ext cx="10141864" cy="680288"/>
            </a:xfrm>
            <a:prstGeom prst="rect">
              <a:avLst/>
            </a:prstGeom>
            <a:gradFill flip="none" rotWithShape="1">
              <a:gsLst>
                <a:gs pos="1000">
                  <a:sysClr val="windowText" lastClr="000000">
                    <a:lumMod val="20000"/>
                    <a:lumOff val="80000"/>
                  </a:sysClr>
                </a:gs>
                <a:gs pos="100000">
                  <a:srgbClr val="A5A5A5">
                    <a:lumMod val="20000"/>
                    <a:lumOff val="80000"/>
                  </a:srgbClr>
                </a:gs>
              </a:gsLst>
              <a:lin ang="5400000" scaled="1"/>
              <a:tileRect/>
            </a:gradFill>
            <a:ln w="12700" cap="flat" cmpd="sng" algn="ctr">
              <a:solidFill>
                <a:sysClr val="windowText" lastClr="000000">
                  <a:lumMod val="20000"/>
                  <a:lumOff val="80000"/>
                  <a:alpha val="38000"/>
                </a:sys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sp>
          <p:nvSpPr>
            <p:cNvPr id="63" name="Rectangle 62"/>
            <p:cNvSpPr/>
            <p:nvPr/>
          </p:nvSpPr>
          <p:spPr>
            <a:xfrm>
              <a:off x="530371" y="3896525"/>
              <a:ext cx="10128948" cy="680288"/>
            </a:xfrm>
            <a:prstGeom prst="rect">
              <a:avLst/>
            </a:prstGeom>
            <a:gradFill flip="none" rotWithShape="1">
              <a:gsLst>
                <a:gs pos="1000">
                  <a:sysClr val="windowText" lastClr="000000">
                    <a:lumMod val="20000"/>
                    <a:lumOff val="80000"/>
                  </a:sysClr>
                </a:gs>
                <a:gs pos="100000">
                  <a:srgbClr val="A5A5A5">
                    <a:lumMod val="20000"/>
                    <a:lumOff val="80000"/>
                  </a:srgbClr>
                </a:gs>
              </a:gsLst>
              <a:lin ang="5400000" scaled="1"/>
              <a:tileRect/>
            </a:gradFill>
            <a:ln w="12700" cap="flat" cmpd="sng" algn="ctr">
              <a:solidFill>
                <a:sysClr val="windowText" lastClr="000000">
                  <a:lumMod val="20000"/>
                  <a:lumOff val="80000"/>
                  <a:alpha val="38000"/>
                </a:sys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sp>
          <p:nvSpPr>
            <p:cNvPr id="64" name="Rectangle 63"/>
            <p:cNvSpPr/>
            <p:nvPr/>
          </p:nvSpPr>
          <p:spPr>
            <a:xfrm>
              <a:off x="539052" y="5367307"/>
              <a:ext cx="10103117" cy="688920"/>
            </a:xfrm>
            <a:prstGeom prst="rect">
              <a:avLst/>
            </a:prstGeom>
            <a:gradFill flip="none" rotWithShape="1">
              <a:gsLst>
                <a:gs pos="0">
                  <a:srgbClr val="5B9BD5">
                    <a:lumMod val="20000"/>
                    <a:lumOff val="80000"/>
                    <a:shade val="30000"/>
                    <a:satMod val="115000"/>
                  </a:srgbClr>
                </a:gs>
                <a:gs pos="28000">
                  <a:srgbClr val="5B9BD5">
                    <a:lumMod val="20000"/>
                    <a:lumOff val="80000"/>
                    <a:shade val="67500"/>
                    <a:satMod val="115000"/>
                  </a:srgbClr>
                </a:gs>
                <a:gs pos="96000">
                  <a:srgbClr val="5B9BD5">
                    <a:shade val="100000"/>
                    <a:satMod val="115000"/>
                    <a:lumMod val="22000"/>
                    <a:lumOff val="78000"/>
                  </a:srgbClr>
                </a:gs>
              </a:gsLst>
              <a:lin ang="5400000" scaled="1"/>
              <a:tileRect/>
            </a:gradFill>
            <a:ln w="12700" cap="flat" cmpd="sng" algn="ctr">
              <a:solidFill>
                <a:srgbClr val="5B9BD5">
                  <a:shade val="50000"/>
                </a:srgb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sp>
          <p:nvSpPr>
            <p:cNvPr id="65" name="Rectangle 64"/>
            <p:cNvSpPr/>
            <p:nvPr/>
          </p:nvSpPr>
          <p:spPr>
            <a:xfrm>
              <a:off x="526136" y="4613955"/>
              <a:ext cx="10128948" cy="710311"/>
            </a:xfrm>
            <a:prstGeom prst="rect">
              <a:avLst/>
            </a:prstGeom>
            <a:gradFill flip="none" rotWithShape="1">
              <a:gsLst>
                <a:gs pos="0">
                  <a:srgbClr val="5B9BD5">
                    <a:lumMod val="20000"/>
                    <a:lumOff val="80000"/>
                    <a:shade val="30000"/>
                    <a:satMod val="115000"/>
                  </a:srgbClr>
                </a:gs>
                <a:gs pos="70000">
                  <a:srgbClr val="5B9BD5">
                    <a:lumMod val="20000"/>
                    <a:lumOff val="80000"/>
                    <a:shade val="67500"/>
                    <a:satMod val="115000"/>
                  </a:srgbClr>
                </a:gs>
                <a:gs pos="100000">
                  <a:srgbClr val="5B9BD5">
                    <a:shade val="100000"/>
                    <a:satMod val="115000"/>
                    <a:lumMod val="22000"/>
                    <a:lumOff val="78000"/>
                  </a:srgbClr>
                </a:gs>
              </a:gsLst>
              <a:lin ang="5400000" scaled="1"/>
              <a:tileRect/>
            </a:gradFill>
            <a:ln w="12700" cap="flat" cmpd="sng" algn="ctr">
              <a:solidFill>
                <a:srgbClr val="5B9BD5">
                  <a:shade val="50000"/>
                </a:srgbClr>
              </a:solidFill>
              <a:prstDash val="solid"/>
              <a:miter lim="800000"/>
            </a:ln>
            <a:effectLst/>
          </p:spPr>
          <p:txBody>
            <a:bodyPr rtlCol="0" anchor="ctr"/>
            <a:lstStyle/>
            <a:p>
              <a:pPr algn="ctr" defTabSz="914411">
                <a:defRPr/>
              </a:pPr>
              <a:endParaRPr lang="en-US" kern="0">
                <a:solidFill>
                  <a:srgbClr val="FFFFFF"/>
                </a:solidFill>
                <a:latin typeface="Calibri" panose="020F0502020204030204"/>
              </a:endParaRPr>
            </a:p>
          </p:txBody>
        </p:sp>
        <p:grpSp>
          <p:nvGrpSpPr>
            <p:cNvPr id="66" name="Group 65"/>
            <p:cNvGrpSpPr/>
            <p:nvPr/>
          </p:nvGrpSpPr>
          <p:grpSpPr>
            <a:xfrm>
              <a:off x="4797280" y="3342778"/>
              <a:ext cx="2566026" cy="2589747"/>
              <a:chOff x="1911604" y="3313944"/>
              <a:chExt cx="2566026" cy="2589747"/>
            </a:xfrm>
          </p:grpSpPr>
          <p:sp>
            <p:nvSpPr>
              <p:cNvPr id="106" name="Rounded Rectangle 4"/>
              <p:cNvSpPr/>
              <p:nvPr/>
            </p:nvSpPr>
            <p:spPr>
              <a:xfrm>
                <a:off x="3027779" y="3313944"/>
                <a:ext cx="944546"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Enterprise</a:t>
                </a:r>
              </a:p>
            </p:txBody>
          </p:sp>
          <p:sp>
            <p:nvSpPr>
              <p:cNvPr id="107" name="Right Brace 106"/>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108" name="Rounded Rectangle 4"/>
              <p:cNvSpPr/>
              <p:nvPr/>
            </p:nvSpPr>
            <p:spPr>
              <a:xfrm>
                <a:off x="3649494" y="4088558"/>
                <a:ext cx="828136"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Aerospace</a:t>
                </a:r>
              </a:p>
            </p:txBody>
          </p:sp>
          <p:sp>
            <p:nvSpPr>
              <p:cNvPr id="109"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Auto</a:t>
                </a:r>
              </a:p>
            </p:txBody>
          </p:sp>
          <p:sp>
            <p:nvSpPr>
              <p:cNvPr id="110" name="Right Brace 109"/>
              <p:cNvSpPr/>
              <p:nvPr/>
            </p:nvSpPr>
            <p:spPr>
              <a:xfrm rot="16200000">
                <a:off x="2344522" y="4746153"/>
                <a:ext cx="841602" cy="952299"/>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111" name="Rounded Rectangle 4"/>
              <p:cNvSpPr/>
              <p:nvPr/>
            </p:nvSpPr>
            <p:spPr>
              <a:xfrm>
                <a:off x="1911604" y="5605924"/>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Application 1</a:t>
                </a:r>
              </a:p>
            </p:txBody>
          </p:sp>
          <p:sp>
            <p:nvSpPr>
              <p:cNvPr id="112" name="Rounded Rectangle 4"/>
              <p:cNvSpPr/>
              <p:nvPr/>
            </p:nvSpPr>
            <p:spPr>
              <a:xfrm>
                <a:off x="2766731" y="5603500"/>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Application 2</a:t>
                </a:r>
              </a:p>
            </p:txBody>
          </p:sp>
          <p:sp>
            <p:nvSpPr>
              <p:cNvPr id="113" name="Rounded Rectangle 4"/>
              <p:cNvSpPr/>
              <p:nvPr/>
            </p:nvSpPr>
            <p:spPr>
              <a:xfrm>
                <a:off x="3649494" y="5602465"/>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Application 3</a:t>
                </a:r>
              </a:p>
            </p:txBody>
          </p:sp>
          <p:cxnSp>
            <p:nvCxnSpPr>
              <p:cNvPr id="114" name="Straight Connector 113"/>
              <p:cNvCxnSpPr/>
              <p:nvPr/>
            </p:nvCxnSpPr>
            <p:spPr>
              <a:xfrm>
                <a:off x="4091634" y="4773370"/>
                <a:ext cx="0" cy="825401"/>
              </a:xfrm>
              <a:prstGeom prst="line">
                <a:avLst/>
              </a:prstGeom>
              <a:noFill/>
              <a:ln w="15875" cap="flat" cmpd="sng" algn="ctr">
                <a:solidFill>
                  <a:srgbClr val="44546A"/>
                </a:solidFill>
                <a:prstDash val="solid"/>
                <a:miter lim="800000"/>
              </a:ln>
              <a:effectLst/>
            </p:spPr>
          </p:cxnSp>
          <p:sp>
            <p:nvSpPr>
              <p:cNvPr id="115" name="Rounded Rectangle 4"/>
              <p:cNvSpPr/>
              <p:nvPr/>
            </p:nvSpPr>
            <p:spPr>
              <a:xfrm>
                <a:off x="2436966" y="4736719"/>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Lin</a:t>
                </a:r>
                <a:r>
                  <a:rPr lang="en-US" sz="1000" kern="0" dirty="0">
                    <a:solidFill>
                      <a:srgbClr val="44546A">
                        <a:alpha val="99000"/>
                      </a:srgbClr>
                    </a:solidFill>
                    <a:latin typeface="Calibri" panose="020F0502020204030204"/>
                  </a:rPr>
                  <a:t> </a:t>
                </a:r>
                <a:r>
                  <a:rPr lang="en-US" sz="1000" b="1" kern="0" dirty="0">
                    <a:solidFill>
                      <a:srgbClr val="44546A">
                        <a:alpha val="99000"/>
                      </a:srgbClr>
                    </a:solidFill>
                    <a:latin typeface="Calibri" panose="020F0502020204030204"/>
                  </a:rPr>
                  <a:t>Chi</a:t>
                </a:r>
              </a:p>
            </p:txBody>
          </p:sp>
          <p:sp>
            <p:nvSpPr>
              <p:cNvPr id="116" name="Rounded Rectangle 4"/>
              <p:cNvSpPr/>
              <p:nvPr/>
            </p:nvSpPr>
            <p:spPr>
              <a:xfrm>
                <a:off x="3688712" y="4725772"/>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Adi Krishnan</a:t>
                </a:r>
              </a:p>
            </p:txBody>
          </p:sp>
          <p:cxnSp>
            <p:nvCxnSpPr>
              <p:cNvPr id="117" name="Straight Connector 116"/>
              <p:cNvCxnSpPr/>
              <p:nvPr/>
            </p:nvCxnSpPr>
            <p:spPr>
              <a:xfrm>
                <a:off x="2996902" y="4383980"/>
                <a:ext cx="0" cy="341792"/>
              </a:xfrm>
              <a:prstGeom prst="line">
                <a:avLst/>
              </a:prstGeom>
              <a:noFill/>
              <a:ln w="15875" cap="flat" cmpd="sng" algn="ctr">
                <a:solidFill>
                  <a:srgbClr val="44546A">
                    <a:lumMod val="75000"/>
                  </a:srgbClr>
                </a:solidFill>
                <a:prstDash val="solid"/>
                <a:miter lim="800000"/>
              </a:ln>
              <a:effectLst/>
            </p:spPr>
          </p:cxnSp>
          <p:cxnSp>
            <p:nvCxnSpPr>
              <p:cNvPr id="118" name="Straight Connector 117"/>
              <p:cNvCxnSpPr/>
              <p:nvPr/>
            </p:nvCxnSpPr>
            <p:spPr>
              <a:xfrm>
                <a:off x="4091634" y="4374851"/>
                <a:ext cx="0" cy="325523"/>
              </a:xfrm>
              <a:prstGeom prst="line">
                <a:avLst/>
              </a:prstGeom>
              <a:noFill/>
              <a:ln w="15875" cap="flat" cmpd="sng" algn="ctr">
                <a:solidFill>
                  <a:srgbClr val="44546A">
                    <a:lumMod val="75000"/>
                  </a:srgbClr>
                </a:solidFill>
                <a:prstDash val="solid"/>
                <a:miter lim="800000"/>
              </a:ln>
              <a:effectLst/>
            </p:spPr>
          </p:cxnSp>
        </p:grpSp>
        <p:grpSp>
          <p:nvGrpSpPr>
            <p:cNvPr id="67" name="Group 66"/>
            <p:cNvGrpSpPr/>
            <p:nvPr/>
          </p:nvGrpSpPr>
          <p:grpSpPr>
            <a:xfrm>
              <a:off x="7743294" y="3342778"/>
              <a:ext cx="2558950" cy="2575315"/>
              <a:chOff x="1918679" y="3313944"/>
              <a:chExt cx="2558950" cy="2575315"/>
            </a:xfrm>
          </p:grpSpPr>
          <p:sp>
            <p:nvSpPr>
              <p:cNvPr id="93" name="Rounded Rectangle 4"/>
              <p:cNvSpPr/>
              <p:nvPr/>
            </p:nvSpPr>
            <p:spPr>
              <a:xfrm>
                <a:off x="3068634" y="3313944"/>
                <a:ext cx="1001620"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Enterprise</a:t>
                </a:r>
              </a:p>
            </p:txBody>
          </p:sp>
          <p:sp>
            <p:nvSpPr>
              <p:cNvPr id="94" name="Right Brace 93"/>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95" name="Rounded Rectangle 4"/>
              <p:cNvSpPr/>
              <p:nvPr/>
            </p:nvSpPr>
            <p:spPr>
              <a:xfrm>
                <a:off x="3705638"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Europe</a:t>
                </a:r>
              </a:p>
            </p:txBody>
          </p:sp>
          <p:sp>
            <p:nvSpPr>
              <p:cNvPr id="96"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North America</a:t>
                </a:r>
              </a:p>
            </p:txBody>
          </p:sp>
          <p:sp>
            <p:nvSpPr>
              <p:cNvPr id="97" name="Right Brace 96"/>
              <p:cNvSpPr/>
              <p:nvPr/>
            </p:nvSpPr>
            <p:spPr>
              <a:xfrm rot="16200000">
                <a:off x="2357501" y="4714799"/>
                <a:ext cx="797267" cy="970675"/>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98" name="Rounded Rectangle 4"/>
              <p:cNvSpPr/>
              <p:nvPr/>
            </p:nvSpPr>
            <p:spPr>
              <a:xfrm>
                <a:off x="1918679" y="5591492"/>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1</a:t>
                </a:r>
              </a:p>
            </p:txBody>
          </p:sp>
          <p:sp>
            <p:nvSpPr>
              <p:cNvPr id="99" name="Rounded Rectangle 4"/>
              <p:cNvSpPr/>
              <p:nvPr/>
            </p:nvSpPr>
            <p:spPr>
              <a:xfrm>
                <a:off x="2768308" y="5591491"/>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2</a:t>
                </a:r>
              </a:p>
            </p:txBody>
          </p:sp>
          <p:sp>
            <p:nvSpPr>
              <p:cNvPr id="100" name="Rounded Rectangle 4"/>
              <p:cNvSpPr/>
              <p:nvPr/>
            </p:nvSpPr>
            <p:spPr>
              <a:xfrm>
                <a:off x="3663072" y="5591492"/>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kern="0">
                    <a:solidFill>
                      <a:srgbClr val="44546A">
                        <a:alpha val="99000"/>
                      </a:srgbClr>
                    </a:solidFill>
                    <a:latin typeface="Calibri" panose="020F0502020204030204"/>
                  </a:rPr>
                  <a:t> </a:t>
                </a:r>
                <a:r>
                  <a:rPr lang="en-US" sz="1000" b="1" kern="0">
                    <a:solidFill>
                      <a:srgbClr val="44546A">
                        <a:alpha val="99000"/>
                      </a:srgbClr>
                    </a:solidFill>
                    <a:latin typeface="Calibri" panose="020F0502020204030204"/>
                  </a:rPr>
                  <a:t>Project 3</a:t>
                </a:r>
                <a:endParaRPr lang="en-US" sz="1000" b="1" kern="0" dirty="0">
                  <a:solidFill>
                    <a:srgbClr val="44546A">
                      <a:alpha val="99000"/>
                    </a:srgbClr>
                  </a:solidFill>
                  <a:latin typeface="Calibri" panose="020F0502020204030204"/>
                </a:endParaRPr>
              </a:p>
            </p:txBody>
          </p:sp>
          <p:cxnSp>
            <p:nvCxnSpPr>
              <p:cNvPr id="101" name="Straight Connector 100"/>
              <p:cNvCxnSpPr/>
              <p:nvPr/>
            </p:nvCxnSpPr>
            <p:spPr>
              <a:xfrm>
                <a:off x="4091634" y="4742548"/>
                <a:ext cx="0" cy="858761"/>
              </a:xfrm>
              <a:prstGeom prst="line">
                <a:avLst/>
              </a:prstGeom>
              <a:noFill/>
              <a:ln w="15875" cap="flat" cmpd="sng" algn="ctr">
                <a:solidFill>
                  <a:srgbClr val="44546A"/>
                </a:solidFill>
                <a:prstDash val="solid"/>
                <a:miter lim="800000"/>
              </a:ln>
              <a:effectLst/>
            </p:spPr>
          </p:cxnSp>
          <p:sp>
            <p:nvSpPr>
              <p:cNvPr id="102" name="Rounded Rectangle 4"/>
              <p:cNvSpPr/>
              <p:nvPr/>
            </p:nvSpPr>
            <p:spPr>
              <a:xfrm>
                <a:off x="2393643" y="4716526"/>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Ted Bear</a:t>
                </a:r>
              </a:p>
            </p:txBody>
          </p:sp>
          <p:sp>
            <p:nvSpPr>
              <p:cNvPr id="103" name="Rounded Rectangle 4"/>
              <p:cNvSpPr/>
              <p:nvPr/>
            </p:nvSpPr>
            <p:spPr>
              <a:xfrm>
                <a:off x="3688712" y="471549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Grace Ma</a:t>
                </a:r>
              </a:p>
            </p:txBody>
          </p:sp>
          <p:cxnSp>
            <p:nvCxnSpPr>
              <p:cNvPr id="104" name="Straight Connector 103"/>
              <p:cNvCxnSpPr/>
              <p:nvPr/>
            </p:nvCxnSpPr>
            <p:spPr>
              <a:xfrm>
                <a:off x="2996902" y="4401651"/>
                <a:ext cx="0" cy="294327"/>
              </a:xfrm>
              <a:prstGeom prst="line">
                <a:avLst/>
              </a:prstGeom>
              <a:noFill/>
              <a:ln w="15875" cap="flat" cmpd="sng" algn="ctr">
                <a:solidFill>
                  <a:srgbClr val="44546A">
                    <a:lumMod val="75000"/>
                  </a:srgbClr>
                </a:solidFill>
                <a:prstDash val="solid"/>
                <a:miter lim="800000"/>
              </a:ln>
              <a:effectLst/>
            </p:spPr>
          </p:cxnSp>
          <p:cxnSp>
            <p:nvCxnSpPr>
              <p:cNvPr id="105" name="Straight Connector 104"/>
              <p:cNvCxnSpPr/>
              <p:nvPr/>
            </p:nvCxnSpPr>
            <p:spPr>
              <a:xfrm flipH="1">
                <a:off x="4092488" y="4385217"/>
                <a:ext cx="1" cy="325523"/>
              </a:xfrm>
              <a:prstGeom prst="line">
                <a:avLst/>
              </a:prstGeom>
              <a:noFill/>
              <a:ln w="15875" cap="flat" cmpd="sng" algn="ctr">
                <a:solidFill>
                  <a:srgbClr val="44546A">
                    <a:lumMod val="75000"/>
                  </a:srgbClr>
                </a:solidFill>
                <a:prstDash val="solid"/>
                <a:miter lim="800000"/>
              </a:ln>
              <a:effectLst/>
            </p:spPr>
          </p:cxnSp>
        </p:grpSp>
        <p:grpSp>
          <p:nvGrpSpPr>
            <p:cNvPr id="68" name="Group 67"/>
            <p:cNvGrpSpPr/>
            <p:nvPr/>
          </p:nvGrpSpPr>
          <p:grpSpPr>
            <a:xfrm>
              <a:off x="586243" y="2868081"/>
              <a:ext cx="3880860" cy="3090416"/>
              <a:chOff x="596769" y="2821576"/>
              <a:chExt cx="3880860" cy="3090416"/>
            </a:xfrm>
          </p:grpSpPr>
          <p:sp>
            <p:nvSpPr>
              <p:cNvPr id="77" name="Rounded Rectangle 4"/>
              <p:cNvSpPr/>
              <p:nvPr/>
            </p:nvSpPr>
            <p:spPr>
              <a:xfrm>
                <a:off x="2996902" y="3313944"/>
                <a:ext cx="107335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Enterprise</a:t>
                </a:r>
              </a:p>
            </p:txBody>
          </p:sp>
          <p:sp>
            <p:nvSpPr>
              <p:cNvPr id="78" name="Right Brace 77"/>
              <p:cNvSpPr/>
              <p:nvPr/>
            </p:nvSpPr>
            <p:spPr>
              <a:xfrm rot="16200000">
                <a:off x="3324665" y="3356147"/>
                <a:ext cx="422032" cy="1069143"/>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79" name="Rounded Rectangle 4"/>
              <p:cNvSpPr/>
              <p:nvPr/>
            </p:nvSpPr>
            <p:spPr>
              <a:xfrm>
                <a:off x="3663632" y="4088558"/>
                <a:ext cx="813997"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Marketing</a:t>
                </a:r>
              </a:p>
            </p:txBody>
          </p:sp>
          <p:sp>
            <p:nvSpPr>
              <p:cNvPr id="80" name="Rounded Rectangle 4"/>
              <p:cNvSpPr/>
              <p:nvPr/>
            </p:nvSpPr>
            <p:spPr>
              <a:xfrm>
                <a:off x="2610907" y="4088558"/>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Finance</a:t>
                </a:r>
              </a:p>
            </p:txBody>
          </p:sp>
          <p:sp>
            <p:nvSpPr>
              <p:cNvPr id="81" name="TextBox 80"/>
              <p:cNvSpPr txBox="1"/>
              <p:nvPr/>
            </p:nvSpPr>
            <p:spPr>
              <a:xfrm>
                <a:off x="601883" y="3203940"/>
                <a:ext cx="623213" cy="148131"/>
              </a:xfrm>
              <a:prstGeom prst="rect">
                <a:avLst/>
              </a:prstGeom>
              <a:noFill/>
            </p:spPr>
            <p:txBody>
              <a:bodyPr wrap="none" lIns="0" tIns="0" rIns="0" bIns="0" rtlCol="0">
                <a:spAutoFit/>
              </a:bodyPr>
              <a:lstStyle/>
              <a:p>
                <a:pPr defTabSz="914411">
                  <a:defRPr/>
                </a:pPr>
                <a:r>
                  <a:rPr lang="en-US" sz="1200" b="1" kern="0" dirty="0">
                    <a:solidFill>
                      <a:srgbClr val="000000">
                        <a:alpha val="99000"/>
                      </a:srgbClr>
                    </a:solidFill>
                    <a:latin typeface="Segoe UI Semibold" pitchFamily="34" charset="0"/>
                  </a:rPr>
                  <a:t>Enterprise</a:t>
                </a:r>
              </a:p>
            </p:txBody>
          </p:sp>
          <p:sp>
            <p:nvSpPr>
              <p:cNvPr id="82" name="Right Brace 81"/>
              <p:cNvSpPr/>
              <p:nvPr/>
            </p:nvSpPr>
            <p:spPr>
              <a:xfrm rot="16200000">
                <a:off x="2538309" y="4825054"/>
                <a:ext cx="852759" cy="836424"/>
              </a:xfrm>
              <a:prstGeom prst="rightBrace">
                <a:avLst>
                  <a:gd name="adj1" fmla="val 0"/>
                  <a:gd name="adj2" fmla="val 50000"/>
                </a:avLst>
              </a:prstGeom>
              <a:noFill/>
              <a:ln w="15875" cap="flat" cmpd="sng" algn="ctr">
                <a:solidFill>
                  <a:srgbClr val="44546A"/>
                </a:solidFill>
                <a:prstDash val="solid"/>
                <a:miter lim="800000"/>
              </a:ln>
              <a:effectLst/>
            </p:spPr>
            <p:txBody>
              <a:bodyPr rtlCol="0" anchor="ctr"/>
              <a:lstStyle/>
              <a:p>
                <a:pPr algn="ctr" defTabSz="914411">
                  <a:defRPr/>
                </a:pPr>
                <a:endParaRPr lang="en-US" kern="0">
                  <a:solidFill>
                    <a:srgbClr val="00B0F0"/>
                  </a:solidFill>
                  <a:latin typeface="Calibri" panose="020F0502020204030204"/>
                </a:endParaRPr>
              </a:p>
            </p:txBody>
          </p:sp>
          <p:sp>
            <p:nvSpPr>
              <p:cNvPr id="83" name="Rounded Rectangle 4"/>
              <p:cNvSpPr/>
              <p:nvPr/>
            </p:nvSpPr>
            <p:spPr>
              <a:xfrm>
                <a:off x="1911692" y="5614225"/>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1 Dev</a:t>
                </a:r>
              </a:p>
            </p:txBody>
          </p:sp>
          <p:sp>
            <p:nvSpPr>
              <p:cNvPr id="84" name="Rounded Rectangle 4"/>
              <p:cNvSpPr/>
              <p:nvPr/>
            </p:nvSpPr>
            <p:spPr>
              <a:xfrm>
                <a:off x="2755757" y="5608686"/>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Project 1 Test</a:t>
                </a:r>
              </a:p>
            </p:txBody>
          </p:sp>
          <p:sp>
            <p:nvSpPr>
              <p:cNvPr id="85" name="Rounded Rectangle 4"/>
              <p:cNvSpPr/>
              <p:nvPr/>
            </p:nvSpPr>
            <p:spPr>
              <a:xfrm>
                <a:off x="3632687" y="5596534"/>
                <a:ext cx="800689" cy="297767"/>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0" tIns="45717" rIns="0"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Production Web Sites</a:t>
                </a:r>
              </a:p>
            </p:txBody>
          </p:sp>
          <p:cxnSp>
            <p:nvCxnSpPr>
              <p:cNvPr id="86" name="Straight Connector 85"/>
              <p:cNvCxnSpPr/>
              <p:nvPr/>
            </p:nvCxnSpPr>
            <p:spPr>
              <a:xfrm flipH="1">
                <a:off x="4091633" y="4773370"/>
                <a:ext cx="1" cy="825401"/>
              </a:xfrm>
              <a:prstGeom prst="line">
                <a:avLst/>
              </a:prstGeom>
              <a:noFill/>
              <a:ln w="15875" cap="flat" cmpd="sng" algn="ctr">
                <a:solidFill>
                  <a:srgbClr val="44546A"/>
                </a:solidFill>
                <a:prstDash val="solid"/>
                <a:miter lim="800000"/>
              </a:ln>
              <a:effectLst/>
            </p:spPr>
          </p:cxnSp>
          <p:sp>
            <p:nvSpPr>
              <p:cNvPr id="87" name="TextBox 86"/>
              <p:cNvSpPr txBox="1"/>
              <p:nvPr/>
            </p:nvSpPr>
            <p:spPr>
              <a:xfrm>
                <a:off x="2646784" y="2821576"/>
                <a:ext cx="1073232"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Functional</a:t>
                </a:r>
              </a:p>
            </p:txBody>
          </p:sp>
          <p:sp>
            <p:nvSpPr>
              <p:cNvPr id="88" name="Rounded Rectangle 4"/>
              <p:cNvSpPr/>
              <p:nvPr/>
            </p:nvSpPr>
            <p:spPr>
              <a:xfrm>
                <a:off x="2610907" y="4737074"/>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Joe Smith</a:t>
                </a:r>
              </a:p>
            </p:txBody>
          </p:sp>
          <p:sp>
            <p:nvSpPr>
              <p:cNvPr id="89" name="Rounded Rectangle 4"/>
              <p:cNvSpPr/>
              <p:nvPr/>
            </p:nvSpPr>
            <p:spPr>
              <a:xfrm>
                <a:off x="3688712" y="4746320"/>
                <a:ext cx="771991" cy="295422"/>
              </a:xfrm>
              <a:prstGeom prst="rect">
                <a:avLst/>
              </a:prstGeom>
              <a:gradFill rotWithShape="1">
                <a:gsLst>
                  <a:gs pos="0">
                    <a:sysClr val="window" lastClr="FFFFFF"/>
                  </a:gs>
                  <a:gs pos="100000">
                    <a:sysClr val="window" lastClr="FFFFFF">
                      <a:lumMod val="85000"/>
                    </a:sysClr>
                  </a:gs>
                </a:gsLst>
                <a:lin ang="5400000" scaled="0"/>
              </a:gradFill>
              <a:ln>
                <a:solidFill>
                  <a:sysClr val="window" lastClr="FFFFFF">
                    <a:lumMod val="75000"/>
                  </a:sysClr>
                </a:solidFill>
                <a:headEnd type="none" w="med" len="med"/>
                <a:tailEnd type="none" w="med" len="med"/>
              </a:ln>
              <a:effectLst/>
              <a:scene3d>
                <a:camera prst="orthographicFront"/>
                <a:lightRig rig="flat" dir="t"/>
              </a:scene3d>
              <a:sp3d prstMaterial="matte"/>
            </p:spPr>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defTabSz="914411">
                  <a:defRPr/>
                </a:pPr>
                <a:r>
                  <a:rPr lang="en-US" sz="1000" b="1" kern="0" dirty="0">
                    <a:solidFill>
                      <a:srgbClr val="44546A">
                        <a:alpha val="99000"/>
                      </a:srgbClr>
                    </a:solidFill>
                    <a:latin typeface="Calibri" panose="020F0502020204030204"/>
                  </a:rPr>
                  <a:t>Jane Doe</a:t>
                </a:r>
              </a:p>
            </p:txBody>
          </p:sp>
          <p:cxnSp>
            <p:nvCxnSpPr>
              <p:cNvPr id="90" name="Straight Connector 89"/>
              <p:cNvCxnSpPr>
                <a:endCxn id="88" idx="0"/>
              </p:cNvCxnSpPr>
              <p:nvPr/>
            </p:nvCxnSpPr>
            <p:spPr>
              <a:xfrm>
                <a:off x="2996902" y="4383980"/>
                <a:ext cx="1" cy="353094"/>
              </a:xfrm>
              <a:prstGeom prst="line">
                <a:avLst/>
              </a:prstGeom>
              <a:noFill/>
              <a:ln w="15875" cap="flat" cmpd="sng" algn="ctr">
                <a:solidFill>
                  <a:srgbClr val="44546A">
                    <a:lumMod val="75000"/>
                  </a:srgbClr>
                </a:solidFill>
                <a:prstDash val="solid"/>
                <a:miter lim="800000"/>
              </a:ln>
              <a:effectLst/>
            </p:spPr>
          </p:cxnSp>
          <p:cxnSp>
            <p:nvCxnSpPr>
              <p:cNvPr id="91" name="Straight Connector 90"/>
              <p:cNvCxnSpPr/>
              <p:nvPr/>
            </p:nvCxnSpPr>
            <p:spPr>
              <a:xfrm flipH="1">
                <a:off x="4091633" y="4364577"/>
                <a:ext cx="1" cy="372497"/>
              </a:xfrm>
              <a:prstGeom prst="line">
                <a:avLst/>
              </a:prstGeom>
              <a:noFill/>
              <a:ln w="15875" cap="flat" cmpd="sng" algn="ctr">
                <a:solidFill>
                  <a:srgbClr val="44546A">
                    <a:lumMod val="75000"/>
                  </a:srgbClr>
                </a:solidFill>
                <a:prstDash val="solid"/>
                <a:miter lim="800000"/>
              </a:ln>
              <a:effectLst/>
            </p:spPr>
          </p:cxnSp>
          <p:sp>
            <p:nvSpPr>
              <p:cNvPr id="92" name="TextBox 91"/>
              <p:cNvSpPr txBox="1"/>
              <p:nvPr/>
            </p:nvSpPr>
            <p:spPr>
              <a:xfrm>
                <a:off x="596769" y="5411868"/>
                <a:ext cx="830477" cy="148131"/>
              </a:xfrm>
              <a:prstGeom prst="rect">
                <a:avLst/>
              </a:prstGeom>
              <a:noFill/>
            </p:spPr>
            <p:txBody>
              <a:bodyPr wrap="none" lIns="0" tIns="0" rIns="0" bIns="0" rtlCol="0">
                <a:spAutoFit/>
              </a:bodyPr>
              <a:lstStyle/>
              <a:p>
                <a:pPr defTabSz="914411">
                  <a:defRPr/>
                </a:pPr>
                <a:r>
                  <a:rPr lang="en-US" sz="1200" kern="0" dirty="0">
                    <a:solidFill>
                      <a:srgbClr val="000000">
                        <a:alpha val="99000"/>
                      </a:srgbClr>
                    </a:solidFill>
                    <a:latin typeface="Segoe UI Semibold" pitchFamily="34" charset="0"/>
                  </a:rPr>
                  <a:t>Subscriptions</a:t>
                </a:r>
              </a:p>
            </p:txBody>
          </p:sp>
        </p:grpSp>
        <p:sp>
          <p:nvSpPr>
            <p:cNvPr id="69" name="Rectangle 68"/>
            <p:cNvSpPr/>
            <p:nvPr/>
          </p:nvSpPr>
          <p:spPr bwMode="auto">
            <a:xfrm rot="5400000">
              <a:off x="5795543" y="-1625924"/>
              <a:ext cx="601565" cy="9144001"/>
            </a:xfrm>
            <a:prstGeom prst="rect">
              <a:avLst/>
            </a:prstGeom>
            <a:gradFill flip="none" rotWithShape="1">
              <a:gsLst>
                <a:gs pos="0">
                  <a:srgbClr val="44546A">
                    <a:lumMod val="40000"/>
                    <a:lumOff val="60000"/>
                  </a:srgbClr>
                </a:gs>
                <a:gs pos="100000">
                  <a:srgbClr val="44546A">
                    <a:lumMod val="60000"/>
                    <a:lumOff val="40000"/>
                  </a:srgbClr>
                </a:gs>
              </a:gsLst>
              <a:lin ang="2700000" scaled="1"/>
              <a:tileRect/>
            </a:gradFill>
            <a:ln>
              <a:noFill/>
              <a:headEnd type="none" w="med" len="med"/>
              <a:tailEnd type="none" w="med" len="med"/>
            </a:ln>
            <a:effectLst>
              <a:outerShdw blurRad="114300" dist="38100" dir="5400000" algn="t" rotWithShape="0">
                <a:prstClr val="black">
                  <a:alpha val="15000"/>
                </a:prstClr>
              </a:outerShdw>
            </a:effectLst>
            <a:scene3d>
              <a:camera prst="orthographicFront"/>
              <a:lightRig rig="threePt" dir="tl"/>
            </a:scene3d>
            <a:sp3d prstMaterial="matte"/>
          </p:spPr>
          <p:txBody>
            <a:bodyPr vert="horz" wrap="square" lIns="91434" tIns="45717" rIns="91434" bIns="45717" numCol="1" rtlCol="0" anchor="ctr" anchorCtr="0" compatLnSpc="1">
              <a:prstTxWarp prst="textNoShape">
                <a:avLst/>
              </a:prstTxWarp>
            </a:bodyPr>
            <a:lstStyle/>
            <a:p>
              <a:pPr algn="ctr" defTabSz="914110">
                <a:defRPr/>
              </a:pPr>
              <a:endParaRPr lang="en-US" sz="2400" kern="0" dirty="0">
                <a:gradFill>
                  <a:gsLst>
                    <a:gs pos="0">
                      <a:srgbClr val="292929"/>
                    </a:gs>
                    <a:gs pos="88000">
                      <a:srgbClr val="292929"/>
                    </a:gs>
                  </a:gsLst>
                  <a:lin ang="5400000" scaled="0"/>
                </a:gradFill>
                <a:latin typeface="Calibri" panose="020F0502020204030204"/>
              </a:endParaRPr>
            </a:p>
          </p:txBody>
        </p:sp>
        <p:sp>
          <p:nvSpPr>
            <p:cNvPr id="70" name="TextBox 69"/>
            <p:cNvSpPr txBox="1"/>
            <p:nvPr/>
          </p:nvSpPr>
          <p:spPr>
            <a:xfrm>
              <a:off x="5215128" y="2789608"/>
              <a:ext cx="1761747"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Business Division</a:t>
              </a:r>
            </a:p>
          </p:txBody>
        </p:sp>
        <p:sp>
          <p:nvSpPr>
            <p:cNvPr id="71" name="TextBox 70"/>
            <p:cNvSpPr txBox="1"/>
            <p:nvPr/>
          </p:nvSpPr>
          <p:spPr>
            <a:xfrm>
              <a:off x="8356922" y="2821576"/>
              <a:ext cx="1189640"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Geographic</a:t>
              </a:r>
            </a:p>
          </p:txBody>
        </p:sp>
        <p:sp>
          <p:nvSpPr>
            <p:cNvPr id="72" name="TextBox 71"/>
            <p:cNvSpPr txBox="1"/>
            <p:nvPr/>
          </p:nvSpPr>
          <p:spPr>
            <a:xfrm>
              <a:off x="2620966" y="2789607"/>
              <a:ext cx="1073232" cy="246886"/>
            </a:xfrm>
            <a:prstGeom prst="rect">
              <a:avLst/>
            </a:prstGeom>
            <a:noFill/>
          </p:spPr>
          <p:txBody>
            <a:bodyPr wrap="none" lIns="0" tIns="0" rIns="0" bIns="0" rtlCol="0">
              <a:spAutoFit/>
            </a:bodyPr>
            <a:lstStyle/>
            <a:p>
              <a:pPr algn="ctr" defTabSz="914411">
                <a:defRPr/>
              </a:pPr>
              <a:r>
                <a:rPr lang="en-US" sz="2000" kern="0" dirty="0">
                  <a:solidFill>
                    <a:srgbClr val="FFFFFF">
                      <a:alpha val="99000"/>
                    </a:srgbClr>
                  </a:solidFill>
                  <a:latin typeface="Segoe UI Semibold" pitchFamily="34" charset="0"/>
                </a:rPr>
                <a:t>Functional</a:t>
              </a:r>
            </a:p>
          </p:txBody>
        </p:sp>
        <p:sp>
          <p:nvSpPr>
            <p:cNvPr id="73" name="TextBox 72"/>
            <p:cNvSpPr txBox="1"/>
            <p:nvPr/>
          </p:nvSpPr>
          <p:spPr>
            <a:xfrm>
              <a:off x="563322" y="4626601"/>
              <a:ext cx="566429" cy="148131"/>
            </a:xfrm>
            <a:prstGeom prst="rect">
              <a:avLst/>
            </a:prstGeom>
            <a:noFill/>
          </p:spPr>
          <p:txBody>
            <a:bodyPr wrap="none" lIns="0" tIns="0" rIns="0" bIns="0" rtlCol="0">
              <a:spAutoFit/>
            </a:bodyPr>
            <a:lstStyle/>
            <a:p>
              <a:pPr defTabSz="914411">
                <a:defRPr/>
              </a:pPr>
              <a:r>
                <a:rPr lang="en-US" sz="1200" b="1" kern="0" dirty="0">
                  <a:solidFill>
                    <a:srgbClr val="000000">
                      <a:alpha val="99000"/>
                    </a:srgbClr>
                  </a:solidFill>
                  <a:latin typeface="Segoe UI Semibold" pitchFamily="34" charset="0"/>
                </a:rPr>
                <a:t>Accounts</a:t>
              </a:r>
            </a:p>
          </p:txBody>
        </p:sp>
        <p:sp>
          <p:nvSpPr>
            <p:cNvPr id="74" name="TextBox 73"/>
            <p:cNvSpPr txBox="1"/>
            <p:nvPr/>
          </p:nvSpPr>
          <p:spPr>
            <a:xfrm>
              <a:off x="565143" y="3928936"/>
              <a:ext cx="801729" cy="296325"/>
            </a:xfrm>
            <a:prstGeom prst="rect">
              <a:avLst/>
            </a:prstGeom>
            <a:noFill/>
          </p:spPr>
          <p:txBody>
            <a:bodyPr wrap="none" lIns="0" tIns="0" rIns="0" bIns="0" rtlCol="0">
              <a:spAutoFit/>
            </a:bodyPr>
            <a:lstStyle/>
            <a:p>
              <a:pPr defTabSz="914411">
                <a:defRPr/>
              </a:pPr>
              <a:r>
                <a:rPr lang="en-US" sz="1200" b="1" kern="0" dirty="0">
                  <a:solidFill>
                    <a:srgbClr val="000000">
                      <a:alpha val="99000"/>
                    </a:srgbClr>
                  </a:solidFill>
                  <a:latin typeface="Segoe UI Semibold" pitchFamily="34" charset="0"/>
                </a:rPr>
                <a:t>Departments</a:t>
              </a:r>
            </a:p>
            <a:p>
              <a:pPr defTabSz="914411">
                <a:defRPr/>
              </a:pPr>
              <a:r>
                <a:rPr lang="en-US" sz="1200" b="1" kern="0" dirty="0">
                  <a:solidFill>
                    <a:srgbClr val="000000">
                      <a:alpha val="99000"/>
                    </a:srgbClr>
                  </a:solidFill>
                  <a:latin typeface="Segoe UI Semibold" pitchFamily="34" charset="0"/>
                </a:rPr>
                <a:t>[optional]</a:t>
              </a:r>
            </a:p>
          </p:txBody>
        </p:sp>
        <p:cxnSp>
          <p:nvCxnSpPr>
            <p:cNvPr id="75" name="Straight Connector 74"/>
            <p:cNvCxnSpPr/>
            <p:nvPr/>
          </p:nvCxnSpPr>
          <p:spPr>
            <a:xfrm flipH="1">
              <a:off x="4685015" y="2641869"/>
              <a:ext cx="10274" cy="3414358"/>
            </a:xfrm>
            <a:prstGeom prst="line">
              <a:avLst/>
            </a:prstGeom>
            <a:noFill/>
            <a:ln w="19050" cap="flat" cmpd="sng" algn="ctr">
              <a:solidFill>
                <a:sysClr val="windowText" lastClr="000000">
                  <a:lumMod val="75000"/>
                </a:sysClr>
              </a:solidFill>
              <a:prstDash val="solid"/>
              <a:miter lim="800000"/>
            </a:ln>
            <a:effectLst/>
          </p:spPr>
        </p:cxnSp>
        <p:cxnSp>
          <p:nvCxnSpPr>
            <p:cNvPr id="76" name="Straight Connector 75"/>
            <p:cNvCxnSpPr/>
            <p:nvPr/>
          </p:nvCxnSpPr>
          <p:spPr>
            <a:xfrm flipH="1">
              <a:off x="7497016" y="2628540"/>
              <a:ext cx="12431" cy="3414358"/>
            </a:xfrm>
            <a:prstGeom prst="line">
              <a:avLst/>
            </a:prstGeom>
            <a:noFill/>
            <a:ln w="19050" cap="flat" cmpd="sng" algn="ctr">
              <a:solidFill>
                <a:sysClr val="windowText" lastClr="000000">
                  <a:lumMod val="75000"/>
                </a:sysClr>
              </a:solidFill>
              <a:prstDash val="solid"/>
              <a:miter lim="800000"/>
            </a:ln>
            <a:effectLst/>
          </p:spPr>
        </p:cxnSp>
      </p:grpSp>
    </p:spTree>
    <p:extLst>
      <p:ext uri="{BB962C8B-B14F-4D97-AF65-F5344CB8AC3E}">
        <p14:creationId xmlns:p14="http://schemas.microsoft.com/office/powerpoint/2010/main" val="39393866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ubtitle 2"/>
          <p:cNvSpPr txBox="1">
            <a:spLocks/>
          </p:cNvSpPr>
          <p:nvPr/>
        </p:nvSpPr>
        <p:spPr>
          <a:xfrm>
            <a:off x="6295735" y="1663865"/>
            <a:ext cx="5078184" cy="4678515"/>
          </a:xfrm>
          <a:prstGeom prst="rect">
            <a:avLst/>
          </a:prstGeom>
        </p:spPr>
        <p:txBody>
          <a:bodyPr vert="horz" wrap="square" lIns="143428" tIns="89642" rIns="143428" bIns="89642" rtlCol="0">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Tightly coupled containers of multiple resources of similar </a:t>
            </a:r>
            <a:b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or different types</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Every resource *must* exist in one and only one resource group</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Resource groups can span regions</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Nesting of Resource Groups not supported</a:t>
            </a:r>
          </a:p>
          <a:p>
            <a:pPr marL="399937" indent="-399937">
              <a:buFont typeface="Wingdings" panose="05000000000000000000" pitchFamily="2" charset="2"/>
              <a:buChar char="à"/>
            </a:pPr>
            <a:r>
              <a:rPr lang="en-US" sz="2400" dirty="0">
                <a:gradFill>
                  <a:gsLst>
                    <a:gs pos="0">
                      <a:schemeClr val="tx1"/>
                    </a:gs>
                    <a:gs pos="100000">
                      <a:schemeClr val="tx1"/>
                    </a:gs>
                  </a:gsLst>
                  <a:lin ang="5400000" scaled="0"/>
                </a:gradFill>
                <a:latin typeface="Segoe UI Light" panose="020B0502040204020203" pitchFamily="34" charset="0"/>
                <a:cs typeface="Segoe UI Light" panose="020B0502040204020203" pitchFamily="34" charset="0"/>
              </a:rPr>
              <a:t>Only Subscription Owners can create resource groups</a:t>
            </a:r>
            <a:endParaRPr lang="en-US" sz="3922" dirty="0">
              <a:gradFill>
                <a:gsLst>
                  <a:gs pos="0">
                    <a:schemeClr val="tx1"/>
                  </a:gs>
                  <a:gs pos="100000">
                    <a:schemeClr val="tx1"/>
                  </a:gs>
                </a:gsLst>
                <a:lin ang="5400000" scaled="0"/>
              </a:gradFill>
            </a:endParaRPr>
          </a:p>
        </p:txBody>
      </p:sp>
      <p:grpSp>
        <p:nvGrpSpPr>
          <p:cNvPr id="92" name="Group 91"/>
          <p:cNvGrpSpPr>
            <a:grpSpLocks noChangeAspect="1"/>
          </p:cNvGrpSpPr>
          <p:nvPr/>
        </p:nvGrpSpPr>
        <p:grpSpPr bwMode="auto">
          <a:xfrm>
            <a:off x="716764" y="1651169"/>
            <a:ext cx="4946836" cy="4724648"/>
            <a:chOff x="405" y="668"/>
            <a:chExt cx="3117" cy="2977"/>
          </a:xfrm>
        </p:grpSpPr>
        <p:sp>
          <p:nvSpPr>
            <p:cNvPr id="182"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3"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4"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5"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6"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7"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8"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89"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0"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1"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2"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3"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4"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5"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6"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7"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8"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199"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0"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1"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2"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3"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4"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5"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6"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7"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8"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09"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0"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1"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2"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3"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4"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5"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6"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7"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8"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19"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0"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1"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2"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3"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4"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5"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6"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7"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8"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29"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0"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1"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2"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3"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4"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5"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6"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7"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8"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39"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0"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1"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2"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3"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4"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5"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6"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7"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8"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49"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0"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1"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2"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3"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4"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5"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6"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7"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8"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59"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0"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1"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2"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3"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4"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5"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6"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7"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8"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69"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0"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RESOU</a:t>
              </a:r>
              <a:endParaRPr lang="en-US" altLang="en-US">
                <a:solidFill>
                  <a:srgbClr val="00B0F0"/>
                </a:solidFill>
              </a:endParaRPr>
            </a:p>
          </p:txBody>
        </p:sp>
        <p:sp>
          <p:nvSpPr>
            <p:cNvPr id="271"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R</a:t>
              </a:r>
              <a:endParaRPr lang="en-US" altLang="en-US">
                <a:solidFill>
                  <a:srgbClr val="00B0F0"/>
                </a:solidFill>
              </a:endParaRPr>
            </a:p>
          </p:txBody>
        </p:sp>
        <p:sp>
          <p:nvSpPr>
            <p:cNvPr id="272"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CE G</a:t>
              </a:r>
              <a:endParaRPr lang="en-US" altLang="en-US">
                <a:solidFill>
                  <a:srgbClr val="00B0F0"/>
                </a:solidFill>
              </a:endParaRPr>
            </a:p>
          </p:txBody>
        </p:sp>
        <p:sp>
          <p:nvSpPr>
            <p:cNvPr id="273"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R</a:t>
              </a:r>
              <a:endParaRPr lang="en-US" altLang="en-US">
                <a:solidFill>
                  <a:srgbClr val="00B0F0"/>
                </a:solidFill>
              </a:endParaRPr>
            </a:p>
          </p:txBody>
        </p:sp>
        <p:sp>
          <p:nvSpPr>
            <p:cNvPr id="274"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45"/>
              <a:r>
                <a:rPr lang="en-US" altLang="en-US" sz="1400" b="1">
                  <a:solidFill>
                    <a:srgbClr val="FFFFFF"/>
                  </a:solidFill>
                  <a:latin typeface="Segoe UI Semibold" panose="020B0702040204020203" pitchFamily="34" charset="0"/>
                </a:rPr>
                <a:t>OUP</a:t>
              </a:r>
              <a:endParaRPr lang="en-US" altLang="en-US">
                <a:solidFill>
                  <a:srgbClr val="00B0F0"/>
                </a:solidFill>
              </a:endParaRPr>
            </a:p>
          </p:txBody>
        </p:sp>
        <p:sp>
          <p:nvSpPr>
            <p:cNvPr id="275"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6"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7"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8"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79"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0"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1"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2"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sp>
          <p:nvSpPr>
            <p:cNvPr id="283"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endParaRPr lang="en-US">
                <a:solidFill>
                  <a:srgbClr val="00B0F0"/>
                </a:solidFill>
              </a:endParaRPr>
            </a:p>
          </p:txBody>
        </p:sp>
      </p:grpSp>
      <p:sp>
        <p:nvSpPr>
          <p:cNvPr id="2" name="Title 1"/>
          <p:cNvSpPr>
            <a:spLocks noGrp="1"/>
          </p:cNvSpPr>
          <p:nvPr>
            <p:ph type="title"/>
          </p:nvPr>
        </p:nvSpPr>
        <p:spPr/>
        <p:txBody>
          <a:bodyPr/>
          <a:lstStyle/>
          <a:p>
            <a:r>
              <a:rPr lang="en-US" dirty="0"/>
              <a:t>Resource Groups</a:t>
            </a:r>
          </a:p>
        </p:txBody>
      </p:sp>
    </p:spTree>
    <p:extLst>
      <p:ext uri="{BB962C8B-B14F-4D97-AF65-F5344CB8AC3E}">
        <p14:creationId xmlns:p14="http://schemas.microsoft.com/office/powerpoint/2010/main" val="37098023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4973989" y="4241871"/>
            <a:ext cx="1129000" cy="1230760"/>
            <a:chOff x="9722025" y="1404658"/>
            <a:chExt cx="1056275" cy="1056275"/>
          </a:xfrm>
        </p:grpSpPr>
        <p:sp>
          <p:nvSpPr>
            <p:cNvPr id="43" name="Rectangle 42"/>
            <p:cNvSpPr/>
            <p:nvPr/>
          </p:nvSpPr>
          <p:spPr bwMode="auto">
            <a:xfrm>
              <a:off x="9722025" y="1404658"/>
              <a:ext cx="1056275" cy="105627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Storage</a:t>
              </a:r>
            </a:p>
          </p:txBody>
        </p:sp>
        <p:sp>
          <p:nvSpPr>
            <p:cNvPr id="44" name="Freeform 35"/>
            <p:cNvSpPr>
              <a:spLocks noChangeAspect="1" noEditPoints="1"/>
            </p:cNvSpPr>
            <p:nvPr/>
          </p:nvSpPr>
          <p:spPr bwMode="auto">
            <a:xfrm>
              <a:off x="10376769" y="2011870"/>
              <a:ext cx="300117" cy="344509"/>
            </a:xfrm>
            <a:custGeom>
              <a:avLst/>
              <a:gdLst>
                <a:gd name="T0" fmla="*/ 730 w 1460"/>
                <a:gd name="T1" fmla="*/ 0 h 1675"/>
                <a:gd name="T2" fmla="*/ 0 w 1460"/>
                <a:gd name="T3" fmla="*/ 256 h 1675"/>
                <a:gd name="T4" fmla="*/ 0 w 1460"/>
                <a:gd name="T5" fmla="*/ 454 h 1675"/>
                <a:gd name="T6" fmla="*/ 0 w 1460"/>
                <a:gd name="T7" fmla="*/ 1231 h 1675"/>
                <a:gd name="T8" fmla="*/ 0 w 1460"/>
                <a:gd name="T9" fmla="*/ 1389 h 1675"/>
                <a:gd name="T10" fmla="*/ 0 w 1460"/>
                <a:gd name="T11" fmla="*/ 1399 h 1675"/>
                <a:gd name="T12" fmla="*/ 0 w 1460"/>
                <a:gd name="T13" fmla="*/ 1419 h 1675"/>
                <a:gd name="T14" fmla="*/ 730 w 1460"/>
                <a:gd name="T15" fmla="*/ 1675 h 1675"/>
                <a:gd name="T16" fmla="*/ 1460 w 1460"/>
                <a:gd name="T17" fmla="*/ 1419 h 1675"/>
                <a:gd name="T18" fmla="*/ 1460 w 1460"/>
                <a:gd name="T19" fmla="*/ 1221 h 1675"/>
                <a:gd name="T20" fmla="*/ 1460 w 1460"/>
                <a:gd name="T21" fmla="*/ 444 h 1675"/>
                <a:gd name="T22" fmla="*/ 1460 w 1460"/>
                <a:gd name="T23" fmla="*/ 285 h 1675"/>
                <a:gd name="T24" fmla="*/ 1460 w 1460"/>
                <a:gd name="T25" fmla="*/ 276 h 1675"/>
                <a:gd name="T26" fmla="*/ 1460 w 1460"/>
                <a:gd name="T27" fmla="*/ 256 h 1675"/>
                <a:gd name="T28" fmla="*/ 730 w 1460"/>
                <a:gd name="T29" fmla="*/ 0 h 1675"/>
                <a:gd name="T30" fmla="*/ 730 w 1460"/>
                <a:gd name="T31" fmla="*/ 451 h 1675"/>
                <a:gd name="T32" fmla="*/ 144 w 1460"/>
                <a:gd name="T33" fmla="*/ 285 h 1675"/>
                <a:gd name="T34" fmla="*/ 730 w 1460"/>
                <a:gd name="T35" fmla="*/ 113 h 1675"/>
                <a:gd name="T36" fmla="*/ 1317 w 1460"/>
                <a:gd name="T37" fmla="*/ 285 h 1675"/>
                <a:gd name="T38" fmla="*/ 730 w 1460"/>
                <a:gd name="T39" fmla="*/ 451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0" h="1675">
                  <a:moveTo>
                    <a:pt x="730" y="0"/>
                  </a:moveTo>
                  <a:cubicBezTo>
                    <a:pt x="346" y="0"/>
                    <a:pt x="30" y="108"/>
                    <a:pt x="0" y="256"/>
                  </a:cubicBezTo>
                  <a:cubicBezTo>
                    <a:pt x="0" y="256"/>
                    <a:pt x="0" y="256"/>
                    <a:pt x="0" y="454"/>
                  </a:cubicBezTo>
                  <a:cubicBezTo>
                    <a:pt x="0" y="454"/>
                    <a:pt x="0" y="454"/>
                    <a:pt x="0" y="1231"/>
                  </a:cubicBezTo>
                  <a:cubicBezTo>
                    <a:pt x="0" y="1281"/>
                    <a:pt x="0" y="1333"/>
                    <a:pt x="0" y="1389"/>
                  </a:cubicBezTo>
                  <a:cubicBezTo>
                    <a:pt x="0" y="1399"/>
                    <a:pt x="0" y="1399"/>
                    <a:pt x="0" y="1399"/>
                  </a:cubicBezTo>
                  <a:cubicBezTo>
                    <a:pt x="0" y="1409"/>
                    <a:pt x="0" y="1409"/>
                    <a:pt x="0" y="1419"/>
                  </a:cubicBezTo>
                  <a:cubicBezTo>
                    <a:pt x="30" y="1567"/>
                    <a:pt x="346" y="1675"/>
                    <a:pt x="730" y="1675"/>
                  </a:cubicBezTo>
                  <a:cubicBezTo>
                    <a:pt x="1115" y="1675"/>
                    <a:pt x="1431" y="1567"/>
                    <a:pt x="1460" y="1419"/>
                  </a:cubicBezTo>
                  <a:cubicBezTo>
                    <a:pt x="1460" y="1419"/>
                    <a:pt x="1460" y="1419"/>
                    <a:pt x="1460" y="1221"/>
                  </a:cubicBezTo>
                  <a:cubicBezTo>
                    <a:pt x="1460" y="1082"/>
                    <a:pt x="1460" y="846"/>
                    <a:pt x="1460" y="444"/>
                  </a:cubicBezTo>
                  <a:cubicBezTo>
                    <a:pt x="1460" y="394"/>
                    <a:pt x="1460" y="341"/>
                    <a:pt x="1460" y="285"/>
                  </a:cubicBezTo>
                  <a:cubicBezTo>
                    <a:pt x="1460" y="276"/>
                    <a:pt x="1460" y="276"/>
                    <a:pt x="1460" y="276"/>
                  </a:cubicBezTo>
                  <a:cubicBezTo>
                    <a:pt x="1460" y="266"/>
                    <a:pt x="1460" y="266"/>
                    <a:pt x="1460" y="256"/>
                  </a:cubicBezTo>
                  <a:cubicBezTo>
                    <a:pt x="1431" y="108"/>
                    <a:pt x="1115" y="0"/>
                    <a:pt x="730" y="0"/>
                  </a:cubicBezTo>
                  <a:close/>
                  <a:moveTo>
                    <a:pt x="730" y="451"/>
                  </a:moveTo>
                  <a:cubicBezTo>
                    <a:pt x="405" y="451"/>
                    <a:pt x="144" y="377"/>
                    <a:pt x="144" y="285"/>
                  </a:cubicBezTo>
                  <a:cubicBezTo>
                    <a:pt x="144" y="193"/>
                    <a:pt x="405" y="113"/>
                    <a:pt x="730" y="113"/>
                  </a:cubicBezTo>
                  <a:cubicBezTo>
                    <a:pt x="1055" y="113"/>
                    <a:pt x="1317" y="193"/>
                    <a:pt x="1317" y="285"/>
                  </a:cubicBezTo>
                  <a:cubicBezTo>
                    <a:pt x="1317" y="377"/>
                    <a:pt x="1055" y="451"/>
                    <a:pt x="730" y="451"/>
                  </a:cubicBezTo>
                  <a:close/>
                </a:path>
              </a:pathLst>
            </a:custGeom>
            <a:solidFill>
              <a:schemeClr val="bg1"/>
            </a:solidFill>
            <a:ln>
              <a:noFill/>
            </a:ln>
          </p:spPr>
          <p:txBody>
            <a:bodyPr vert="horz" wrap="square" lIns="91401" tIns="0" rIns="91401" bIns="0" numCol="1" anchor="ctr" anchorCtr="0" compatLnSpc="1">
              <a:prstTxWarp prst="textNoShape">
                <a:avLst/>
              </a:prstTxWarp>
            </a:bodyPr>
            <a:lstStyle/>
            <a:p>
              <a:pPr defTabSz="914111">
                <a:lnSpc>
                  <a:spcPct val="90000"/>
                </a:lnSpc>
                <a:defRPr/>
              </a:pPr>
              <a:endParaRPr lang="en-US" sz="2000" kern="0" dirty="0">
                <a:solidFill>
                  <a:schemeClr val="bg1"/>
                </a:solidFill>
                <a:latin typeface="Segoe UI"/>
              </a:endParaRPr>
            </a:p>
          </p:txBody>
        </p:sp>
      </p:grpSp>
      <p:grpSp>
        <p:nvGrpSpPr>
          <p:cNvPr id="55" name="Group 54"/>
          <p:cNvGrpSpPr/>
          <p:nvPr/>
        </p:nvGrpSpPr>
        <p:grpSpPr>
          <a:xfrm>
            <a:off x="3764473" y="4232268"/>
            <a:ext cx="1129000" cy="1230760"/>
            <a:chOff x="8618125" y="1404658"/>
            <a:chExt cx="1056275" cy="1056275"/>
          </a:xfrm>
        </p:grpSpPr>
        <p:sp>
          <p:nvSpPr>
            <p:cNvPr id="56" name="Rectangle 55"/>
            <p:cNvSpPr/>
            <p:nvPr/>
          </p:nvSpPr>
          <p:spPr bwMode="auto">
            <a:xfrm>
              <a:off x="8618125" y="1404658"/>
              <a:ext cx="1056275" cy="1056275"/>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Network</a:t>
              </a:r>
            </a:p>
          </p:txBody>
        </p:sp>
        <p:pic>
          <p:nvPicPr>
            <p:cNvPr id="57" name="Picture 56"/>
            <p:cNvPicPr>
              <a:picLocks noChangeAspect="1"/>
            </p:cNvPicPr>
            <p:nvPr/>
          </p:nvPicPr>
          <p:blipFill>
            <a:blip r:embed="rId2"/>
            <a:stretch>
              <a:fillRect/>
            </a:stretch>
          </p:blipFill>
          <p:spPr>
            <a:xfrm>
              <a:off x="9221591" y="2032000"/>
              <a:ext cx="333625" cy="339185"/>
            </a:xfrm>
            <a:prstGeom prst="rect">
              <a:avLst/>
            </a:prstGeom>
          </p:spPr>
        </p:pic>
      </p:grpSp>
      <p:grpSp>
        <p:nvGrpSpPr>
          <p:cNvPr id="58" name="Group 57"/>
          <p:cNvGrpSpPr/>
          <p:nvPr/>
        </p:nvGrpSpPr>
        <p:grpSpPr>
          <a:xfrm>
            <a:off x="2550514" y="4232269"/>
            <a:ext cx="1129000" cy="1230760"/>
            <a:chOff x="7514225" y="1404658"/>
            <a:chExt cx="1056275" cy="1056275"/>
          </a:xfrm>
        </p:grpSpPr>
        <p:sp>
          <p:nvSpPr>
            <p:cNvPr id="59" name="Rectangle 58"/>
            <p:cNvSpPr/>
            <p:nvPr/>
          </p:nvSpPr>
          <p:spPr bwMode="auto">
            <a:xfrm>
              <a:off x="7514225" y="1404658"/>
              <a:ext cx="1056275" cy="10562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Compute</a:t>
              </a:r>
            </a:p>
          </p:txBody>
        </p:sp>
        <p:sp>
          <p:nvSpPr>
            <p:cNvPr id="60" name="Freeform 5"/>
            <p:cNvSpPr>
              <a:spLocks noEditPoints="1"/>
            </p:cNvSpPr>
            <p:nvPr/>
          </p:nvSpPr>
          <p:spPr bwMode="auto">
            <a:xfrm>
              <a:off x="8111688" y="2021764"/>
              <a:ext cx="356038" cy="325551"/>
            </a:xfrm>
            <a:custGeom>
              <a:avLst/>
              <a:gdLst>
                <a:gd name="T0" fmla="*/ 1238 w 1238"/>
                <a:gd name="T1" fmla="*/ 909 h 1132"/>
                <a:gd name="T2" fmla="*/ 1238 w 1238"/>
                <a:gd name="T3" fmla="*/ 0 h 1132"/>
                <a:gd name="T4" fmla="*/ 0 w 1238"/>
                <a:gd name="T5" fmla="*/ 0 h 1132"/>
                <a:gd name="T6" fmla="*/ 0 w 1238"/>
                <a:gd name="T7" fmla="*/ 909 h 1132"/>
                <a:gd name="T8" fmla="*/ 421 w 1238"/>
                <a:gd name="T9" fmla="*/ 909 h 1132"/>
                <a:gd name="T10" fmla="*/ 421 w 1238"/>
                <a:gd name="T11" fmla="*/ 1061 h 1132"/>
                <a:gd name="T12" fmla="*/ 190 w 1238"/>
                <a:gd name="T13" fmla="*/ 1061 h 1132"/>
                <a:gd name="T14" fmla="*/ 190 w 1238"/>
                <a:gd name="T15" fmla="*/ 1132 h 1132"/>
                <a:gd name="T16" fmla="*/ 1021 w 1238"/>
                <a:gd name="T17" fmla="*/ 1132 h 1132"/>
                <a:gd name="T18" fmla="*/ 1021 w 1238"/>
                <a:gd name="T19" fmla="*/ 1061 h 1132"/>
                <a:gd name="T20" fmla="*/ 791 w 1238"/>
                <a:gd name="T21" fmla="*/ 1061 h 1132"/>
                <a:gd name="T22" fmla="*/ 791 w 1238"/>
                <a:gd name="T23" fmla="*/ 909 h 1132"/>
                <a:gd name="T24" fmla="*/ 1238 w 1238"/>
                <a:gd name="T25" fmla="*/ 909 h 1132"/>
                <a:gd name="T26" fmla="*/ 88 w 1238"/>
                <a:gd name="T27" fmla="*/ 88 h 1132"/>
                <a:gd name="T28" fmla="*/ 1150 w 1238"/>
                <a:gd name="T29" fmla="*/ 88 h 1132"/>
                <a:gd name="T30" fmla="*/ 1150 w 1238"/>
                <a:gd name="T31" fmla="*/ 818 h 1132"/>
                <a:gd name="T32" fmla="*/ 88 w 1238"/>
                <a:gd name="T33" fmla="*/ 818 h 1132"/>
                <a:gd name="T34" fmla="*/ 88 w 1238"/>
                <a:gd name="T35" fmla="*/ 8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8" h="1132">
                  <a:moveTo>
                    <a:pt x="1238" y="909"/>
                  </a:moveTo>
                  <a:lnTo>
                    <a:pt x="1238" y="0"/>
                  </a:lnTo>
                  <a:lnTo>
                    <a:pt x="0" y="0"/>
                  </a:lnTo>
                  <a:lnTo>
                    <a:pt x="0" y="909"/>
                  </a:lnTo>
                  <a:lnTo>
                    <a:pt x="421" y="909"/>
                  </a:lnTo>
                  <a:lnTo>
                    <a:pt x="421" y="1061"/>
                  </a:lnTo>
                  <a:lnTo>
                    <a:pt x="190" y="1061"/>
                  </a:lnTo>
                  <a:lnTo>
                    <a:pt x="190" y="1132"/>
                  </a:lnTo>
                  <a:lnTo>
                    <a:pt x="1021" y="1132"/>
                  </a:lnTo>
                  <a:lnTo>
                    <a:pt x="1021" y="1061"/>
                  </a:lnTo>
                  <a:lnTo>
                    <a:pt x="791" y="1061"/>
                  </a:lnTo>
                  <a:lnTo>
                    <a:pt x="791" y="909"/>
                  </a:lnTo>
                  <a:lnTo>
                    <a:pt x="1238" y="909"/>
                  </a:lnTo>
                  <a:close/>
                  <a:moveTo>
                    <a:pt x="88" y="88"/>
                  </a:moveTo>
                  <a:lnTo>
                    <a:pt x="1150" y="88"/>
                  </a:lnTo>
                  <a:lnTo>
                    <a:pt x="1150" y="818"/>
                  </a:lnTo>
                  <a:lnTo>
                    <a:pt x="88" y="818"/>
                  </a:lnTo>
                  <a:lnTo>
                    <a:pt x="88"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grpSp>
          <p:nvGrpSpPr>
            <p:cNvPr id="61" name="Group 60"/>
            <p:cNvGrpSpPr/>
            <p:nvPr/>
          </p:nvGrpSpPr>
          <p:grpSpPr>
            <a:xfrm>
              <a:off x="8229317" y="2084746"/>
              <a:ext cx="129123" cy="146384"/>
              <a:chOff x="8229317" y="2084746"/>
              <a:chExt cx="129123" cy="146384"/>
            </a:xfrm>
          </p:grpSpPr>
          <p:sp>
            <p:nvSpPr>
              <p:cNvPr id="62"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63"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64"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grpSp>
      </p:grpSp>
      <p:grpSp>
        <p:nvGrpSpPr>
          <p:cNvPr id="65" name="Group 64"/>
          <p:cNvGrpSpPr/>
          <p:nvPr/>
        </p:nvGrpSpPr>
        <p:grpSpPr>
          <a:xfrm>
            <a:off x="1349136" y="4241871"/>
            <a:ext cx="1129000" cy="1230760"/>
            <a:chOff x="6410325" y="1404658"/>
            <a:chExt cx="1056275" cy="1056275"/>
          </a:xfrm>
        </p:grpSpPr>
        <p:sp>
          <p:nvSpPr>
            <p:cNvPr id="66" name="Rectangle 65"/>
            <p:cNvSpPr/>
            <p:nvPr/>
          </p:nvSpPr>
          <p:spPr bwMode="auto">
            <a:xfrm>
              <a:off x="6410325" y="1404658"/>
              <a:ext cx="1056275" cy="105627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Database</a:t>
              </a:r>
            </a:p>
          </p:txBody>
        </p:sp>
        <p:pic>
          <p:nvPicPr>
            <p:cNvPr id="67" name="Picture 66"/>
            <p:cNvPicPr>
              <a:picLocks noChangeAspect="1"/>
            </p:cNvPicPr>
            <p:nvPr/>
          </p:nvPicPr>
          <p:blipFill>
            <a:blip r:embed="rId3"/>
            <a:stretch>
              <a:fillRect/>
            </a:stretch>
          </p:blipFill>
          <p:spPr>
            <a:xfrm>
              <a:off x="6987033" y="2049327"/>
              <a:ext cx="362582" cy="288206"/>
            </a:xfrm>
            <a:prstGeom prst="rect">
              <a:avLst/>
            </a:prstGeom>
          </p:spPr>
        </p:pic>
      </p:grpSp>
      <p:grpSp>
        <p:nvGrpSpPr>
          <p:cNvPr id="68" name="Group 67"/>
          <p:cNvGrpSpPr/>
          <p:nvPr/>
        </p:nvGrpSpPr>
        <p:grpSpPr>
          <a:xfrm>
            <a:off x="154041" y="4241871"/>
            <a:ext cx="1129000" cy="1230760"/>
            <a:chOff x="5306425" y="1404658"/>
            <a:chExt cx="1056275" cy="1056275"/>
          </a:xfrm>
        </p:grpSpPr>
        <p:sp>
          <p:nvSpPr>
            <p:cNvPr id="69" name="Rectangle 68"/>
            <p:cNvSpPr/>
            <p:nvPr/>
          </p:nvSpPr>
          <p:spPr bwMode="auto">
            <a:xfrm>
              <a:off x="5306425" y="1404658"/>
              <a:ext cx="1056275" cy="105627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4" tIns="91414" rIns="91414" bIns="91414" numCol="1" rtlCol="0" anchor="t" anchorCtr="0" compatLnSpc="1">
              <a:prstTxWarp prst="textNoShape">
                <a:avLst/>
              </a:prstTxWarp>
            </a:bodyPr>
            <a:lstStyle/>
            <a:p>
              <a:pPr defTabSz="914145">
                <a:lnSpc>
                  <a:spcPct val="90000"/>
                </a:lnSpc>
                <a:defRPr/>
              </a:pPr>
              <a:r>
                <a:rPr lang="en-US" sz="1400" kern="0" dirty="0">
                  <a:solidFill>
                    <a:schemeClr val="bg1"/>
                  </a:solidFill>
                  <a:latin typeface="Segoe UI Semilight" panose="020B0402040204020203" pitchFamily="34" charset="0"/>
                  <a:cs typeface="Segoe UI Semilight" panose="020B0402040204020203" pitchFamily="34" charset="0"/>
                </a:rPr>
                <a:t>App</a:t>
              </a:r>
            </a:p>
          </p:txBody>
        </p:sp>
        <p:grpSp>
          <p:nvGrpSpPr>
            <p:cNvPr id="70" name="Group 69"/>
            <p:cNvGrpSpPr/>
            <p:nvPr/>
          </p:nvGrpSpPr>
          <p:grpSpPr>
            <a:xfrm>
              <a:off x="5951221" y="2034937"/>
              <a:ext cx="298996" cy="338965"/>
              <a:chOff x="8229317" y="2084746"/>
              <a:chExt cx="129123" cy="146384"/>
            </a:xfrm>
          </p:grpSpPr>
          <p:sp>
            <p:nvSpPr>
              <p:cNvPr id="71" name="Freeform 6"/>
              <p:cNvSpPr>
                <a:spLocks/>
              </p:cNvSpPr>
              <p:nvPr/>
            </p:nvSpPr>
            <p:spPr bwMode="auto">
              <a:xfrm>
                <a:off x="8233914" y="2084746"/>
                <a:ext cx="118200" cy="6844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72" name="Freeform 7"/>
              <p:cNvSpPr>
                <a:spLocks/>
              </p:cNvSpPr>
              <p:nvPr/>
            </p:nvSpPr>
            <p:spPr bwMode="auto">
              <a:xfrm>
                <a:off x="8299484" y="2128459"/>
                <a:ext cx="58956" cy="102670"/>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sp>
            <p:nvSpPr>
              <p:cNvPr id="73" name="Freeform 8"/>
              <p:cNvSpPr>
                <a:spLocks/>
              </p:cNvSpPr>
              <p:nvPr/>
            </p:nvSpPr>
            <p:spPr bwMode="auto">
              <a:xfrm>
                <a:off x="8229317" y="2128460"/>
                <a:ext cx="58668" cy="102670"/>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0" rIns="91414" bIns="0" numCol="1" anchor="ctr" anchorCtr="0" compatLnSpc="1">
                <a:prstTxWarp prst="textNoShape">
                  <a:avLst/>
                </a:prstTxWarp>
              </a:bodyPr>
              <a:lstStyle/>
              <a:p>
                <a:pPr defTabSz="914145">
                  <a:defRPr/>
                </a:pPr>
                <a:endParaRPr lang="en-US" sz="2000" kern="0">
                  <a:solidFill>
                    <a:schemeClr val="bg1"/>
                  </a:solidFill>
                  <a:latin typeface="Segoe UI"/>
                </a:endParaRPr>
              </a:p>
            </p:txBody>
          </p:sp>
        </p:grpSp>
      </p:grpSp>
      <p:sp>
        <p:nvSpPr>
          <p:cNvPr id="101" name="Freeform 26"/>
          <p:cNvSpPr>
            <a:spLocks/>
          </p:cNvSpPr>
          <p:nvPr/>
        </p:nvSpPr>
        <p:spPr bwMode="auto">
          <a:xfrm>
            <a:off x="8759964" y="3950344"/>
            <a:ext cx="947251" cy="943047"/>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tx1"/>
          </a:solidFill>
          <a:ln>
            <a:noFill/>
          </a:ln>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nvGrpSpPr>
          <p:cNvPr id="2" name="Group 1"/>
          <p:cNvGrpSpPr/>
          <p:nvPr/>
        </p:nvGrpSpPr>
        <p:grpSpPr>
          <a:xfrm>
            <a:off x="6454563" y="1555200"/>
            <a:ext cx="5250616" cy="4470349"/>
            <a:chOff x="6454616" y="1725568"/>
            <a:chExt cx="5251362" cy="4470982"/>
          </a:xfrm>
        </p:grpSpPr>
        <p:grpSp>
          <p:nvGrpSpPr>
            <p:cNvPr id="81" name="Group 80"/>
            <p:cNvGrpSpPr/>
            <p:nvPr/>
          </p:nvGrpSpPr>
          <p:grpSpPr>
            <a:xfrm>
              <a:off x="6819174" y="4911823"/>
              <a:ext cx="767184" cy="1023373"/>
              <a:chOff x="14859000" y="2317750"/>
              <a:chExt cx="3532188" cy="4711701"/>
            </a:xfrm>
            <a:solidFill>
              <a:schemeClr val="tx1">
                <a:lumMod val="95000"/>
              </a:schemeClr>
            </a:solidFill>
          </p:grpSpPr>
          <p:sp>
            <p:nvSpPr>
              <p:cNvPr id="82" name="Freeform 81"/>
              <p:cNvSpPr>
                <a:spLocks noEditPoints="1"/>
              </p:cNvSpPr>
              <p:nvPr/>
            </p:nvSpPr>
            <p:spPr bwMode="auto">
              <a:xfrm>
                <a:off x="14859000" y="4306888"/>
                <a:ext cx="2214563" cy="272256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83" name="Freeform 82"/>
              <p:cNvSpPr>
                <a:spLocks noEditPoints="1"/>
              </p:cNvSpPr>
              <p:nvPr/>
            </p:nvSpPr>
            <p:spPr bwMode="auto">
              <a:xfrm>
                <a:off x="16179800" y="2317750"/>
                <a:ext cx="2211388" cy="4711700"/>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sp>
          <p:nvSpPr>
            <p:cNvPr id="84" name="Freeform 10"/>
            <p:cNvSpPr>
              <a:spLocks/>
            </p:cNvSpPr>
            <p:nvPr/>
          </p:nvSpPr>
          <p:spPr bwMode="auto">
            <a:xfrm>
              <a:off x="10356464" y="5028086"/>
              <a:ext cx="1201503" cy="790848"/>
            </a:xfrm>
            <a:custGeom>
              <a:avLst/>
              <a:gdLst>
                <a:gd name="T0" fmla="*/ 1471 w 1751"/>
                <a:gd name="T1" fmla="*/ 505 h 1151"/>
                <a:gd name="T2" fmla="*/ 1471 w 1751"/>
                <a:gd name="T3" fmla="*/ 482 h 1151"/>
                <a:gd name="T4" fmla="*/ 988 w 1751"/>
                <a:gd name="T5" fmla="*/ 0 h 1151"/>
                <a:gd name="T6" fmla="*/ 585 w 1751"/>
                <a:gd name="T7" fmla="*/ 215 h 1151"/>
                <a:gd name="T8" fmla="*/ 453 w 1751"/>
                <a:gd name="T9" fmla="*/ 180 h 1151"/>
                <a:gd name="T10" fmla="*/ 298 w 1751"/>
                <a:gd name="T11" fmla="*/ 227 h 1151"/>
                <a:gd name="T12" fmla="*/ 173 w 1751"/>
                <a:gd name="T13" fmla="*/ 453 h 1151"/>
                <a:gd name="T14" fmla="*/ 0 w 1751"/>
                <a:gd name="T15" fmla="*/ 772 h 1151"/>
                <a:gd name="T16" fmla="*/ 338 w 1751"/>
                <a:gd name="T17" fmla="*/ 1151 h 1151"/>
                <a:gd name="T18" fmla="*/ 379 w 1751"/>
                <a:gd name="T19" fmla="*/ 1151 h 1151"/>
                <a:gd name="T20" fmla="*/ 418 w 1751"/>
                <a:gd name="T21" fmla="*/ 1151 h 1151"/>
                <a:gd name="T22" fmla="*/ 1207 w 1751"/>
                <a:gd name="T23" fmla="*/ 1151 h 1151"/>
                <a:gd name="T24" fmla="*/ 1222 w 1751"/>
                <a:gd name="T25" fmla="*/ 1151 h 1151"/>
                <a:gd name="T26" fmla="*/ 1242 w 1751"/>
                <a:gd name="T27" fmla="*/ 1151 h 1151"/>
                <a:gd name="T28" fmla="*/ 1300 w 1751"/>
                <a:gd name="T29" fmla="*/ 1151 h 1151"/>
                <a:gd name="T30" fmla="*/ 1426 w 1751"/>
                <a:gd name="T31" fmla="*/ 1151 h 1151"/>
                <a:gd name="T32" fmla="*/ 1751 w 1751"/>
                <a:gd name="T33" fmla="*/ 826 h 1151"/>
                <a:gd name="T34" fmla="*/ 1471 w 1751"/>
                <a:gd name="T35" fmla="*/ 5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1" h="1151">
                  <a:moveTo>
                    <a:pt x="1471" y="505"/>
                  </a:moveTo>
                  <a:cubicBezTo>
                    <a:pt x="1471" y="498"/>
                    <a:pt x="1471" y="489"/>
                    <a:pt x="1471" y="482"/>
                  </a:cubicBezTo>
                  <a:cubicBezTo>
                    <a:pt x="1471" y="215"/>
                    <a:pt x="1255" y="0"/>
                    <a:pt x="988" y="0"/>
                  </a:cubicBezTo>
                  <a:cubicBezTo>
                    <a:pt x="820" y="0"/>
                    <a:pt x="672" y="86"/>
                    <a:pt x="585" y="215"/>
                  </a:cubicBezTo>
                  <a:cubicBezTo>
                    <a:pt x="547" y="193"/>
                    <a:pt x="502" y="180"/>
                    <a:pt x="453" y="180"/>
                  </a:cubicBezTo>
                  <a:cubicBezTo>
                    <a:pt x="395" y="180"/>
                    <a:pt x="342" y="197"/>
                    <a:pt x="298" y="227"/>
                  </a:cubicBezTo>
                  <a:cubicBezTo>
                    <a:pt x="224" y="276"/>
                    <a:pt x="175" y="359"/>
                    <a:pt x="173" y="453"/>
                  </a:cubicBezTo>
                  <a:cubicBezTo>
                    <a:pt x="70" y="521"/>
                    <a:pt x="0" y="640"/>
                    <a:pt x="0" y="772"/>
                  </a:cubicBezTo>
                  <a:cubicBezTo>
                    <a:pt x="0" y="968"/>
                    <a:pt x="148" y="1129"/>
                    <a:pt x="338" y="1151"/>
                  </a:cubicBezTo>
                  <a:cubicBezTo>
                    <a:pt x="350" y="1151"/>
                    <a:pt x="367" y="1151"/>
                    <a:pt x="379" y="1151"/>
                  </a:cubicBezTo>
                  <a:cubicBezTo>
                    <a:pt x="392" y="1151"/>
                    <a:pt x="405" y="1151"/>
                    <a:pt x="418" y="1151"/>
                  </a:cubicBezTo>
                  <a:cubicBezTo>
                    <a:pt x="595" y="1151"/>
                    <a:pt x="1010" y="1151"/>
                    <a:pt x="1207" y="1151"/>
                  </a:cubicBezTo>
                  <a:cubicBezTo>
                    <a:pt x="1213" y="1151"/>
                    <a:pt x="1218" y="1151"/>
                    <a:pt x="1222" y="1151"/>
                  </a:cubicBezTo>
                  <a:cubicBezTo>
                    <a:pt x="1242" y="1151"/>
                    <a:pt x="1242" y="1151"/>
                    <a:pt x="1242" y="1151"/>
                  </a:cubicBezTo>
                  <a:cubicBezTo>
                    <a:pt x="1252" y="1151"/>
                    <a:pt x="1281" y="1151"/>
                    <a:pt x="1300" y="1151"/>
                  </a:cubicBezTo>
                  <a:cubicBezTo>
                    <a:pt x="1426" y="1151"/>
                    <a:pt x="1426" y="1151"/>
                    <a:pt x="1426" y="1151"/>
                  </a:cubicBezTo>
                  <a:cubicBezTo>
                    <a:pt x="1606" y="1148"/>
                    <a:pt x="1751" y="1003"/>
                    <a:pt x="1751" y="826"/>
                  </a:cubicBezTo>
                  <a:cubicBezTo>
                    <a:pt x="1751" y="662"/>
                    <a:pt x="1628" y="527"/>
                    <a:pt x="1471" y="505"/>
                  </a:cubicBezTo>
                  <a:close/>
                </a:path>
              </a:pathLst>
            </a:custGeom>
            <a:solidFill>
              <a:schemeClr val="tx1">
                <a:lumMod val="95000"/>
              </a:schemeClr>
            </a:solidFill>
            <a:ln>
              <a:noFill/>
            </a:ln>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nvGrpSpPr>
            <p:cNvPr id="85" name="Group 84"/>
            <p:cNvGrpSpPr/>
            <p:nvPr/>
          </p:nvGrpSpPr>
          <p:grpSpPr>
            <a:xfrm>
              <a:off x="6454616" y="3339347"/>
              <a:ext cx="1654533" cy="840209"/>
              <a:chOff x="5918843" y="2930912"/>
              <a:chExt cx="1654767" cy="840328"/>
            </a:xfrm>
            <a:solidFill>
              <a:schemeClr val="tx1">
                <a:lumMod val="95000"/>
              </a:schemeClr>
            </a:solidFill>
          </p:grpSpPr>
          <p:sp>
            <p:nvSpPr>
              <p:cNvPr id="86" name="Freeform 14"/>
              <p:cNvSpPr>
                <a:spLocks/>
              </p:cNvSpPr>
              <p:nvPr/>
            </p:nvSpPr>
            <p:spPr bwMode="auto">
              <a:xfrm>
                <a:off x="6300793"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87" name="TextBox 86"/>
              <p:cNvSpPr txBox="1"/>
              <p:nvPr/>
            </p:nvSpPr>
            <p:spPr>
              <a:xfrm>
                <a:off x="5918843" y="2930912"/>
                <a:ext cx="1654767" cy="152392"/>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Azure Resource Manager</a:t>
                </a:r>
              </a:p>
            </p:txBody>
          </p:sp>
        </p:grpSp>
        <p:grpSp>
          <p:nvGrpSpPr>
            <p:cNvPr id="88" name="Group 87"/>
            <p:cNvGrpSpPr/>
            <p:nvPr/>
          </p:nvGrpSpPr>
          <p:grpSpPr>
            <a:xfrm>
              <a:off x="10051445" y="3344833"/>
              <a:ext cx="1654533" cy="834720"/>
              <a:chOff x="9516187" y="2936401"/>
              <a:chExt cx="1654768" cy="834839"/>
            </a:xfrm>
            <a:solidFill>
              <a:schemeClr val="tx1">
                <a:lumMod val="95000"/>
              </a:schemeClr>
            </a:solidFill>
          </p:grpSpPr>
          <p:sp>
            <p:nvSpPr>
              <p:cNvPr id="89" name="Freeform 14"/>
              <p:cNvSpPr>
                <a:spLocks/>
              </p:cNvSpPr>
              <p:nvPr/>
            </p:nvSpPr>
            <p:spPr bwMode="auto">
              <a:xfrm>
                <a:off x="9801757" y="3181060"/>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90" name="TextBox 89"/>
              <p:cNvSpPr txBox="1"/>
              <p:nvPr/>
            </p:nvSpPr>
            <p:spPr>
              <a:xfrm>
                <a:off x="9516187" y="2936401"/>
                <a:ext cx="1654768" cy="152392"/>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Azure Resource Manager</a:t>
                </a:r>
              </a:p>
            </p:txBody>
          </p:sp>
        </p:grpSp>
        <p:sp>
          <p:nvSpPr>
            <p:cNvPr id="91" name="TextBox 90"/>
            <p:cNvSpPr txBox="1"/>
            <p:nvPr/>
          </p:nvSpPr>
          <p:spPr>
            <a:xfrm>
              <a:off x="10255200" y="6043621"/>
              <a:ext cx="1301823" cy="152371"/>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MICROSOFT AZURE</a:t>
              </a:r>
            </a:p>
          </p:txBody>
        </p:sp>
        <p:sp>
          <p:nvSpPr>
            <p:cNvPr id="92" name="TextBox 91"/>
            <p:cNvSpPr txBox="1"/>
            <p:nvPr/>
          </p:nvSpPr>
          <p:spPr>
            <a:xfrm>
              <a:off x="6470516" y="6044179"/>
              <a:ext cx="1781190" cy="152371"/>
            </a:xfrm>
            <a:prstGeom prst="rect">
              <a:avLst/>
            </a:prstGeom>
            <a:noFill/>
          </p:spPr>
          <p:txBody>
            <a:bodyPr wrap="none" lIns="0" tIns="0" rIns="0" bIns="0" rtlCol="0">
              <a:spAutoFit/>
            </a:bodyPr>
            <a:lstStyle/>
            <a:p>
              <a:pPr defTabSz="914145">
                <a:lnSpc>
                  <a:spcPct val="90000"/>
                </a:lnSpc>
                <a:spcAft>
                  <a:spcPts val="600"/>
                </a:spcAft>
                <a:defRPr/>
              </a:pPr>
              <a:r>
                <a:rPr lang="en-US" sz="1100" b="1" kern="0" dirty="0">
                  <a:latin typeface="Segoe UI"/>
                </a:rPr>
                <a:t>MICROSOFT AZURE STACK</a:t>
              </a:r>
            </a:p>
          </p:txBody>
        </p:sp>
        <p:grpSp>
          <p:nvGrpSpPr>
            <p:cNvPr id="93" name="Group 92"/>
            <p:cNvGrpSpPr/>
            <p:nvPr/>
          </p:nvGrpSpPr>
          <p:grpSpPr>
            <a:xfrm>
              <a:off x="7279355" y="2885835"/>
              <a:ext cx="1104744" cy="316617"/>
              <a:chOff x="6743700" y="2477338"/>
              <a:chExt cx="1104900" cy="316662"/>
            </a:xfrm>
          </p:grpSpPr>
          <p:cxnSp>
            <p:nvCxnSpPr>
              <p:cNvPr id="94" name="Straight Connector 93"/>
              <p:cNvCxnSpPr/>
              <p:nvPr/>
            </p:nvCxnSpPr>
            <p:spPr>
              <a:xfrm>
                <a:off x="67437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67437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9806296" y="2885835"/>
              <a:ext cx="1104744" cy="316617"/>
              <a:chOff x="9271000" y="2477338"/>
              <a:chExt cx="1104900" cy="316662"/>
            </a:xfrm>
          </p:grpSpPr>
          <p:cxnSp>
            <p:nvCxnSpPr>
              <p:cNvPr id="97" name="Straight Connector 96"/>
              <p:cNvCxnSpPr/>
              <p:nvPr/>
            </p:nvCxnSpPr>
            <p:spPr>
              <a:xfrm>
                <a:off x="92710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03759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flipV="1">
              <a:off x="7279355" y="4392303"/>
              <a:ext cx="0" cy="316617"/>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0957215" y="4392304"/>
              <a:ext cx="0" cy="265825"/>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711621" y="1725568"/>
              <a:ext cx="1536100" cy="634443"/>
            </a:xfrm>
            <a:prstGeom prst="rect">
              <a:avLst/>
            </a:prstGeom>
            <a:noFill/>
          </p:spPr>
          <p:txBody>
            <a:bodyPr wrap="none" lIns="182828" tIns="146263" rIns="182828" bIns="146263" rtlCol="0">
              <a:spAutoFit/>
            </a:bodyPr>
            <a:lstStyle/>
            <a:p>
              <a:pPr defTabSz="914145">
                <a:lnSpc>
                  <a:spcPct val="90000"/>
                </a:lnSpc>
                <a:spcAft>
                  <a:spcPts val="600"/>
                </a:spcAft>
                <a:defRPr/>
              </a:pPr>
              <a:r>
                <a:rPr lang="en-US" sz="2400" kern="0" dirty="0">
                  <a:latin typeface="Segoe UI Semilight" panose="020B0402040204020203" pitchFamily="34" charset="0"/>
                  <a:cs typeface="Segoe UI Semilight" panose="020B0402040204020203" pitchFamily="34" charset="0"/>
                </a:rPr>
                <a:t>Describe</a:t>
              </a:r>
            </a:p>
          </p:txBody>
        </p:sp>
        <p:sp>
          <p:nvSpPr>
            <p:cNvPr id="104" name="TextBox 103"/>
            <p:cNvSpPr txBox="1"/>
            <p:nvPr/>
          </p:nvSpPr>
          <p:spPr>
            <a:xfrm>
              <a:off x="8477124" y="1725568"/>
              <a:ext cx="1324534" cy="634443"/>
            </a:xfrm>
            <a:prstGeom prst="rect">
              <a:avLst/>
            </a:prstGeom>
            <a:noFill/>
          </p:spPr>
          <p:txBody>
            <a:bodyPr wrap="none" lIns="182828" tIns="146263" rIns="182828" bIns="146263" rtlCol="0">
              <a:spAutoFit/>
            </a:bodyPr>
            <a:lstStyle/>
            <a:p>
              <a:pPr defTabSz="914145">
                <a:lnSpc>
                  <a:spcPct val="90000"/>
                </a:lnSpc>
                <a:spcAft>
                  <a:spcPts val="600"/>
                </a:spcAft>
                <a:defRPr/>
              </a:pPr>
              <a:r>
                <a:rPr lang="en-US" sz="2400" kern="0" dirty="0">
                  <a:latin typeface="Segoe UI Semilight" panose="020B0402040204020203" pitchFamily="34" charset="0"/>
                  <a:cs typeface="Segoe UI Semilight" panose="020B0402040204020203" pitchFamily="34" charset="0"/>
                </a:rPr>
                <a:t>Deploy</a:t>
              </a:r>
            </a:p>
          </p:txBody>
        </p:sp>
        <p:sp>
          <p:nvSpPr>
            <p:cNvPr id="105" name="TextBox 104"/>
            <p:cNvSpPr txBox="1"/>
            <p:nvPr/>
          </p:nvSpPr>
          <p:spPr>
            <a:xfrm>
              <a:off x="10005419" y="1725568"/>
              <a:ext cx="1366847" cy="634443"/>
            </a:xfrm>
            <a:prstGeom prst="rect">
              <a:avLst/>
            </a:prstGeom>
            <a:noFill/>
          </p:spPr>
          <p:txBody>
            <a:bodyPr wrap="none" lIns="182828" tIns="146263" rIns="182828" bIns="146263" rtlCol="0">
              <a:spAutoFit/>
            </a:bodyPr>
            <a:lstStyle/>
            <a:p>
              <a:pPr defTabSz="914145">
                <a:lnSpc>
                  <a:spcPct val="90000"/>
                </a:lnSpc>
                <a:spcAft>
                  <a:spcPts val="600"/>
                </a:spcAft>
                <a:defRPr/>
              </a:pPr>
              <a:r>
                <a:rPr lang="en-US" sz="2400" kern="0" dirty="0">
                  <a:latin typeface="Segoe UI Semilight" panose="020B0402040204020203" pitchFamily="34" charset="0"/>
                  <a:cs typeface="Segoe UI Semilight" panose="020B0402040204020203" pitchFamily="34" charset="0"/>
                </a:rPr>
                <a:t>Control</a:t>
              </a:r>
            </a:p>
          </p:txBody>
        </p:sp>
        <p:grpSp>
          <p:nvGrpSpPr>
            <p:cNvPr id="108" name="Group 107"/>
            <p:cNvGrpSpPr/>
            <p:nvPr/>
          </p:nvGrpSpPr>
          <p:grpSpPr>
            <a:xfrm>
              <a:off x="8754373" y="2589965"/>
              <a:ext cx="1070944" cy="926480"/>
              <a:chOff x="7516813" y="3165475"/>
              <a:chExt cx="1423988" cy="1231900"/>
            </a:xfrm>
            <a:solidFill>
              <a:schemeClr val="tx1">
                <a:lumMod val="95000"/>
              </a:schemeClr>
            </a:solidFill>
          </p:grpSpPr>
          <p:sp>
            <p:nvSpPr>
              <p:cNvPr id="109" name="Freeform 18"/>
              <p:cNvSpPr>
                <a:spLocks noEditPoints="1"/>
              </p:cNvSpPr>
              <p:nvPr/>
            </p:nvSpPr>
            <p:spPr bwMode="auto">
              <a:xfrm>
                <a:off x="7516813" y="3165475"/>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0" name="Rectangle 19"/>
              <p:cNvSpPr>
                <a:spLocks noChangeArrowheads="1"/>
              </p:cNvSpPr>
              <p:nvPr/>
            </p:nvSpPr>
            <p:spPr bwMode="auto">
              <a:xfrm>
                <a:off x="8135938" y="4025900"/>
                <a:ext cx="98425"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1" name="Rectangle 20"/>
              <p:cNvSpPr>
                <a:spLocks noChangeArrowheads="1"/>
              </p:cNvSpPr>
              <p:nvPr/>
            </p:nvSpPr>
            <p:spPr bwMode="auto">
              <a:xfrm>
                <a:off x="8294688" y="3984625"/>
                <a:ext cx="98425" cy="227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2" name="Rectangle 21"/>
              <p:cNvSpPr>
                <a:spLocks noChangeArrowheads="1"/>
              </p:cNvSpPr>
              <p:nvPr/>
            </p:nvSpPr>
            <p:spPr bwMode="auto">
              <a:xfrm>
                <a:off x="8456613" y="3922713"/>
                <a:ext cx="98425" cy="288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sp>
            <p:nvSpPr>
              <p:cNvPr id="113" name="Rectangle 22"/>
              <p:cNvSpPr>
                <a:spLocks noChangeArrowheads="1"/>
              </p:cNvSpPr>
              <p:nvPr/>
            </p:nvSpPr>
            <p:spPr bwMode="auto">
              <a:xfrm>
                <a:off x="8615363" y="3840163"/>
                <a:ext cx="98425" cy="371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14145">
                  <a:defRPr/>
                </a:pPr>
                <a:endParaRPr lang="en-US" kern="0">
                  <a:latin typeface="Segoe UI"/>
                </a:endParaRPr>
              </a:p>
            </p:txBody>
          </p:sp>
        </p:grpSp>
      </p:grpSp>
      <p:sp>
        <p:nvSpPr>
          <p:cNvPr id="74" name="Title 4"/>
          <p:cNvSpPr txBox="1">
            <a:spLocks/>
          </p:cNvSpPr>
          <p:nvPr/>
        </p:nvSpPr>
        <p:spPr>
          <a:xfrm>
            <a:off x="269754" y="291548"/>
            <a:ext cx="11654188" cy="899538"/>
          </a:xfrm>
          <a:prstGeom prst="rect">
            <a:avLst/>
          </a:prstGeom>
        </p:spPr>
        <p:txBody>
          <a:bodyPr vert="horz" wrap="square" lIns="146284" tIns="91427" rIns="146284" bIns="91427" rtlCol="0" anchor="t">
            <a:noAutofit/>
          </a:bodyPr>
          <a:lstStyle>
            <a:lvl1pPr algn="l" defTabSz="914367" rtl="0" eaLnBrk="1" latinLnBrk="0" hangingPunct="1">
              <a:lnSpc>
                <a:spcPct val="90000"/>
              </a:lnSpc>
              <a:spcBef>
                <a:spcPct val="0"/>
              </a:spcBef>
              <a:buNone/>
              <a:defRPr lang="en-US" sz="5294" b="0" kern="1200" cap="none" spc="-100"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914287">
              <a:defRPr/>
            </a:pPr>
            <a:r>
              <a:rPr lang="en-US" sz="5293" dirty="0">
                <a:solidFill>
                  <a:schemeClr val="tx1"/>
                </a:solidFill>
                <a:latin typeface="Segoe UI Light"/>
              </a:rPr>
              <a:t>Azure Resource Manager</a:t>
            </a:r>
          </a:p>
        </p:txBody>
      </p:sp>
      <p:grpSp>
        <p:nvGrpSpPr>
          <p:cNvPr id="75" name="Group 74"/>
          <p:cNvGrpSpPr>
            <a:grpSpLocks noChangeAspect="1"/>
          </p:cNvGrpSpPr>
          <p:nvPr/>
        </p:nvGrpSpPr>
        <p:grpSpPr bwMode="auto">
          <a:xfrm>
            <a:off x="2120263" y="1800625"/>
            <a:ext cx="2077881" cy="1984553"/>
            <a:chOff x="405" y="668"/>
            <a:chExt cx="3117" cy="2977"/>
          </a:xfrm>
        </p:grpSpPr>
        <p:sp>
          <p:nvSpPr>
            <p:cNvPr id="7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7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7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7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8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02"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06"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07"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195" name="Rectangle 93"/>
            <p:cNvSpPr>
              <a:spLocks noChangeArrowheads="1"/>
            </p:cNvSpPr>
            <p:nvPr/>
          </p:nvSpPr>
          <p:spPr bwMode="auto">
            <a:xfrm>
              <a:off x="1508" y="1915"/>
              <a:ext cx="9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3969">
                <a:defRPr/>
              </a:pPr>
              <a:r>
                <a:rPr lang="en-US" altLang="en-US" sz="981" b="1" kern="0" dirty="0">
                  <a:latin typeface="Segoe UI Semibold" panose="020B0702040204020203" pitchFamily="34" charset="0"/>
                </a:rPr>
                <a:t>RESOURCE</a:t>
              </a:r>
            </a:p>
            <a:p>
              <a:pPr algn="ctr" defTabSz="913969">
                <a:defRPr/>
              </a:pPr>
              <a:r>
                <a:rPr lang="en-US" altLang="en-US" sz="981" b="1" kern="0" dirty="0">
                  <a:latin typeface="Segoe UI Semibold" panose="020B0702040204020203" pitchFamily="34" charset="0"/>
                </a:rPr>
                <a:t>GROUP</a:t>
              </a:r>
              <a:endParaRPr lang="en-US" altLang="en-US" sz="1079" kern="0" dirty="0"/>
            </a:p>
          </p:txBody>
        </p:sp>
        <p:sp>
          <p:nvSpPr>
            <p:cNvPr id="1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sp>
          <p:nvSpPr>
            <p:cNvPr id="2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13969">
                <a:defRPr/>
              </a:pPr>
              <a:endParaRPr lang="en-US" sz="1030" kern="0" dirty="0">
                <a:latin typeface="Segoe UI"/>
              </a:endParaRPr>
            </a:p>
          </p:txBody>
        </p:sp>
      </p:grpSp>
      <p:sp>
        <p:nvSpPr>
          <p:cNvPr id="3" name="Left Bracket 2"/>
          <p:cNvSpPr/>
          <p:nvPr/>
        </p:nvSpPr>
        <p:spPr>
          <a:xfrm rot="5400000">
            <a:off x="3045709" y="1088851"/>
            <a:ext cx="136196" cy="5978366"/>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462">
              <a:defRPr/>
            </a:pPr>
            <a:endParaRPr lang="en-US" sz="1765">
              <a:solidFill>
                <a:schemeClr val="bg1"/>
              </a:solidFill>
              <a:latin typeface="Segoe UI"/>
            </a:endParaRPr>
          </a:p>
        </p:txBody>
      </p:sp>
    </p:spTree>
    <p:extLst>
      <p:ext uri="{BB962C8B-B14F-4D97-AF65-F5344CB8AC3E}">
        <p14:creationId xmlns:p14="http://schemas.microsoft.com/office/powerpoint/2010/main" val="3222706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left)">
                                      <p:cBhvr>
                                        <p:cTn id="10" dur="2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706" dirty="0"/>
              <a:t>Least Privilege as a Model</a:t>
            </a:r>
          </a:p>
        </p:txBody>
      </p:sp>
      <p:sp>
        <p:nvSpPr>
          <p:cNvPr id="6" name="Text Placeholder 5"/>
          <p:cNvSpPr>
            <a:spLocks noGrp="1"/>
          </p:cNvSpPr>
          <p:nvPr>
            <p:ph type="body" sz="quarter" idx="4294967295"/>
          </p:nvPr>
        </p:nvSpPr>
        <p:spPr>
          <a:xfrm>
            <a:off x="269241" y="1660020"/>
            <a:ext cx="5976164" cy="3379767"/>
          </a:xfrm>
          <a:prstGeom prst="rect">
            <a:avLst/>
          </a:prstGeom>
        </p:spPr>
        <p:txBody>
          <a:bodyPr/>
          <a:lstStyle/>
          <a:p>
            <a:pPr marL="0" indent="0">
              <a:buNone/>
            </a:pPr>
            <a:r>
              <a:rPr lang="en-US" sz="3922" dirty="0">
                <a:solidFill>
                  <a:schemeClr val="tx2"/>
                </a:solidFill>
              </a:rPr>
              <a:t>Goal</a:t>
            </a:r>
          </a:p>
          <a:p>
            <a:pPr marL="364195" lvl="1" indent="-336180"/>
            <a:r>
              <a:rPr lang="en-US" sz="2353" dirty="0"/>
              <a:t>Users can do the tasks their job requires </a:t>
            </a:r>
          </a:p>
          <a:p>
            <a:pPr marL="364195" lvl="1" indent="-336180"/>
            <a:r>
              <a:rPr lang="en-US" sz="2353" dirty="0"/>
              <a:t>But no more than that</a:t>
            </a:r>
          </a:p>
          <a:p>
            <a:pPr marL="0" indent="0">
              <a:buNone/>
            </a:pPr>
            <a:r>
              <a:rPr lang="en-US" sz="3922" dirty="0">
                <a:solidFill>
                  <a:schemeClr val="tx2"/>
                </a:solidFill>
              </a:rPr>
              <a:t>Best practices</a:t>
            </a:r>
          </a:p>
          <a:p>
            <a:pPr marL="364195" lvl="1" indent="-336180"/>
            <a:r>
              <a:rPr lang="en-US" sz="2353" dirty="0"/>
              <a:t>Use the portal and ARM API</a:t>
            </a:r>
          </a:p>
          <a:p>
            <a:pPr marL="364195" lvl="1" indent="-336180"/>
            <a:r>
              <a:rPr lang="en-US" sz="2353" dirty="0"/>
              <a:t>Assign the right role</a:t>
            </a:r>
          </a:p>
          <a:p>
            <a:pPr marL="364195" lvl="1" indent="-336180"/>
            <a:r>
              <a:rPr lang="en-US" sz="2353" dirty="0"/>
              <a:t>Use resource groups</a:t>
            </a:r>
          </a:p>
        </p:txBody>
      </p:sp>
      <p:pic>
        <p:nvPicPr>
          <p:cNvPr id="3" name="Picture 2"/>
          <p:cNvPicPr>
            <a:picLocks noChangeAspect="1"/>
          </p:cNvPicPr>
          <p:nvPr/>
        </p:nvPicPr>
        <p:blipFill>
          <a:blip r:embed="rId3"/>
          <a:stretch>
            <a:fillRect/>
          </a:stretch>
        </p:blipFill>
        <p:spPr>
          <a:xfrm>
            <a:off x="6693618" y="2493627"/>
            <a:ext cx="4939674" cy="3500086"/>
          </a:xfrm>
          <a:prstGeom prst="rect">
            <a:avLst/>
          </a:prstGeom>
        </p:spPr>
      </p:pic>
    </p:spTree>
    <p:extLst>
      <p:ext uri="{BB962C8B-B14F-4D97-AF65-F5344CB8AC3E}">
        <p14:creationId xmlns:p14="http://schemas.microsoft.com/office/powerpoint/2010/main" val="101054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6" dirty="0"/>
              <a:t>Role Based Access Control</a:t>
            </a:r>
          </a:p>
        </p:txBody>
      </p:sp>
      <p:grpSp>
        <p:nvGrpSpPr>
          <p:cNvPr id="11" name="Group 10"/>
          <p:cNvGrpSpPr/>
          <p:nvPr/>
        </p:nvGrpSpPr>
        <p:grpSpPr>
          <a:xfrm>
            <a:off x="892823" y="1651338"/>
            <a:ext cx="4407421" cy="3764359"/>
            <a:chOff x="4150827" y="3040062"/>
            <a:chExt cx="4495799" cy="3839843"/>
          </a:xfrm>
        </p:grpSpPr>
        <p:sp>
          <p:nvSpPr>
            <p:cNvPr id="3" name="Isosceles Triangle 2"/>
            <p:cNvSpPr/>
            <p:nvPr/>
          </p:nvSpPr>
          <p:spPr bwMode="auto">
            <a:xfrm>
              <a:off x="4150827" y="3040062"/>
              <a:ext cx="4495799" cy="3810000"/>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Freeform 8"/>
            <p:cNvSpPr>
              <a:spLocks noEditPoints="1"/>
            </p:cNvSpPr>
            <p:nvPr/>
          </p:nvSpPr>
          <p:spPr bwMode="auto">
            <a:xfrm>
              <a:off x="6274872" y="3497263"/>
              <a:ext cx="247708" cy="618616"/>
            </a:xfrm>
            <a:custGeom>
              <a:avLst/>
              <a:gdLst>
                <a:gd name="T0" fmla="*/ 56 w 117"/>
                <a:gd name="T1" fmla="*/ 0 h 292"/>
                <a:gd name="T2" fmla="*/ 82 w 117"/>
                <a:gd name="T3" fmla="*/ 25 h 292"/>
                <a:gd name="T4" fmla="*/ 57 w 117"/>
                <a:gd name="T5" fmla="*/ 51 h 292"/>
                <a:gd name="T6" fmla="*/ 31 w 117"/>
                <a:gd name="T7" fmla="*/ 26 h 292"/>
                <a:gd name="T8" fmla="*/ 56 w 117"/>
                <a:gd name="T9" fmla="*/ 0 h 292"/>
                <a:gd name="T10" fmla="*/ 97 w 117"/>
                <a:gd name="T11" fmla="*/ 181 h 292"/>
                <a:gd name="T12" fmla="*/ 116 w 117"/>
                <a:gd name="T13" fmla="*/ 159 h 292"/>
                <a:gd name="T14" fmla="*/ 115 w 117"/>
                <a:gd name="T15" fmla="*/ 88 h 292"/>
                <a:gd name="T16" fmla="*/ 85 w 117"/>
                <a:gd name="T17" fmla="*/ 59 h 292"/>
                <a:gd name="T18" fmla="*/ 57 w 117"/>
                <a:gd name="T19" fmla="*/ 59 h 292"/>
                <a:gd name="T20" fmla="*/ 30 w 117"/>
                <a:gd name="T21" fmla="*/ 60 h 292"/>
                <a:gd name="T22" fmla="*/ 1 w 117"/>
                <a:gd name="T23" fmla="*/ 90 h 292"/>
                <a:gd name="T24" fmla="*/ 2 w 117"/>
                <a:gd name="T25" fmla="*/ 161 h 292"/>
                <a:gd name="T26" fmla="*/ 22 w 117"/>
                <a:gd name="T27" fmla="*/ 183 h 292"/>
                <a:gd name="T28" fmla="*/ 35 w 117"/>
                <a:gd name="T29" fmla="*/ 292 h 292"/>
                <a:gd name="T30" fmla="*/ 89 w 117"/>
                <a:gd name="T31" fmla="*/ 291 h 292"/>
                <a:gd name="T32" fmla="*/ 97 w 117"/>
                <a:gd name="T33" fmla="*/ 18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292">
                  <a:moveTo>
                    <a:pt x="56" y="0"/>
                  </a:moveTo>
                  <a:cubicBezTo>
                    <a:pt x="70" y="0"/>
                    <a:pt x="82" y="11"/>
                    <a:pt x="82" y="25"/>
                  </a:cubicBezTo>
                  <a:cubicBezTo>
                    <a:pt x="82" y="39"/>
                    <a:pt x="71" y="51"/>
                    <a:pt x="57" y="51"/>
                  </a:cubicBezTo>
                  <a:cubicBezTo>
                    <a:pt x="43" y="51"/>
                    <a:pt x="31" y="40"/>
                    <a:pt x="31" y="26"/>
                  </a:cubicBezTo>
                  <a:cubicBezTo>
                    <a:pt x="31" y="12"/>
                    <a:pt x="42" y="0"/>
                    <a:pt x="56" y="0"/>
                  </a:cubicBezTo>
                  <a:close/>
                  <a:moveTo>
                    <a:pt x="97" y="181"/>
                  </a:moveTo>
                  <a:cubicBezTo>
                    <a:pt x="97" y="181"/>
                    <a:pt x="117" y="179"/>
                    <a:pt x="116" y="159"/>
                  </a:cubicBezTo>
                  <a:cubicBezTo>
                    <a:pt x="115" y="88"/>
                    <a:pt x="115" y="88"/>
                    <a:pt x="115" y="88"/>
                  </a:cubicBezTo>
                  <a:cubicBezTo>
                    <a:pt x="115" y="75"/>
                    <a:pt x="106" y="58"/>
                    <a:pt x="85" y="59"/>
                  </a:cubicBezTo>
                  <a:cubicBezTo>
                    <a:pt x="57" y="59"/>
                    <a:pt x="57" y="59"/>
                    <a:pt x="57" y="59"/>
                  </a:cubicBezTo>
                  <a:cubicBezTo>
                    <a:pt x="30" y="60"/>
                    <a:pt x="30" y="60"/>
                    <a:pt x="30" y="60"/>
                  </a:cubicBezTo>
                  <a:cubicBezTo>
                    <a:pt x="9" y="60"/>
                    <a:pt x="0" y="77"/>
                    <a:pt x="1" y="90"/>
                  </a:cubicBezTo>
                  <a:cubicBezTo>
                    <a:pt x="2" y="161"/>
                    <a:pt x="2" y="161"/>
                    <a:pt x="2" y="161"/>
                  </a:cubicBezTo>
                  <a:cubicBezTo>
                    <a:pt x="3" y="182"/>
                    <a:pt x="22" y="183"/>
                    <a:pt x="22" y="183"/>
                  </a:cubicBezTo>
                  <a:cubicBezTo>
                    <a:pt x="35" y="292"/>
                    <a:pt x="35" y="292"/>
                    <a:pt x="35" y="292"/>
                  </a:cubicBezTo>
                  <a:cubicBezTo>
                    <a:pt x="89" y="291"/>
                    <a:pt x="89" y="291"/>
                    <a:pt x="89" y="291"/>
                  </a:cubicBezTo>
                  <a:lnTo>
                    <a:pt x="97" y="181"/>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896268"/>
              <a:endParaRPr lang="en-US" sz="1667">
                <a:solidFill>
                  <a:srgbClr val="000000"/>
                </a:solidFill>
              </a:endParaRPr>
            </a:p>
          </p:txBody>
        </p:sp>
        <p:sp>
          <p:nvSpPr>
            <p:cNvPr id="7" name="TextBox 6"/>
            <p:cNvSpPr txBox="1"/>
            <p:nvPr/>
          </p:nvSpPr>
          <p:spPr>
            <a:xfrm>
              <a:off x="5996244" y="4081760"/>
              <a:ext cx="776615" cy="489460"/>
            </a:xfrm>
            <a:prstGeom prst="rect">
              <a:avLst/>
            </a:prstGeom>
            <a:noFill/>
          </p:spPr>
          <p:txBody>
            <a:bodyPr wrap="none" lIns="179285" tIns="143428" rIns="179285" bIns="143428" rtlCol="0">
              <a:spAutoFit/>
            </a:bodyPr>
            <a:lstStyle/>
            <a:p>
              <a:pPr defTabSz="914462">
                <a:lnSpc>
                  <a:spcPct val="90000"/>
                </a:lnSpc>
                <a:spcAft>
                  <a:spcPts val="588"/>
                </a:spcAft>
              </a:pPr>
              <a:r>
                <a:rPr lang="en-US" sz="1373" dirty="0">
                  <a:gradFill>
                    <a:gsLst>
                      <a:gs pos="2917">
                        <a:srgbClr val="FFFFFF"/>
                      </a:gs>
                      <a:gs pos="30000">
                        <a:srgbClr val="FFFFFF"/>
                      </a:gs>
                    </a:gsLst>
                    <a:lin ang="5400000" scaled="0"/>
                  </a:gradFill>
                </a:rPr>
                <a:t>Users</a:t>
              </a:r>
            </a:p>
          </p:txBody>
        </p:sp>
        <p:sp>
          <p:nvSpPr>
            <p:cNvPr id="6" name="Freeform 9"/>
            <p:cNvSpPr>
              <a:spLocks noEditPoints="1"/>
            </p:cNvSpPr>
            <p:nvPr/>
          </p:nvSpPr>
          <p:spPr bwMode="auto">
            <a:xfrm>
              <a:off x="6087576" y="4700376"/>
              <a:ext cx="622300" cy="588962"/>
            </a:xfrm>
            <a:custGeom>
              <a:avLst/>
              <a:gdLst>
                <a:gd name="T0" fmla="*/ 176 w 242"/>
                <a:gd name="T1" fmla="*/ 20 h 229"/>
                <a:gd name="T2" fmla="*/ 195 w 242"/>
                <a:gd name="T3" fmla="*/ 0 h 229"/>
                <a:gd name="T4" fmla="*/ 215 w 242"/>
                <a:gd name="T5" fmla="*/ 19 h 229"/>
                <a:gd name="T6" fmla="*/ 196 w 242"/>
                <a:gd name="T7" fmla="*/ 39 h 229"/>
                <a:gd name="T8" fmla="*/ 176 w 242"/>
                <a:gd name="T9" fmla="*/ 20 h 229"/>
                <a:gd name="T10" fmla="*/ 218 w 242"/>
                <a:gd name="T11" fmla="*/ 46 h 229"/>
                <a:gd name="T12" fmla="*/ 196 w 242"/>
                <a:gd name="T13" fmla="*/ 46 h 229"/>
                <a:gd name="T14" fmla="*/ 175 w 242"/>
                <a:gd name="T15" fmla="*/ 47 h 229"/>
                <a:gd name="T16" fmla="*/ 152 w 242"/>
                <a:gd name="T17" fmla="*/ 70 h 229"/>
                <a:gd name="T18" fmla="*/ 153 w 242"/>
                <a:gd name="T19" fmla="*/ 98 h 229"/>
                <a:gd name="T20" fmla="*/ 154 w 242"/>
                <a:gd name="T21" fmla="*/ 98 h 229"/>
                <a:gd name="T22" fmla="*/ 180 w 242"/>
                <a:gd name="T23" fmla="*/ 128 h 229"/>
                <a:gd name="T24" fmla="*/ 181 w 242"/>
                <a:gd name="T25" fmla="*/ 190 h 229"/>
                <a:gd name="T26" fmla="*/ 180 w 242"/>
                <a:gd name="T27" fmla="*/ 199 h 229"/>
                <a:gd name="T28" fmla="*/ 176 w 242"/>
                <a:gd name="T29" fmla="*/ 206 h 229"/>
                <a:gd name="T30" fmla="*/ 178 w 242"/>
                <a:gd name="T31" fmla="*/ 226 h 229"/>
                <a:gd name="T32" fmla="*/ 222 w 242"/>
                <a:gd name="T33" fmla="*/ 225 h 229"/>
                <a:gd name="T34" fmla="*/ 227 w 242"/>
                <a:gd name="T35" fmla="*/ 141 h 229"/>
                <a:gd name="T36" fmla="*/ 242 w 242"/>
                <a:gd name="T37" fmla="*/ 123 h 229"/>
                <a:gd name="T38" fmla="*/ 241 w 242"/>
                <a:gd name="T39" fmla="*/ 68 h 229"/>
                <a:gd name="T40" fmla="*/ 218 w 242"/>
                <a:gd name="T41" fmla="*/ 46 h 229"/>
                <a:gd name="T42" fmla="*/ 49 w 242"/>
                <a:gd name="T43" fmla="*/ 65 h 229"/>
                <a:gd name="T44" fmla="*/ 70 w 242"/>
                <a:gd name="T45" fmla="*/ 42 h 229"/>
                <a:gd name="T46" fmla="*/ 48 w 242"/>
                <a:gd name="T47" fmla="*/ 20 h 229"/>
                <a:gd name="T48" fmla="*/ 26 w 242"/>
                <a:gd name="T49" fmla="*/ 43 h 229"/>
                <a:gd name="T50" fmla="*/ 49 w 242"/>
                <a:gd name="T51" fmla="*/ 65 h 229"/>
                <a:gd name="T52" fmla="*/ 71 w 242"/>
                <a:gd name="T53" fmla="*/ 192 h 229"/>
                <a:gd name="T54" fmla="*/ 70 w 242"/>
                <a:gd name="T55" fmla="*/ 130 h 229"/>
                <a:gd name="T56" fmla="*/ 99 w 242"/>
                <a:gd name="T57" fmla="*/ 99 h 229"/>
                <a:gd name="T58" fmla="*/ 99 w 242"/>
                <a:gd name="T59" fmla="*/ 99 h 229"/>
                <a:gd name="T60" fmla="*/ 99 w 242"/>
                <a:gd name="T61" fmla="*/ 97 h 229"/>
                <a:gd name="T62" fmla="*/ 73 w 242"/>
                <a:gd name="T63" fmla="*/ 71 h 229"/>
                <a:gd name="T64" fmla="*/ 49 w 242"/>
                <a:gd name="T65" fmla="*/ 72 h 229"/>
                <a:gd name="T66" fmla="*/ 25 w 242"/>
                <a:gd name="T67" fmla="*/ 72 h 229"/>
                <a:gd name="T68" fmla="*/ 0 w 242"/>
                <a:gd name="T69" fmla="*/ 99 h 229"/>
                <a:gd name="T70" fmla="*/ 1 w 242"/>
                <a:gd name="T71" fmla="*/ 160 h 229"/>
                <a:gd name="T72" fmla="*/ 18 w 242"/>
                <a:gd name="T73" fmla="*/ 179 h 229"/>
                <a:gd name="T74" fmla="*/ 24 w 242"/>
                <a:gd name="T75" fmla="*/ 229 h 229"/>
                <a:gd name="T76" fmla="*/ 80 w 242"/>
                <a:gd name="T77" fmla="*/ 228 h 229"/>
                <a:gd name="T78" fmla="*/ 81 w 242"/>
                <a:gd name="T79" fmla="*/ 212 h 229"/>
                <a:gd name="T80" fmla="*/ 78 w 242"/>
                <a:gd name="T81" fmla="*/ 209 h 229"/>
                <a:gd name="T82" fmla="*/ 71 w 242"/>
                <a:gd name="T83" fmla="*/ 192 h 229"/>
                <a:gd name="T84" fmla="*/ 124 w 242"/>
                <a:gd name="T85" fmla="*/ 96 h 229"/>
                <a:gd name="T86" fmla="*/ 146 w 242"/>
                <a:gd name="T87" fmla="*/ 74 h 229"/>
                <a:gd name="T88" fmla="*/ 123 w 242"/>
                <a:gd name="T89" fmla="*/ 52 h 229"/>
                <a:gd name="T90" fmla="*/ 102 w 242"/>
                <a:gd name="T91" fmla="*/ 74 h 229"/>
                <a:gd name="T92" fmla="*/ 124 w 242"/>
                <a:gd name="T93" fmla="*/ 96 h 229"/>
                <a:gd name="T94" fmla="*/ 174 w 242"/>
                <a:gd name="T95" fmla="*/ 128 h 229"/>
                <a:gd name="T96" fmla="*/ 153 w 242"/>
                <a:gd name="T97" fmla="*/ 103 h 229"/>
                <a:gd name="T98" fmla="*/ 148 w 242"/>
                <a:gd name="T99" fmla="*/ 103 h 229"/>
                <a:gd name="T100" fmla="*/ 124 w 242"/>
                <a:gd name="T101" fmla="*/ 103 h 229"/>
                <a:gd name="T102" fmla="*/ 100 w 242"/>
                <a:gd name="T103" fmla="*/ 104 h 229"/>
                <a:gd name="T104" fmla="*/ 99 w 242"/>
                <a:gd name="T105" fmla="*/ 104 h 229"/>
                <a:gd name="T106" fmla="*/ 75 w 242"/>
                <a:gd name="T107" fmla="*/ 130 h 229"/>
                <a:gd name="T108" fmla="*/ 77 w 242"/>
                <a:gd name="T109" fmla="*/ 192 h 229"/>
                <a:gd name="T110" fmla="*/ 82 w 242"/>
                <a:gd name="T111" fmla="*/ 205 h 229"/>
                <a:gd name="T112" fmla="*/ 94 w 242"/>
                <a:gd name="T113" fmla="*/ 210 h 229"/>
                <a:gd name="T114" fmla="*/ 96 w 242"/>
                <a:gd name="T115" fmla="*/ 228 h 229"/>
                <a:gd name="T116" fmla="*/ 158 w 242"/>
                <a:gd name="T117" fmla="*/ 226 h 229"/>
                <a:gd name="T118" fmla="*/ 159 w 242"/>
                <a:gd name="T119" fmla="*/ 209 h 229"/>
                <a:gd name="T120" fmla="*/ 175 w 242"/>
                <a:gd name="T121" fmla="*/ 197 h 229"/>
                <a:gd name="T122" fmla="*/ 176 w 242"/>
                <a:gd name="T123" fmla="*/ 190 h 229"/>
                <a:gd name="T124" fmla="*/ 174 w 242"/>
                <a:gd name="T125" fmla="*/ 1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2" h="229">
                  <a:moveTo>
                    <a:pt x="176" y="20"/>
                  </a:moveTo>
                  <a:cubicBezTo>
                    <a:pt x="176" y="9"/>
                    <a:pt x="184" y="0"/>
                    <a:pt x="195" y="0"/>
                  </a:cubicBezTo>
                  <a:cubicBezTo>
                    <a:pt x="206" y="0"/>
                    <a:pt x="215" y="8"/>
                    <a:pt x="215" y="19"/>
                  </a:cubicBezTo>
                  <a:cubicBezTo>
                    <a:pt x="216" y="30"/>
                    <a:pt x="207" y="39"/>
                    <a:pt x="196" y="39"/>
                  </a:cubicBezTo>
                  <a:cubicBezTo>
                    <a:pt x="185" y="40"/>
                    <a:pt x="176" y="31"/>
                    <a:pt x="176" y="20"/>
                  </a:cubicBezTo>
                  <a:close/>
                  <a:moveTo>
                    <a:pt x="218" y="46"/>
                  </a:moveTo>
                  <a:cubicBezTo>
                    <a:pt x="196" y="46"/>
                    <a:pt x="196" y="46"/>
                    <a:pt x="196" y="46"/>
                  </a:cubicBezTo>
                  <a:cubicBezTo>
                    <a:pt x="175" y="47"/>
                    <a:pt x="175" y="47"/>
                    <a:pt x="175" y="47"/>
                  </a:cubicBezTo>
                  <a:cubicBezTo>
                    <a:pt x="158" y="47"/>
                    <a:pt x="152" y="60"/>
                    <a:pt x="152" y="70"/>
                  </a:cubicBezTo>
                  <a:cubicBezTo>
                    <a:pt x="153" y="98"/>
                    <a:pt x="153" y="98"/>
                    <a:pt x="153" y="98"/>
                  </a:cubicBezTo>
                  <a:cubicBezTo>
                    <a:pt x="153" y="98"/>
                    <a:pt x="153" y="98"/>
                    <a:pt x="154" y="98"/>
                  </a:cubicBezTo>
                  <a:cubicBezTo>
                    <a:pt x="171" y="100"/>
                    <a:pt x="179" y="115"/>
                    <a:pt x="180" y="128"/>
                  </a:cubicBezTo>
                  <a:cubicBezTo>
                    <a:pt x="181" y="190"/>
                    <a:pt x="181" y="190"/>
                    <a:pt x="181" y="190"/>
                  </a:cubicBezTo>
                  <a:cubicBezTo>
                    <a:pt x="181" y="193"/>
                    <a:pt x="181" y="196"/>
                    <a:pt x="180" y="199"/>
                  </a:cubicBezTo>
                  <a:cubicBezTo>
                    <a:pt x="179" y="202"/>
                    <a:pt x="177" y="204"/>
                    <a:pt x="176" y="206"/>
                  </a:cubicBezTo>
                  <a:cubicBezTo>
                    <a:pt x="178" y="226"/>
                    <a:pt x="178" y="226"/>
                    <a:pt x="178" y="226"/>
                  </a:cubicBezTo>
                  <a:cubicBezTo>
                    <a:pt x="222" y="225"/>
                    <a:pt x="222" y="225"/>
                    <a:pt x="222" y="225"/>
                  </a:cubicBezTo>
                  <a:cubicBezTo>
                    <a:pt x="227" y="141"/>
                    <a:pt x="227" y="141"/>
                    <a:pt x="227" y="141"/>
                  </a:cubicBezTo>
                  <a:cubicBezTo>
                    <a:pt x="227" y="141"/>
                    <a:pt x="242" y="139"/>
                    <a:pt x="242" y="123"/>
                  </a:cubicBezTo>
                  <a:cubicBezTo>
                    <a:pt x="241" y="68"/>
                    <a:pt x="241" y="68"/>
                    <a:pt x="241" y="68"/>
                  </a:cubicBezTo>
                  <a:cubicBezTo>
                    <a:pt x="241" y="58"/>
                    <a:pt x="234" y="45"/>
                    <a:pt x="218" y="46"/>
                  </a:cubicBezTo>
                  <a:close/>
                  <a:moveTo>
                    <a:pt x="49" y="65"/>
                  </a:moveTo>
                  <a:cubicBezTo>
                    <a:pt x="61" y="64"/>
                    <a:pt x="71" y="54"/>
                    <a:pt x="70" y="42"/>
                  </a:cubicBezTo>
                  <a:cubicBezTo>
                    <a:pt x="70" y="30"/>
                    <a:pt x="60" y="20"/>
                    <a:pt x="48" y="20"/>
                  </a:cubicBezTo>
                  <a:cubicBezTo>
                    <a:pt x="36" y="21"/>
                    <a:pt x="26" y="31"/>
                    <a:pt x="26" y="43"/>
                  </a:cubicBezTo>
                  <a:cubicBezTo>
                    <a:pt x="27" y="55"/>
                    <a:pt x="37" y="65"/>
                    <a:pt x="49" y="65"/>
                  </a:cubicBezTo>
                  <a:close/>
                  <a:moveTo>
                    <a:pt x="71" y="192"/>
                  </a:moveTo>
                  <a:cubicBezTo>
                    <a:pt x="70" y="130"/>
                    <a:pt x="70" y="130"/>
                    <a:pt x="70" y="130"/>
                  </a:cubicBezTo>
                  <a:cubicBezTo>
                    <a:pt x="70" y="115"/>
                    <a:pt x="80" y="100"/>
                    <a:pt x="99" y="99"/>
                  </a:cubicBezTo>
                  <a:cubicBezTo>
                    <a:pt x="99" y="99"/>
                    <a:pt x="99" y="99"/>
                    <a:pt x="99" y="99"/>
                  </a:cubicBezTo>
                  <a:cubicBezTo>
                    <a:pt x="99" y="97"/>
                    <a:pt x="99" y="97"/>
                    <a:pt x="99" y="97"/>
                  </a:cubicBezTo>
                  <a:cubicBezTo>
                    <a:pt x="99" y="86"/>
                    <a:pt x="91" y="71"/>
                    <a:pt x="73" y="71"/>
                  </a:cubicBezTo>
                  <a:cubicBezTo>
                    <a:pt x="49" y="72"/>
                    <a:pt x="49" y="72"/>
                    <a:pt x="49" y="72"/>
                  </a:cubicBezTo>
                  <a:cubicBezTo>
                    <a:pt x="25" y="72"/>
                    <a:pt x="25" y="72"/>
                    <a:pt x="25" y="72"/>
                  </a:cubicBezTo>
                  <a:cubicBezTo>
                    <a:pt x="7" y="73"/>
                    <a:pt x="0" y="88"/>
                    <a:pt x="0" y="99"/>
                  </a:cubicBezTo>
                  <a:cubicBezTo>
                    <a:pt x="1" y="160"/>
                    <a:pt x="1" y="160"/>
                    <a:pt x="1" y="160"/>
                  </a:cubicBezTo>
                  <a:cubicBezTo>
                    <a:pt x="2" y="178"/>
                    <a:pt x="18" y="179"/>
                    <a:pt x="18" y="179"/>
                  </a:cubicBezTo>
                  <a:cubicBezTo>
                    <a:pt x="24" y="229"/>
                    <a:pt x="24" y="229"/>
                    <a:pt x="24" y="229"/>
                  </a:cubicBezTo>
                  <a:cubicBezTo>
                    <a:pt x="80" y="228"/>
                    <a:pt x="80" y="228"/>
                    <a:pt x="80" y="228"/>
                  </a:cubicBezTo>
                  <a:cubicBezTo>
                    <a:pt x="81" y="212"/>
                    <a:pt x="81" y="212"/>
                    <a:pt x="81" y="212"/>
                  </a:cubicBezTo>
                  <a:cubicBezTo>
                    <a:pt x="80" y="211"/>
                    <a:pt x="79" y="210"/>
                    <a:pt x="78" y="209"/>
                  </a:cubicBezTo>
                  <a:cubicBezTo>
                    <a:pt x="74" y="205"/>
                    <a:pt x="72" y="199"/>
                    <a:pt x="71" y="192"/>
                  </a:cubicBezTo>
                  <a:close/>
                  <a:moveTo>
                    <a:pt x="124" y="96"/>
                  </a:moveTo>
                  <a:cubicBezTo>
                    <a:pt x="136" y="96"/>
                    <a:pt x="146" y="86"/>
                    <a:pt x="146" y="74"/>
                  </a:cubicBezTo>
                  <a:cubicBezTo>
                    <a:pt x="146" y="61"/>
                    <a:pt x="135" y="52"/>
                    <a:pt x="123" y="52"/>
                  </a:cubicBezTo>
                  <a:cubicBezTo>
                    <a:pt x="111" y="52"/>
                    <a:pt x="101" y="62"/>
                    <a:pt x="102" y="74"/>
                  </a:cubicBezTo>
                  <a:cubicBezTo>
                    <a:pt x="102" y="87"/>
                    <a:pt x="112" y="96"/>
                    <a:pt x="124" y="96"/>
                  </a:cubicBezTo>
                  <a:close/>
                  <a:moveTo>
                    <a:pt x="174" y="128"/>
                  </a:moveTo>
                  <a:cubicBezTo>
                    <a:pt x="174" y="118"/>
                    <a:pt x="168" y="105"/>
                    <a:pt x="153" y="103"/>
                  </a:cubicBezTo>
                  <a:cubicBezTo>
                    <a:pt x="151" y="103"/>
                    <a:pt x="150" y="103"/>
                    <a:pt x="148" y="103"/>
                  </a:cubicBezTo>
                  <a:cubicBezTo>
                    <a:pt x="124" y="103"/>
                    <a:pt x="124" y="103"/>
                    <a:pt x="124" y="103"/>
                  </a:cubicBezTo>
                  <a:cubicBezTo>
                    <a:pt x="100" y="104"/>
                    <a:pt x="100" y="104"/>
                    <a:pt x="100" y="104"/>
                  </a:cubicBezTo>
                  <a:cubicBezTo>
                    <a:pt x="100" y="104"/>
                    <a:pt x="100" y="104"/>
                    <a:pt x="99" y="104"/>
                  </a:cubicBezTo>
                  <a:cubicBezTo>
                    <a:pt x="82" y="105"/>
                    <a:pt x="75" y="119"/>
                    <a:pt x="75" y="130"/>
                  </a:cubicBezTo>
                  <a:cubicBezTo>
                    <a:pt x="77" y="192"/>
                    <a:pt x="77" y="192"/>
                    <a:pt x="77" y="192"/>
                  </a:cubicBezTo>
                  <a:cubicBezTo>
                    <a:pt x="77" y="198"/>
                    <a:pt x="79" y="202"/>
                    <a:pt x="82" y="205"/>
                  </a:cubicBezTo>
                  <a:cubicBezTo>
                    <a:pt x="87" y="210"/>
                    <a:pt x="94" y="210"/>
                    <a:pt x="94" y="210"/>
                  </a:cubicBezTo>
                  <a:cubicBezTo>
                    <a:pt x="96" y="228"/>
                    <a:pt x="96" y="228"/>
                    <a:pt x="96" y="228"/>
                  </a:cubicBezTo>
                  <a:cubicBezTo>
                    <a:pt x="158" y="226"/>
                    <a:pt x="158" y="226"/>
                    <a:pt x="158" y="226"/>
                  </a:cubicBezTo>
                  <a:cubicBezTo>
                    <a:pt x="159" y="209"/>
                    <a:pt x="159" y="209"/>
                    <a:pt x="159" y="209"/>
                  </a:cubicBezTo>
                  <a:cubicBezTo>
                    <a:pt x="159" y="209"/>
                    <a:pt x="171" y="208"/>
                    <a:pt x="175" y="197"/>
                  </a:cubicBezTo>
                  <a:cubicBezTo>
                    <a:pt x="175" y="195"/>
                    <a:pt x="176" y="193"/>
                    <a:pt x="176" y="190"/>
                  </a:cubicBezTo>
                  <a:lnTo>
                    <a:pt x="174" y="128"/>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defTabSz="896268"/>
              <a:endParaRPr lang="en-US" sz="1667">
                <a:solidFill>
                  <a:schemeClr val="bg1"/>
                </a:solidFill>
              </a:endParaRPr>
            </a:p>
          </p:txBody>
        </p:sp>
        <p:sp>
          <p:nvSpPr>
            <p:cNvPr id="8" name="TextBox 7"/>
            <p:cNvSpPr txBox="1"/>
            <p:nvPr/>
          </p:nvSpPr>
          <p:spPr>
            <a:xfrm>
              <a:off x="5927508" y="5272662"/>
              <a:ext cx="913509" cy="489460"/>
            </a:xfrm>
            <a:prstGeom prst="rect">
              <a:avLst/>
            </a:prstGeom>
            <a:noFill/>
          </p:spPr>
          <p:txBody>
            <a:bodyPr wrap="none" lIns="179285" tIns="143428" rIns="179285" bIns="143428" rtlCol="0">
              <a:spAutoFit/>
            </a:bodyPr>
            <a:lstStyle/>
            <a:p>
              <a:pPr defTabSz="914462">
                <a:lnSpc>
                  <a:spcPct val="90000"/>
                </a:lnSpc>
                <a:spcAft>
                  <a:spcPts val="588"/>
                </a:spcAft>
              </a:pPr>
              <a:r>
                <a:rPr lang="en-US" sz="1373" dirty="0">
                  <a:gradFill>
                    <a:gsLst>
                      <a:gs pos="2917">
                        <a:srgbClr val="FFFFFF"/>
                      </a:gs>
                      <a:gs pos="30000">
                        <a:srgbClr val="FFFFFF"/>
                      </a:gs>
                    </a:gsLst>
                    <a:lin ang="5400000" scaled="0"/>
                  </a:gradFill>
                </a:rPr>
                <a:t>Groups</a:t>
              </a:r>
            </a:p>
          </p:txBody>
        </p:sp>
        <p:pic>
          <p:nvPicPr>
            <p:cNvPr id="9" name="Picture 20"/>
            <p:cNvPicPr>
              <a:picLocks noChangeAspect="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6032298" y="5846712"/>
              <a:ext cx="732856" cy="61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530379" y="6390445"/>
              <a:ext cx="1663911" cy="489460"/>
            </a:xfrm>
            <a:prstGeom prst="rect">
              <a:avLst/>
            </a:prstGeom>
            <a:noFill/>
          </p:spPr>
          <p:txBody>
            <a:bodyPr wrap="none" lIns="179285" tIns="143428" rIns="179285" bIns="143428" rtlCol="0">
              <a:spAutoFit/>
            </a:bodyPr>
            <a:lstStyle/>
            <a:p>
              <a:pPr defTabSz="914462">
                <a:lnSpc>
                  <a:spcPct val="90000"/>
                </a:lnSpc>
                <a:spcAft>
                  <a:spcPts val="588"/>
                </a:spcAft>
              </a:pPr>
              <a:r>
                <a:rPr lang="en-US" sz="1373" dirty="0">
                  <a:gradFill>
                    <a:gsLst>
                      <a:gs pos="2917">
                        <a:srgbClr val="FFFFFF"/>
                      </a:gs>
                      <a:gs pos="30000">
                        <a:srgbClr val="FFFFFF"/>
                      </a:gs>
                    </a:gsLst>
                    <a:lin ang="5400000" scaled="0"/>
                  </a:gradFill>
                </a:rPr>
                <a:t>Service Principals</a:t>
              </a:r>
            </a:p>
          </p:txBody>
        </p:sp>
      </p:grpSp>
      <p:grpSp>
        <p:nvGrpSpPr>
          <p:cNvPr id="67" name="Group 66"/>
          <p:cNvGrpSpPr/>
          <p:nvPr/>
        </p:nvGrpSpPr>
        <p:grpSpPr>
          <a:xfrm>
            <a:off x="7490329" y="2431079"/>
            <a:ext cx="3264241" cy="3004248"/>
            <a:chOff x="7155741" y="2152405"/>
            <a:chExt cx="3329696" cy="3064489"/>
          </a:xfrm>
        </p:grpSpPr>
        <p:sp>
          <p:nvSpPr>
            <p:cNvPr id="66" name="Rounded Rectangle 65"/>
            <p:cNvSpPr/>
            <p:nvPr/>
          </p:nvSpPr>
          <p:spPr bwMode="auto">
            <a:xfrm>
              <a:off x="7155741" y="2152405"/>
              <a:ext cx="2895599" cy="2614720"/>
            </a:xfrm>
            <a:prstGeom prst="round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ounded Rectangle 64"/>
            <p:cNvSpPr/>
            <p:nvPr/>
          </p:nvSpPr>
          <p:spPr bwMode="auto">
            <a:xfrm>
              <a:off x="7343273" y="2347765"/>
              <a:ext cx="2895599" cy="2614720"/>
            </a:xfrm>
            <a:prstGeom prst="roundRect">
              <a:avLst/>
            </a:prstGeom>
            <a:solidFill>
              <a:srgbClr val="52525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7589838" y="2580874"/>
              <a:ext cx="2895599" cy="2614720"/>
            </a:xfrm>
            <a:prstGeom prst="round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8123204" y="4533441"/>
              <a:ext cx="1828865" cy="683453"/>
            </a:xfrm>
            <a:prstGeom prst="rect">
              <a:avLst/>
            </a:prstGeom>
            <a:noFill/>
            <a:ln>
              <a:noFill/>
            </a:ln>
          </p:spPr>
          <p:txBody>
            <a:bodyPr wrap="none" lIns="179285" tIns="143428" rIns="179285" bIns="143428" rtlCol="0">
              <a:spAutoFit/>
            </a:bodyPr>
            <a:lstStyle/>
            <a:p>
              <a:pPr algn="ctr" defTabSz="914462">
                <a:lnSpc>
                  <a:spcPct val="90000"/>
                </a:lnSpc>
                <a:spcAft>
                  <a:spcPts val="196"/>
                </a:spcAft>
              </a:pPr>
              <a:r>
                <a:rPr lang="en-US" sz="1373" dirty="0">
                  <a:gradFill>
                    <a:gsLst>
                      <a:gs pos="2917">
                        <a:srgbClr val="FFFFFF"/>
                      </a:gs>
                      <a:gs pos="30000">
                        <a:srgbClr val="FFFFFF"/>
                      </a:gs>
                    </a:gsLst>
                    <a:lin ang="5400000" scaled="0"/>
                  </a:gradFill>
                </a:rPr>
                <a:t>Azure Resources </a:t>
              </a:r>
              <a:br>
                <a:rPr lang="en-US" sz="1373" dirty="0">
                  <a:gradFill>
                    <a:gsLst>
                      <a:gs pos="2917">
                        <a:srgbClr val="FFFFFF"/>
                      </a:gs>
                      <a:gs pos="30000">
                        <a:srgbClr val="FFFFFF"/>
                      </a:gs>
                    </a:gsLst>
                    <a:lin ang="5400000" scaled="0"/>
                  </a:gradFill>
                </a:rPr>
              </a:br>
              <a:r>
                <a:rPr lang="en-US" sz="1373" dirty="0">
                  <a:gradFill>
                    <a:gsLst>
                      <a:gs pos="2917">
                        <a:srgbClr val="FFFFFF"/>
                      </a:gs>
                      <a:gs pos="30000">
                        <a:srgbClr val="FFFFFF"/>
                      </a:gs>
                    </a:gsLst>
                    <a:lin ang="5400000" scaled="0"/>
                  </a:gradFill>
                </a:rPr>
                <a:t>in Resource Groups</a:t>
              </a:r>
            </a:p>
          </p:txBody>
        </p:sp>
        <p:grpSp>
          <p:nvGrpSpPr>
            <p:cNvPr id="61" name="Group 60"/>
            <p:cNvGrpSpPr/>
            <p:nvPr/>
          </p:nvGrpSpPr>
          <p:grpSpPr>
            <a:xfrm>
              <a:off x="8343106" y="2961928"/>
              <a:ext cx="1389062" cy="1446213"/>
              <a:chOff x="8248651" y="-161925"/>
              <a:chExt cx="1389062" cy="1446213"/>
            </a:xfrm>
          </p:grpSpPr>
          <p:sp>
            <p:nvSpPr>
              <p:cNvPr id="16" name="Oval 15"/>
              <p:cNvSpPr/>
              <p:nvPr/>
            </p:nvSpPr>
            <p:spPr bwMode="auto">
              <a:xfrm>
                <a:off x="8248651" y="214312"/>
                <a:ext cx="658520" cy="658520"/>
              </a:xfrm>
              <a:prstGeom prst="ellipse">
                <a:avLst/>
              </a:prstGeom>
              <a:solidFill>
                <a:schemeClr val="accent3"/>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845960" y="230108"/>
                <a:ext cx="231667" cy="14267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859959" y="715646"/>
                <a:ext cx="236416" cy="151129"/>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6"/>
                <a:endCxn id="18" idx="2"/>
              </p:cNvCxnSpPr>
              <p:nvPr/>
            </p:nvCxnSpPr>
            <p:spPr>
              <a:xfrm>
                <a:off x="8907171" y="543572"/>
                <a:ext cx="135229" cy="287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9278937" y="-12700"/>
                <a:ext cx="153988" cy="122389"/>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1" idx="2"/>
              </p:cNvCxnSpPr>
              <p:nvPr/>
            </p:nvCxnSpPr>
            <p:spPr>
              <a:xfrm>
                <a:off x="9334501" y="184645"/>
                <a:ext cx="74612" cy="9774"/>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299161" y="444500"/>
                <a:ext cx="175039" cy="465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286875" y="581025"/>
                <a:ext cx="165100" cy="476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278937" y="990600"/>
                <a:ext cx="179388" cy="123825"/>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9283286" y="908050"/>
                <a:ext cx="175039" cy="19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Oval 19"/>
              <p:cNvSpPr/>
              <p:nvPr/>
            </p:nvSpPr>
            <p:spPr bwMode="auto">
              <a:xfrm>
                <a:off x="9409113" y="-161925"/>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9409113" y="80119"/>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9409113" y="325903"/>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9409113" y="567947"/>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9409113" y="813644"/>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9409113" y="1055688"/>
                <a:ext cx="228600" cy="228600"/>
              </a:xfrm>
              <a:prstGeom prst="ellipse">
                <a:avLst/>
              </a:prstGeom>
              <a:solidFill>
                <a:schemeClr val="accent3"/>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9042400" y="22028"/>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042400" y="400396"/>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9042400" y="778764"/>
                <a:ext cx="292101" cy="292101"/>
              </a:xfrm>
              <a:prstGeom prst="ellipse">
                <a:avLst/>
              </a:prstGeom>
              <a:solidFill>
                <a:schemeClr val="accent3"/>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63" name="TextBox 62"/>
          <p:cNvSpPr txBox="1"/>
          <p:nvPr/>
        </p:nvSpPr>
        <p:spPr>
          <a:xfrm>
            <a:off x="1681090" y="5475551"/>
            <a:ext cx="2720474" cy="561207"/>
          </a:xfrm>
          <a:prstGeom prst="rect">
            <a:avLst/>
          </a:prstGeom>
          <a:noFill/>
        </p:spPr>
        <p:txBody>
          <a:bodyPr wrap="none" lIns="179285" tIns="143428" rIns="179285" bIns="143428" rtlCol="0">
            <a:spAutoFit/>
          </a:bodyPr>
          <a:lstStyle/>
          <a:p>
            <a:pPr defTabSz="914462">
              <a:lnSpc>
                <a:spcPct val="90000"/>
              </a:lnSpc>
              <a:spcAft>
                <a:spcPts val="588"/>
              </a:spcAft>
            </a:pPr>
            <a:r>
              <a:rPr lang="en-US" sz="1961" dirty="0">
                <a:gradFill>
                  <a:gsLst>
                    <a:gs pos="2917">
                      <a:srgbClr val="FFFFFF"/>
                    </a:gs>
                    <a:gs pos="30000">
                      <a:srgbClr val="FFFFFF"/>
                    </a:gs>
                  </a:gsLst>
                  <a:lin ang="5400000" scaled="0"/>
                </a:gradFill>
              </a:rPr>
              <a:t>Azure Active Directory</a:t>
            </a:r>
          </a:p>
        </p:txBody>
      </p:sp>
      <p:sp>
        <p:nvSpPr>
          <p:cNvPr id="64" name="TextBox 63"/>
          <p:cNvSpPr txBox="1"/>
          <p:nvPr/>
        </p:nvSpPr>
        <p:spPr>
          <a:xfrm>
            <a:off x="8241016" y="5475551"/>
            <a:ext cx="2335112" cy="561207"/>
          </a:xfrm>
          <a:prstGeom prst="rect">
            <a:avLst/>
          </a:prstGeom>
          <a:noFill/>
        </p:spPr>
        <p:txBody>
          <a:bodyPr wrap="none" lIns="179285" tIns="143428" rIns="179285" bIns="143428" rtlCol="0">
            <a:spAutoFit/>
          </a:bodyPr>
          <a:lstStyle/>
          <a:p>
            <a:pPr defTabSz="914462">
              <a:lnSpc>
                <a:spcPct val="90000"/>
              </a:lnSpc>
              <a:spcAft>
                <a:spcPts val="588"/>
              </a:spcAft>
            </a:pPr>
            <a:r>
              <a:rPr lang="en-US" sz="1961" dirty="0">
                <a:gradFill>
                  <a:gsLst>
                    <a:gs pos="2917">
                      <a:srgbClr val="FFFFFF"/>
                    </a:gs>
                    <a:gs pos="30000">
                      <a:srgbClr val="FFFFFF"/>
                    </a:gs>
                  </a:gsLst>
                  <a:lin ang="5400000" scaled="0"/>
                </a:gradFill>
              </a:rPr>
              <a:t>Azure Subscription</a:t>
            </a:r>
          </a:p>
        </p:txBody>
      </p:sp>
      <p:cxnSp>
        <p:nvCxnSpPr>
          <p:cNvPr id="69" name="Straight Arrow Connector 68"/>
          <p:cNvCxnSpPr/>
          <p:nvPr/>
        </p:nvCxnSpPr>
        <p:spPr>
          <a:xfrm flipH="1">
            <a:off x="4511975" y="3593530"/>
            <a:ext cx="277925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969955" y="2706539"/>
            <a:ext cx="2029195" cy="858403"/>
          </a:xfrm>
          <a:prstGeom prst="rect">
            <a:avLst/>
          </a:prstGeom>
          <a:noFill/>
        </p:spPr>
        <p:txBody>
          <a:bodyPr wrap="none" lIns="179285" tIns="143428" rIns="179285" bIns="143428" rtlCol="0">
            <a:spAutoFit/>
          </a:bodyPr>
          <a:lstStyle/>
          <a:p>
            <a:pPr defTabSz="914462">
              <a:lnSpc>
                <a:spcPct val="90000"/>
              </a:lnSpc>
              <a:spcAft>
                <a:spcPts val="196"/>
              </a:spcAft>
            </a:pPr>
            <a:r>
              <a:rPr lang="en-US" sz="1961" dirty="0"/>
              <a:t>Authentication</a:t>
            </a:r>
          </a:p>
          <a:p>
            <a:pPr defTabSz="914462">
              <a:lnSpc>
                <a:spcPct val="90000"/>
              </a:lnSpc>
              <a:spcAft>
                <a:spcPts val="196"/>
              </a:spcAft>
            </a:pPr>
            <a:r>
              <a:rPr lang="en-US" sz="1961" dirty="0"/>
              <a:t>&amp; Authorization</a:t>
            </a:r>
          </a:p>
        </p:txBody>
      </p:sp>
      <p:pic>
        <p:nvPicPr>
          <p:cNvPr id="40" name="Picture 39"/>
          <p:cNvPicPr>
            <a:picLocks noChangeAspect="1"/>
          </p:cNvPicPr>
          <p:nvPr/>
        </p:nvPicPr>
        <p:blipFill rotWithShape="1">
          <a:blip r:embed="rId3"/>
          <a:srcRect l="22526" r="24465" b="43240"/>
          <a:stretch/>
        </p:blipFill>
        <p:spPr>
          <a:xfrm>
            <a:off x="1233516" y="4357517"/>
            <a:ext cx="1045962" cy="1036793"/>
          </a:xfrm>
          <a:prstGeom prst="rect">
            <a:avLst/>
          </a:prstGeom>
        </p:spPr>
      </p:pic>
    </p:spTree>
    <p:extLst>
      <p:ext uri="{BB962C8B-B14F-4D97-AF65-F5344CB8AC3E}">
        <p14:creationId xmlns:p14="http://schemas.microsoft.com/office/powerpoint/2010/main" val="2474069741"/>
      </p:ext>
    </p:extLst>
  </p:cSld>
  <p:clrMapOvr>
    <a:masterClrMapping/>
  </p:clrMapOvr>
  <p:transition>
    <p:fade/>
  </p:transition>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11153</TotalTime>
  <Words>1271</Words>
  <Application>Microsoft Office PowerPoint</Application>
  <PresentationFormat>Widescreen</PresentationFormat>
  <Paragraphs>240</Paragraphs>
  <Slides>21</Slides>
  <Notes>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vt:i4>
      </vt:variant>
    </vt:vector>
  </HeadingPairs>
  <TitlesOfParts>
    <vt:vector size="39" baseType="lpstr">
      <vt:lpstr>Arial</vt:lpstr>
      <vt:lpstr>Calibri</vt:lpstr>
      <vt:lpstr>Consolas</vt:lpstr>
      <vt:lpstr>Courier New</vt:lpstr>
      <vt:lpstr>Gotham Book</vt:lpstr>
      <vt:lpstr>Gotham Medium</vt:lpstr>
      <vt:lpstr>Myriad Pro</vt:lpstr>
      <vt:lpstr>Myriad Pro Light</vt:lpstr>
      <vt:lpstr>Segoe Pro Display Light</vt:lpstr>
      <vt:lpstr>Segoe Pro Display Semibold</vt:lpstr>
      <vt:lpstr>Segoe UI</vt:lpstr>
      <vt:lpstr>Segoe UI Light</vt:lpstr>
      <vt:lpstr>Segoe UI Semibold</vt:lpstr>
      <vt:lpstr>Segoe UI Semilight</vt:lpstr>
      <vt:lpstr>Verdana</vt:lpstr>
      <vt:lpstr>Webdings</vt:lpstr>
      <vt:lpstr>Wingdings</vt:lpstr>
      <vt:lpstr>1_SapphireTemplate</vt:lpstr>
      <vt:lpstr>Cloud Automation</vt:lpstr>
      <vt:lpstr>PowerPoint Presentation</vt:lpstr>
      <vt:lpstr>Subscription Principles </vt:lpstr>
      <vt:lpstr>Azure Subscription Limits</vt:lpstr>
      <vt:lpstr>Azure Governance Layers</vt:lpstr>
      <vt:lpstr>Resource Groups</vt:lpstr>
      <vt:lpstr>PowerPoint Presentation</vt:lpstr>
      <vt:lpstr>Least Privilege as a Model</vt:lpstr>
      <vt:lpstr>Role Based Access Control</vt:lpstr>
      <vt:lpstr>Role Based Access Control</vt:lpstr>
      <vt:lpstr>Roles for Azure subscription resources</vt:lpstr>
      <vt:lpstr>Resource Locks</vt:lpstr>
      <vt:lpstr>Azure Resource Manager Policies: Key Concepts</vt:lpstr>
      <vt:lpstr>Azure Resource Manager Policies: Scenarios </vt:lpstr>
      <vt:lpstr>Policy Versus RBAC</vt:lpstr>
      <vt:lpstr>PowerPoint Presentation</vt:lpstr>
      <vt:lpstr>PowerPoint Presentation</vt:lpstr>
      <vt:lpstr>Azure Management Platform: Under the Hood</vt:lpstr>
      <vt:lpstr>Power of Repeatability</vt:lpstr>
      <vt:lpstr>Event Grid</vt:lpstr>
      <vt:lpstr>Azure Monitor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Josefik</dc:creator>
  <cp:lastModifiedBy>Scott Allen</cp:lastModifiedBy>
  <cp:revision>103</cp:revision>
  <dcterms:created xsi:type="dcterms:W3CDTF">2017-03-21T20:00:07Z</dcterms:created>
  <dcterms:modified xsi:type="dcterms:W3CDTF">2017-12-09T20:03:47Z</dcterms:modified>
</cp:coreProperties>
</file>