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4"/>
  </p:notesMasterIdLst>
  <p:handoutMasterIdLst>
    <p:handoutMasterId r:id="rId25"/>
  </p:handoutMasterIdLst>
  <p:sldIdLst>
    <p:sldId id="327" r:id="rId2"/>
    <p:sldId id="328" r:id="rId3"/>
    <p:sldId id="329" r:id="rId4"/>
    <p:sldId id="331" r:id="rId5"/>
    <p:sldId id="333" r:id="rId6"/>
    <p:sldId id="332" r:id="rId7"/>
    <p:sldId id="334" r:id="rId8"/>
    <p:sldId id="335" r:id="rId9"/>
    <p:sldId id="341" r:id="rId10"/>
    <p:sldId id="336" r:id="rId11"/>
    <p:sldId id="337" r:id="rId12"/>
    <p:sldId id="339" r:id="rId13"/>
    <p:sldId id="351" r:id="rId14"/>
    <p:sldId id="340" r:id="rId15"/>
    <p:sldId id="345" r:id="rId16"/>
    <p:sldId id="342" r:id="rId17"/>
    <p:sldId id="343" r:id="rId18"/>
    <p:sldId id="344" r:id="rId19"/>
    <p:sldId id="346" r:id="rId20"/>
    <p:sldId id="347" r:id="rId21"/>
    <p:sldId id="349" r:id="rId22"/>
    <p:sldId id="350" r:id="rId2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2981" autoAdjust="0"/>
  </p:normalViewPr>
  <p:slideViewPr>
    <p:cSldViewPr>
      <p:cViewPr varScale="1">
        <p:scale>
          <a:sx n="103" d="100"/>
          <a:sy n="103" d="100"/>
        </p:scale>
        <p:origin x="58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/>
              <a:t>Templates</a:t>
            </a:r>
          </a:p>
          <a:p>
            <a:pPr defTabSz="914400" eaLnBrk="1" hangingPunct="1"/>
            <a:r>
              <a:rPr lang="en-US" dirty="0"/>
              <a:t>{{ binding }}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( ) or </a:t>
            </a:r>
            <a:r>
              <a:rPr lang="en-US" i="1" dirty="0"/>
              <a:t>on with any DOM event</a:t>
            </a:r>
          </a:p>
          <a:p>
            <a:r>
              <a:rPr lang="en-US" dirty="0"/>
              <a:t>No special directives needed for new events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67913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822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$event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DOM event information to event handler</a:t>
            </a:r>
          </a:p>
          <a:p>
            <a:r>
              <a:rPr lang="en-US" dirty="0"/>
              <a:t>Directives can also emit events (more later)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492442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038600"/>
            <a:ext cx="5000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992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Binding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[( )] with </a:t>
            </a:r>
            <a:r>
              <a:rPr lang="en-US" dirty="0" err="1"/>
              <a:t>ngModel</a:t>
            </a:r>
            <a:r>
              <a:rPr lang="en-US" dirty="0"/>
              <a:t> to synchronize an input with a model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32526"/>
            <a:ext cx="6153150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409950"/>
            <a:ext cx="650557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871305"/>
            <a:ext cx="5791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46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Built-in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binding syntax doesn’t require as many low level directives</a:t>
            </a:r>
          </a:p>
          <a:p>
            <a:pPr lvl="1"/>
            <a:r>
              <a:rPr lang="en-US" dirty="0"/>
              <a:t>No need for </a:t>
            </a:r>
            <a:r>
              <a:rPr lang="en-US" dirty="0" err="1"/>
              <a:t>ngMouseOver</a:t>
            </a:r>
            <a:r>
              <a:rPr lang="en-US" dirty="0"/>
              <a:t> and </a:t>
            </a:r>
            <a:r>
              <a:rPr lang="en-US" dirty="0" err="1"/>
              <a:t>ngClick</a:t>
            </a:r>
            <a:r>
              <a:rPr lang="en-US" dirty="0"/>
              <a:t>, for example</a:t>
            </a:r>
          </a:p>
          <a:p>
            <a:r>
              <a:rPr lang="en-US" dirty="0"/>
              <a:t>Ng2 directives are helpers</a:t>
            </a:r>
          </a:p>
          <a:p>
            <a:pPr lvl="1"/>
            <a:r>
              <a:rPr lang="en-US" dirty="0" err="1"/>
              <a:t>NgClass</a:t>
            </a:r>
            <a:r>
              <a:rPr lang="en-US" dirty="0"/>
              <a:t>, for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6600"/>
            <a:ext cx="682942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748212"/>
            <a:ext cx="5162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41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or remove element from DOM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78344"/>
            <a:ext cx="5419725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312260"/>
            <a:ext cx="70675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624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Things Work - &lt;template&gt;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Defined in HTML5 specification</a:t>
            </a:r>
          </a:p>
          <a:p>
            <a:r>
              <a:rPr lang="en-US" dirty="0"/>
              <a:t>Holds HTML fragments</a:t>
            </a:r>
          </a:p>
          <a:p>
            <a:pPr lvl="1"/>
            <a:r>
              <a:rPr lang="en-US" dirty="0"/>
              <a:t>Browser will not render fragments</a:t>
            </a:r>
          </a:p>
          <a:p>
            <a:pPr lvl="1"/>
            <a:r>
              <a:rPr lang="en-US" dirty="0"/>
              <a:t>Fragments are managed by scripts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4257675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3521319"/>
            <a:ext cx="5476875" cy="1724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367337"/>
            <a:ext cx="54197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64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NgSwitch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 switch statement for DOM manipulation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3200"/>
            <a:ext cx="8229600" cy="23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15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over a collection to clone a template once for each item</a:t>
            </a:r>
          </a:p>
          <a:p>
            <a:pPr lvl="1"/>
            <a:r>
              <a:rPr lang="en-US" dirty="0"/>
              <a:t>Provides index, last, even, odd for aliasing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4" y="2667000"/>
            <a:ext cx="6667500" cy="1225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285390"/>
            <a:ext cx="7543800" cy="16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346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creates a template reference variable</a:t>
            </a:r>
          </a:p>
          <a:p>
            <a:r>
              <a:rPr lang="en-US" dirty="0"/>
              <a:t>Reference an element or directive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95600"/>
            <a:ext cx="7915275" cy="165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6923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Conditional (Elvis)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 dereferencing null and undefined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1400"/>
            <a:ext cx="761047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114550"/>
            <a:ext cx="4781550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819650"/>
            <a:ext cx="4867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46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Templates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kern="0"/>
              <a:t>Components</a:t>
            </a:r>
          </a:p>
          <a:p>
            <a:pPr lvl="1"/>
            <a:r>
              <a:rPr lang="en-US" kern="0"/>
              <a:t>No direct DOM manipulation</a:t>
            </a:r>
          </a:p>
          <a:p>
            <a:r>
              <a:rPr lang="en-US" kern="0"/>
              <a:t>Templates</a:t>
            </a:r>
          </a:p>
          <a:p>
            <a:pPr lvl="1"/>
            <a:r>
              <a:rPr lang="en-US" kern="0"/>
              <a:t>No serious model manipulation</a:t>
            </a:r>
            <a:endParaRPr lang="en-US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@Component</a:t>
            </a:r>
          </a:p>
        </p:txBody>
      </p:sp>
      <p:sp>
        <p:nvSpPr>
          <p:cNvPr id="7" name="Up Arrow 6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properties</a:t>
            </a:r>
          </a:p>
        </p:txBody>
      </p:sp>
      <p:sp>
        <p:nvSpPr>
          <p:cNvPr id="8" name="Up Arrow 7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54961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 format a model value for 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95600"/>
            <a:ext cx="6397574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971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 </a:t>
            </a:r>
            <a:r>
              <a:rPr lang="en-US" dirty="0" err="1"/>
              <a:t>PipeTransform</a:t>
            </a:r>
            <a:r>
              <a:rPr lang="en-US" dirty="0"/>
              <a:t> and use @Pipe decorator</a:t>
            </a:r>
          </a:p>
          <a:p>
            <a:r>
              <a:rPr lang="en-US" dirty="0"/>
              <a:t>Register pipe at component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5257800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550735"/>
            <a:ext cx="44100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22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876800" cy="4495800"/>
          </a:xfrm>
        </p:spPr>
        <p:txBody>
          <a:bodyPr/>
          <a:lstStyle/>
          <a:p>
            <a:r>
              <a:rPr lang="en-US" dirty="0"/>
              <a:t>Templates present the component model</a:t>
            </a:r>
          </a:p>
          <a:p>
            <a:pPr lvl="1"/>
            <a:r>
              <a:rPr lang="en-US" dirty="0"/>
              <a:t>Data flows to the template</a:t>
            </a:r>
          </a:p>
          <a:p>
            <a:pPr lvl="1"/>
            <a:r>
              <a:rPr lang="en-US" dirty="0"/>
              <a:t>Events flow to the component</a:t>
            </a:r>
          </a:p>
          <a:p>
            <a:r>
              <a:rPr lang="en-US" dirty="0"/>
              <a:t>Directives are the underlying </a:t>
            </a:r>
            <a:r>
              <a:rPr lang="en-US"/>
              <a:t>building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@Component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properties</a:t>
            </a:r>
          </a:p>
        </p:txBody>
      </p:sp>
      <p:sp>
        <p:nvSpPr>
          <p:cNvPr id="7" name="Up Arrow 6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783671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Expression evaluated against parent component</a:t>
            </a:r>
          </a:p>
          <a:p>
            <a:pPr lvl="1"/>
            <a:r>
              <a:rPr lang="en-US" dirty="0"/>
              <a:t>No access to global scope</a:t>
            </a:r>
          </a:p>
          <a:p>
            <a:pPr lvl="1"/>
            <a:r>
              <a:rPr lang="en-US" dirty="0"/>
              <a:t>Somewhat forgiving (errors logged to console)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71800"/>
            <a:ext cx="360997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495800"/>
            <a:ext cx="467677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38" y="5457825"/>
            <a:ext cx="6648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44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literals and array literals are allowed</a:t>
            </a:r>
          </a:p>
          <a:p>
            <a:r>
              <a:rPr lang="en-US" dirty="0"/>
              <a:t>Statements only allowed for events</a:t>
            </a:r>
          </a:p>
          <a:p>
            <a:r>
              <a:rPr lang="en-US" dirty="0"/>
              <a:t>No keywords (</a:t>
            </a:r>
            <a:r>
              <a:rPr lang="en-US" i="1" dirty="0"/>
              <a:t>new</a:t>
            </a:r>
            <a:r>
              <a:rPr lang="en-US" dirty="0"/>
              <a:t>, </a:t>
            </a:r>
            <a:r>
              <a:rPr lang="en-US" i="1" dirty="0"/>
              <a:t>if</a:t>
            </a:r>
            <a:r>
              <a:rPr lang="en-US" dirty="0"/>
              <a:t>, </a:t>
            </a:r>
            <a:r>
              <a:rPr lang="en-US" i="1" dirty="0"/>
              <a:t>class</a:t>
            </a:r>
            <a:r>
              <a:rPr lang="en-US" dirty="0"/>
              <a:t>, </a:t>
            </a:r>
            <a:r>
              <a:rPr lang="en-US" i="1" dirty="0"/>
              <a:t>function</a:t>
            </a:r>
            <a:r>
              <a:rPr lang="en-US" dirty="0"/>
              <a:t>)</a:t>
            </a:r>
          </a:p>
          <a:p>
            <a:r>
              <a:rPr lang="en-US" dirty="0"/>
              <a:t>Angular uses a parser to understand expressions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60956"/>
            <a:ext cx="8562975" cy="83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390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Overview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5800" y="1805066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Event Binding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52800" y="1805066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000" dirty="0">
                <a:latin typeface="Tekton Pro" pitchFamily="34" charset="0"/>
              </a:rPr>
              <a:t>Property Binding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19800" y="1805066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Attribute Binding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46611" y="3810000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Two Way Binding</a:t>
            </a:r>
          </a:p>
        </p:txBody>
      </p:sp>
    </p:spTree>
    <p:extLst>
      <p:ext uri="{BB962C8B-B14F-4D97-AF65-F5344CB8AC3E}">
        <p14:creationId xmlns:p14="http://schemas.microsoft.com/office/powerpoint/2010/main" val="38490929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 ] or bind are property bindings</a:t>
            </a:r>
          </a:p>
          <a:p>
            <a:pPr lvl="1"/>
            <a:r>
              <a:rPr lang="en-US" dirty="0"/>
              <a:t>Binding to </a:t>
            </a:r>
            <a:r>
              <a:rPr lang="en-US" b="1" dirty="0"/>
              <a:t>properties</a:t>
            </a:r>
            <a:r>
              <a:rPr lang="en-US" dirty="0"/>
              <a:t> not </a:t>
            </a:r>
            <a:r>
              <a:rPr lang="en-US" b="1" dirty="0"/>
              <a:t>attributes</a:t>
            </a:r>
          </a:p>
          <a:p>
            <a:r>
              <a:rPr lang="en-US" dirty="0"/>
              <a:t>Also works with custom components and directives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7600"/>
            <a:ext cx="54673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361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attributes are backed by a property</a:t>
            </a:r>
          </a:p>
          <a:p>
            <a:pPr lvl="1"/>
            <a:r>
              <a:rPr lang="en-US" dirty="0"/>
              <a:t>aria-* attributes, for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3105150"/>
            <a:ext cx="7877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71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Style Binding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ngClass</a:t>
            </a:r>
            <a:r>
              <a:rPr lang="en-US" dirty="0"/>
              <a:t> and </a:t>
            </a:r>
            <a:r>
              <a:rPr lang="en-US" dirty="0" err="1"/>
              <a:t>ngStyle</a:t>
            </a:r>
            <a:endParaRPr lang="en-US" dirty="0"/>
          </a:p>
          <a:p>
            <a:pPr lvl="1"/>
            <a:r>
              <a:rPr lang="en-US" dirty="0"/>
              <a:t>Special directives for special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938462"/>
            <a:ext cx="68294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363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Binding versus </a:t>
            </a:r>
            <a:r>
              <a:rPr lang="en-US" dirty="0" err="1"/>
              <a:t>NgClass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approaches for binding classes and styles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90800"/>
            <a:ext cx="682942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062412"/>
            <a:ext cx="5162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05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39699</TotalTime>
  <Words>368</Words>
  <Application>Microsoft Office PowerPoint</Application>
  <PresentationFormat>On-screen Show (4:3)</PresentationFormat>
  <Paragraphs>82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The Role of Templates</vt:lpstr>
      <vt:lpstr>Interpolation</vt:lpstr>
      <vt:lpstr>Template Expressions</vt:lpstr>
      <vt:lpstr>Binding Overview</vt:lpstr>
      <vt:lpstr>Property Binding</vt:lpstr>
      <vt:lpstr>Attribute Binding</vt:lpstr>
      <vt:lpstr>Class and Style Binding</vt:lpstr>
      <vt:lpstr>Class Binding versus NgClass</vt:lpstr>
      <vt:lpstr>Event Binding</vt:lpstr>
      <vt:lpstr>$event</vt:lpstr>
      <vt:lpstr>Two Way Binding</vt:lpstr>
      <vt:lpstr>Using Built-in Directives</vt:lpstr>
      <vt:lpstr>NgIf</vt:lpstr>
      <vt:lpstr>How Things Work - &lt;template&gt;</vt:lpstr>
      <vt:lpstr>NgSwitch</vt:lpstr>
      <vt:lpstr>NgFor</vt:lpstr>
      <vt:lpstr>Template Variables</vt:lpstr>
      <vt:lpstr>Null Conditional (Elvis) Operators</vt:lpstr>
      <vt:lpstr>Pipes</vt:lpstr>
      <vt:lpstr>Custom Pipes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1944</cp:revision>
  <dcterms:created xsi:type="dcterms:W3CDTF">2007-12-27T20:50:38Z</dcterms:created>
  <dcterms:modified xsi:type="dcterms:W3CDTF">2016-07-28T17:10:52Z</dcterms:modified>
</cp:coreProperties>
</file>