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33"/>
  </p:notesMasterIdLst>
  <p:handoutMasterIdLst>
    <p:handoutMasterId r:id="rId34"/>
  </p:handoutMasterIdLst>
  <p:sldIdLst>
    <p:sldId id="327" r:id="rId2"/>
    <p:sldId id="347" r:id="rId3"/>
    <p:sldId id="348" r:id="rId4"/>
    <p:sldId id="350" r:id="rId5"/>
    <p:sldId id="351" r:id="rId6"/>
    <p:sldId id="328" r:id="rId7"/>
    <p:sldId id="352" r:id="rId8"/>
    <p:sldId id="353" r:id="rId9"/>
    <p:sldId id="354" r:id="rId10"/>
    <p:sldId id="335" r:id="rId11"/>
    <p:sldId id="334" r:id="rId12"/>
    <p:sldId id="336" r:id="rId13"/>
    <p:sldId id="355" r:id="rId14"/>
    <p:sldId id="337" r:id="rId15"/>
    <p:sldId id="338" r:id="rId16"/>
    <p:sldId id="356" r:id="rId17"/>
    <p:sldId id="339" r:id="rId18"/>
    <p:sldId id="341" r:id="rId19"/>
    <p:sldId id="357" r:id="rId20"/>
    <p:sldId id="340" r:id="rId21"/>
    <p:sldId id="358" r:id="rId22"/>
    <p:sldId id="359" r:id="rId23"/>
    <p:sldId id="360" r:id="rId24"/>
    <p:sldId id="361" r:id="rId25"/>
    <p:sldId id="362" r:id="rId26"/>
    <p:sldId id="363" r:id="rId27"/>
    <p:sldId id="364" r:id="rId28"/>
    <p:sldId id="365" r:id="rId29"/>
    <p:sldId id="366" r:id="rId30"/>
    <p:sldId id="367" r:id="rId31"/>
    <p:sldId id="345" r:id="rId32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AFB904-873B-4B5C-A5B3-7BBCB9659514}">
          <p14:sldIdLst>
            <p14:sldId id="327"/>
            <p14:sldId id="347"/>
            <p14:sldId id="348"/>
            <p14:sldId id="350"/>
            <p14:sldId id="351"/>
            <p14:sldId id="328"/>
            <p14:sldId id="352"/>
            <p14:sldId id="353"/>
            <p14:sldId id="354"/>
            <p14:sldId id="335"/>
            <p14:sldId id="334"/>
            <p14:sldId id="336"/>
            <p14:sldId id="355"/>
            <p14:sldId id="337"/>
            <p14:sldId id="338"/>
            <p14:sldId id="356"/>
            <p14:sldId id="339"/>
            <p14:sldId id="341"/>
            <p14:sldId id="357"/>
            <p14:sldId id="340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D289"/>
    <a:srgbClr val="D3D3A9"/>
    <a:srgbClr val="FF9121"/>
    <a:srgbClr val="5DB024"/>
    <a:srgbClr val="FFFFCC"/>
    <a:srgbClr val="EAEAEA"/>
    <a:srgbClr val="FF91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8" autoAdjust="0"/>
    <p:restoredTop sz="79865" autoAdjust="0"/>
  </p:normalViewPr>
  <p:slideViewPr>
    <p:cSldViewPr>
      <p:cViewPr varScale="1">
        <p:scale>
          <a:sx n="114" d="100"/>
          <a:sy n="114" d="100"/>
        </p:scale>
        <p:origin x="13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1/5/2016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69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86862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0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91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80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07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98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342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14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8073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829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5398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51761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361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4524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7103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6890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210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239000" y="5943600"/>
            <a:ext cx="2159217" cy="132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23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69" r:id="rId10"/>
    <p:sldLayoutId id="2147483770" r:id="rId11"/>
  </p:sldLayoutIdLst>
  <p:transition>
    <p:fade/>
  </p:transition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 smtClean="0"/>
              <a:t>Middleware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 smtClean="0"/>
              <a:t>The HTTP Pipeline in ASP.NET 5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Startup Class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ASP.NET searches for Startup </a:t>
            </a:r>
          </a:p>
          <a:p>
            <a:r>
              <a:rPr lang="en-US" dirty="0" smtClean="0"/>
              <a:t>Defines configuration, </a:t>
            </a:r>
            <a:r>
              <a:rPr lang="en-US" i="1" dirty="0" smtClean="0"/>
              <a:t>middleware</a:t>
            </a:r>
            <a:r>
              <a:rPr lang="en-US" dirty="0" smtClean="0"/>
              <a:t>, services, and entry point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548946"/>
            <a:ext cx="8096250" cy="339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00158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Provides </a:t>
            </a:r>
            <a:r>
              <a:rPr lang="en-US" dirty="0" err="1" smtClean="0"/>
              <a:t>IApplicationBuilder</a:t>
            </a:r>
            <a:r>
              <a:rPr lang="en-US" dirty="0" smtClean="0"/>
              <a:t> parameter</a:t>
            </a:r>
          </a:p>
          <a:p>
            <a:pPr lvl="1"/>
            <a:r>
              <a:rPr lang="en-US" dirty="0" smtClean="0"/>
              <a:t>Use this API to build the </a:t>
            </a:r>
            <a:r>
              <a:rPr lang="en-US" dirty="0" err="1" smtClean="0"/>
              <a:t>middlware</a:t>
            </a:r>
            <a:r>
              <a:rPr lang="en-US" dirty="0" smtClean="0"/>
              <a:t> pipeline</a:t>
            </a:r>
            <a:endParaRPr lang="en-US" dirty="0"/>
          </a:p>
          <a:p>
            <a:r>
              <a:rPr lang="en-US" dirty="0" smtClean="0"/>
              <a:t>Optional parameters</a:t>
            </a:r>
          </a:p>
          <a:p>
            <a:pPr lvl="2"/>
            <a:r>
              <a:rPr lang="en-US" dirty="0" err="1" smtClean="0"/>
              <a:t>IHostingEnvironment</a:t>
            </a:r>
            <a:endParaRPr lang="en-US" dirty="0" smtClean="0"/>
          </a:p>
          <a:p>
            <a:pPr lvl="2"/>
            <a:r>
              <a:rPr lang="en-US" dirty="0" err="1" smtClean="0"/>
              <a:t>ILoggerFactory</a:t>
            </a:r>
            <a:endParaRPr lang="en-US" dirty="0" smtClean="0"/>
          </a:p>
          <a:p>
            <a:r>
              <a:rPr lang="en-US" dirty="0" smtClean="0"/>
              <a:t>Can also ask for configured services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038600"/>
            <a:ext cx="8153400" cy="122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80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IApplicationBuilder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Use</a:t>
            </a:r>
            <a:r>
              <a:rPr lang="en-US" dirty="0" smtClean="0"/>
              <a:t> middleware</a:t>
            </a:r>
          </a:p>
          <a:p>
            <a:r>
              <a:rPr lang="en-US" i="1" dirty="0" smtClean="0"/>
              <a:t>Run</a:t>
            </a:r>
            <a:r>
              <a:rPr lang="en-US" dirty="0" smtClean="0"/>
              <a:t> middleware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819400"/>
            <a:ext cx="7848600" cy="200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08208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Middleware Relies on </a:t>
            </a:r>
            <a:r>
              <a:rPr lang="en-US" dirty="0" err="1" smtClean="0"/>
              <a:t>RequestDelegate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RequestDelegate</a:t>
            </a:r>
            <a:r>
              <a:rPr lang="en-US" dirty="0" smtClean="0"/>
              <a:t> is a method that:</a:t>
            </a:r>
          </a:p>
          <a:p>
            <a:pPr lvl="1"/>
            <a:r>
              <a:rPr lang="en-US" dirty="0" smtClean="0"/>
              <a:t>Take an </a:t>
            </a:r>
            <a:r>
              <a:rPr lang="en-US" dirty="0" err="1" smtClean="0"/>
              <a:t>HttpContext</a:t>
            </a:r>
            <a:r>
              <a:rPr lang="en-US" dirty="0" smtClean="0"/>
              <a:t> parameter</a:t>
            </a:r>
          </a:p>
          <a:p>
            <a:pPr lvl="1"/>
            <a:r>
              <a:rPr lang="en-US" dirty="0" smtClean="0"/>
              <a:t>Returns Task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971800"/>
            <a:ext cx="64960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67553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Pass a </a:t>
            </a:r>
            <a:r>
              <a:rPr lang="en-US" dirty="0" err="1" smtClean="0"/>
              <a:t>RequestDelegate</a:t>
            </a:r>
            <a:r>
              <a:rPr lang="en-US" dirty="0" smtClean="0"/>
              <a:t> to </a:t>
            </a:r>
            <a:r>
              <a:rPr lang="en-US" dirty="0" smtClean="0"/>
              <a:t>Run</a:t>
            </a:r>
            <a:endParaRPr lang="en-US" dirty="0" smtClean="0"/>
          </a:p>
          <a:p>
            <a:r>
              <a:rPr lang="en-US" dirty="0" smtClean="0"/>
              <a:t>No access to other middleware</a:t>
            </a:r>
          </a:p>
          <a:p>
            <a:pPr lvl="1"/>
            <a:r>
              <a:rPr lang="en-US" dirty="0" smtClean="0"/>
              <a:t>Run </a:t>
            </a:r>
            <a:r>
              <a:rPr lang="en-US" dirty="0" smtClean="0"/>
              <a:t>is terminal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3048000"/>
            <a:ext cx="8143875" cy="204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24822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</a:t>
            </a:r>
            <a:r>
              <a:rPr lang="en-US" dirty="0" err="1" smtClean="0"/>
              <a:t>pp.Use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 a </a:t>
            </a:r>
            <a:r>
              <a:rPr lang="en-US" dirty="0" err="1" smtClean="0"/>
              <a:t>RequestDelegate</a:t>
            </a:r>
            <a:endParaRPr lang="en-US" dirty="0" smtClean="0"/>
          </a:p>
          <a:p>
            <a:r>
              <a:rPr lang="en-US" dirty="0" smtClean="0"/>
              <a:t>Return a </a:t>
            </a:r>
            <a:r>
              <a:rPr lang="en-US" dirty="0" err="1" smtClean="0"/>
              <a:t>RequestDelegate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2" y="2819400"/>
            <a:ext cx="604837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0906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 bwMode="auto">
          <a:xfrm>
            <a:off x="1276350" y="2209800"/>
            <a:ext cx="3905250" cy="2667000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Cares About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The 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Request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4114800" y="2209800"/>
            <a:ext cx="3905250" cy="2667000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Cares About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The 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Response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Categories of Middleware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1947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UseMiddleware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Encapsulate middleware in a class</a:t>
            </a:r>
          </a:p>
          <a:p>
            <a:r>
              <a:rPr lang="en-US" dirty="0" smtClean="0"/>
              <a:t>Requires constructor and Invoke method</a:t>
            </a:r>
          </a:p>
          <a:p>
            <a:pPr lvl="1"/>
            <a:r>
              <a:rPr lang="en-US" dirty="0" smtClean="0"/>
              <a:t>Both are injectable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2" y="3295650"/>
            <a:ext cx="658177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62720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Middleware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Convention is to create custom options object and Use method.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3429000"/>
            <a:ext cx="53721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30696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Forking Middleware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Map and </a:t>
            </a:r>
            <a:r>
              <a:rPr lang="en-US" dirty="0" err="1" smtClean="0"/>
              <a:t>MapWhen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5" y="3048000"/>
            <a:ext cx="54292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1464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http://cornsuits.com/wp-content/uploads/2015/07/CORN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0" y="0"/>
            <a:ext cx="9525000" cy="735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481121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Middleware Pipelines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698500" y="2971800"/>
            <a:ext cx="2286000" cy="1447800"/>
          </a:xfrm>
          <a:prstGeom prst="rect">
            <a:avLst/>
          </a:prstGeom>
          <a:solidFill>
            <a:srgbClr val="D3D3A9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ekton Pro" pitchFamily="34" charset="0"/>
              </a:rPr>
              <a:t>Me</a:t>
            </a:r>
            <a:endParaRPr lang="en-US" sz="2000" dirty="0">
              <a:solidFill>
                <a:schemeClr val="tx1"/>
              </a:solidFill>
              <a:latin typeface="Tekton Pro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403600" y="2971800"/>
            <a:ext cx="2286000" cy="1447800"/>
          </a:xfrm>
          <a:prstGeom prst="rect">
            <a:avLst/>
          </a:prstGeom>
          <a:solidFill>
            <a:srgbClr val="D3D3A9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ekton Pro" pitchFamily="34" charset="0"/>
              </a:rPr>
              <a:t>Mom</a:t>
            </a:r>
            <a:endParaRPr lang="en-US" sz="2000" dirty="0">
              <a:solidFill>
                <a:schemeClr val="tx1"/>
              </a:solidFill>
              <a:latin typeface="Tekton Pro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096000" y="2971800"/>
            <a:ext cx="2286000" cy="1447800"/>
          </a:xfrm>
          <a:prstGeom prst="rect">
            <a:avLst/>
          </a:prstGeom>
          <a:solidFill>
            <a:srgbClr val="D3D3A9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ekton Pro" pitchFamily="34" charset="0"/>
              </a:rPr>
              <a:t>Dad</a:t>
            </a:r>
            <a:endParaRPr lang="en-US" sz="2000" dirty="0">
              <a:solidFill>
                <a:schemeClr val="tx1"/>
              </a:solidFill>
              <a:latin typeface="Tekton Pro" pitchFamily="34" charset="0"/>
            </a:endParaRPr>
          </a:p>
        </p:txBody>
      </p:sp>
      <p:sp>
        <p:nvSpPr>
          <p:cNvPr id="8" name="Right Arrow 7"/>
          <p:cNvSpPr/>
          <p:nvPr/>
        </p:nvSpPr>
        <p:spPr bwMode="auto">
          <a:xfrm>
            <a:off x="2644775" y="3000375"/>
            <a:ext cx="1092200" cy="609600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next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5338960" y="3000375"/>
            <a:ext cx="1092200" cy="609600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next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0" name="Left Arrow 9"/>
          <p:cNvSpPr/>
          <p:nvPr/>
        </p:nvSpPr>
        <p:spPr bwMode="auto">
          <a:xfrm>
            <a:off x="5353199" y="3790950"/>
            <a:ext cx="1094780" cy="609600"/>
          </a:xfrm>
          <a:prstGeom prst="lef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return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1" name="Left Arrow 10"/>
          <p:cNvSpPr/>
          <p:nvPr/>
        </p:nvSpPr>
        <p:spPr bwMode="auto">
          <a:xfrm>
            <a:off x="2653010" y="3810000"/>
            <a:ext cx="1094780" cy="609600"/>
          </a:xfrm>
          <a:prstGeom prst="lef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return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31167" y="2476500"/>
            <a:ext cx="1820665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POST /corn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649861" y="2433638"/>
            <a:ext cx="1820665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POST /corn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370836" y="2433638"/>
            <a:ext cx="1820665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POST /corn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370344" y="4357687"/>
            <a:ext cx="1820665" cy="11287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latin typeface="Tekton Pro" pitchFamily="34" charset="0"/>
              </a:rPr>
              <a:t>HTTP/1.0 200 OK</a:t>
            </a:r>
          </a:p>
          <a:p>
            <a:pPr algn="ctr"/>
            <a:r>
              <a:rPr lang="en-US" sz="1400" dirty="0" smtClean="0">
                <a:latin typeface="Tekton Pro" pitchFamily="34" charset="0"/>
              </a:rPr>
              <a:t>&lt;html&gt;</a:t>
            </a:r>
          </a:p>
          <a:p>
            <a:pPr algn="ctr"/>
            <a:r>
              <a:rPr lang="en-US" sz="1400" dirty="0" smtClean="0">
                <a:latin typeface="Tekton Pro" pitchFamily="34" charset="0"/>
              </a:rPr>
              <a:t>….</a:t>
            </a:r>
          </a:p>
          <a:p>
            <a:pPr algn="ctr"/>
            <a:r>
              <a:rPr lang="en-US" sz="1400" dirty="0" smtClean="0">
                <a:latin typeface="Tekton Pro" pitchFamily="34" charset="0"/>
              </a:rPr>
              <a:t>&lt;/html&gt;</a:t>
            </a:r>
            <a:endParaRPr lang="en-US" sz="1400" dirty="0">
              <a:latin typeface="Tekton Pro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665244" y="4367212"/>
            <a:ext cx="1820665" cy="11287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latin typeface="Tekton Pro" pitchFamily="34" charset="0"/>
              </a:rPr>
              <a:t>HTTP/1.0 200 OK</a:t>
            </a:r>
          </a:p>
          <a:p>
            <a:pPr algn="ctr"/>
            <a:r>
              <a:rPr lang="en-US" sz="1400" dirty="0" smtClean="0">
                <a:latin typeface="Tekton Pro" pitchFamily="34" charset="0"/>
              </a:rPr>
              <a:t>&lt;html&gt;</a:t>
            </a:r>
          </a:p>
          <a:p>
            <a:pPr algn="ctr"/>
            <a:r>
              <a:rPr lang="en-US" sz="1400" dirty="0" smtClean="0">
                <a:latin typeface="Tekton Pro" pitchFamily="34" charset="0"/>
              </a:rPr>
              <a:t>….</a:t>
            </a:r>
          </a:p>
          <a:p>
            <a:pPr algn="ctr"/>
            <a:r>
              <a:rPr lang="en-US" sz="1400" dirty="0" smtClean="0">
                <a:latin typeface="Tekton Pro" pitchFamily="34" charset="0"/>
              </a:rPr>
              <a:t>&lt;/html&gt;</a:t>
            </a:r>
            <a:endParaRPr lang="en-US" sz="1400" dirty="0">
              <a:latin typeface="Tekton Pro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931167" y="4348162"/>
            <a:ext cx="1820665" cy="11287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latin typeface="Tekton Pro" pitchFamily="34" charset="0"/>
              </a:rPr>
              <a:t>HTTP/1.0 200 OK</a:t>
            </a:r>
          </a:p>
          <a:p>
            <a:pPr algn="ctr"/>
            <a:r>
              <a:rPr lang="en-US" sz="1400" dirty="0" smtClean="0">
                <a:latin typeface="Tekton Pro" pitchFamily="34" charset="0"/>
              </a:rPr>
              <a:t>&lt;html&gt;</a:t>
            </a:r>
          </a:p>
          <a:p>
            <a:pPr algn="ctr"/>
            <a:r>
              <a:rPr lang="en-US" sz="1400" dirty="0" smtClean="0">
                <a:latin typeface="Tekton Pro" pitchFamily="34" charset="0"/>
              </a:rPr>
              <a:t>….</a:t>
            </a:r>
          </a:p>
          <a:p>
            <a:pPr algn="ctr"/>
            <a:r>
              <a:rPr lang="en-US" sz="1400" dirty="0" smtClean="0">
                <a:latin typeface="Tekton Pro" pitchFamily="34" charset="0"/>
              </a:rPr>
              <a:t>&lt;/html&gt;</a:t>
            </a:r>
            <a:endParaRPr lang="en-US" sz="14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9091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UsePlatformHandler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Required for Windows authentication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905000" y="2590800"/>
            <a:ext cx="1676400" cy="1981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IIS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5" name="Right Arrow 4"/>
          <p:cNvSpPr/>
          <p:nvPr/>
        </p:nvSpPr>
        <p:spPr bwMode="auto">
          <a:xfrm>
            <a:off x="342900" y="3182964"/>
            <a:ext cx="1676400" cy="685800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 smtClean="0">
                <a:latin typeface="Tekton Pro" pitchFamily="34" charset="0"/>
              </a:rPr>
              <a:t>Auth</a:t>
            </a:r>
            <a:r>
              <a:rPr lang="en-US" dirty="0" smtClean="0">
                <a:latin typeface="Tekton Pro" pitchFamily="34" charset="0"/>
              </a:rPr>
              <a:t> ticket</a:t>
            </a:r>
            <a:endParaRPr lang="en-US" dirty="0">
              <a:latin typeface="Tekton Pro" pitchFamily="34" charset="0"/>
            </a:endParaRPr>
          </a:p>
        </p:txBody>
      </p:sp>
      <p:sp>
        <p:nvSpPr>
          <p:cNvPr id="6" name="Right Arrow 5"/>
          <p:cNvSpPr/>
          <p:nvPr/>
        </p:nvSpPr>
        <p:spPr bwMode="auto">
          <a:xfrm>
            <a:off x="3733800" y="3182964"/>
            <a:ext cx="2590800" cy="685800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b="0" dirty="0"/>
              <a:t>X-IIS-</a:t>
            </a:r>
            <a:r>
              <a:rPr lang="en-US" b="0" dirty="0" err="1"/>
              <a:t>WindowsAuthToken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210300" y="2590800"/>
            <a:ext cx="1676400" cy="1981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App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Process</a:t>
            </a:r>
            <a:endParaRPr lang="en-US" sz="2000" dirty="0">
              <a:latin typeface="Tekton Pro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4308528"/>
            <a:ext cx="3152775" cy="457200"/>
          </a:xfrm>
          <a:prstGeom prst="rect">
            <a:avLst/>
          </a:prstGeom>
        </p:spPr>
      </p:pic>
      <p:sp>
        <p:nvSpPr>
          <p:cNvPr id="11" name="Bent-Up Arrow 10"/>
          <p:cNvSpPr/>
          <p:nvPr/>
        </p:nvSpPr>
        <p:spPr bwMode="auto">
          <a:xfrm rot="5400000">
            <a:off x="6528620" y="4745064"/>
            <a:ext cx="506359" cy="533400"/>
          </a:xfrm>
          <a:prstGeom prst="bentUp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051083" y="4952312"/>
            <a:ext cx="1676400" cy="36356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err="1" smtClean="0">
                <a:latin typeface="Tekton Pro" pitchFamily="34" charset="0"/>
              </a:rPr>
              <a:t>WindowsPrincipal</a:t>
            </a:r>
            <a:endParaRPr lang="en-US" sz="1200" dirty="0">
              <a:latin typeface="Tekton Pro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325509" y="4419600"/>
            <a:ext cx="2667000" cy="533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latin typeface="Tekton Pro" pitchFamily="34" charset="0"/>
              </a:rPr>
              <a:t>IIS Platform Handler</a:t>
            </a:r>
          </a:p>
          <a:p>
            <a:pPr algn="ctr"/>
            <a:r>
              <a:rPr lang="en-US" sz="1200" dirty="0" err="1" smtClean="0">
                <a:latin typeface="Tekton Pro" pitchFamily="34" charset="0"/>
              </a:rPr>
              <a:t>forwardWindowsAuthToken</a:t>
            </a:r>
            <a:endParaRPr lang="en-US" sz="12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5588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1" grpId="0" animBg="1"/>
      <p:bldP spid="12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Serving Static 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Microsoft.AspNet.Static</a:t>
            </a:r>
            <a:r>
              <a:rPr lang="en-US" dirty="0" smtClean="0"/>
              <a:t> files package</a:t>
            </a:r>
          </a:p>
          <a:p>
            <a:pPr lvl="1"/>
            <a:r>
              <a:rPr lang="en-US" dirty="0" smtClean="0"/>
              <a:t>Serve static files</a:t>
            </a:r>
          </a:p>
          <a:p>
            <a:pPr lvl="1"/>
            <a:r>
              <a:rPr lang="en-US" dirty="0" smtClean="0"/>
              <a:t>Directory browsing</a:t>
            </a:r>
          </a:p>
          <a:p>
            <a:pPr lvl="1"/>
            <a:r>
              <a:rPr lang="en-US" dirty="0" smtClean="0"/>
              <a:t>Default files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276600"/>
            <a:ext cx="623887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172263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and Diagnostics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Microsoft.AspNet.Diagnostics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Developer exception page</a:t>
            </a:r>
          </a:p>
          <a:p>
            <a:pPr lvl="1"/>
            <a:r>
              <a:rPr lang="en-US" dirty="0" smtClean="0"/>
              <a:t>Production error page</a:t>
            </a:r>
          </a:p>
          <a:p>
            <a:pPr lvl="1"/>
            <a:r>
              <a:rPr lang="en-US" dirty="0" smtClean="0"/>
              <a:t>Runtime info page</a:t>
            </a:r>
          </a:p>
          <a:p>
            <a:pPr lvl="1"/>
            <a:r>
              <a:rPr lang="en-US" dirty="0" smtClean="0"/>
              <a:t>Welcome page</a:t>
            </a:r>
          </a:p>
          <a:p>
            <a:pPr lvl="1"/>
            <a:r>
              <a:rPr lang="en-US" dirty="0" smtClean="0"/>
              <a:t>Status code mapping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4114800"/>
            <a:ext cx="391477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71100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Microsoft.AspNet.Cors</a:t>
            </a:r>
            <a:endParaRPr lang="en-US" dirty="0" smtClean="0"/>
          </a:p>
          <a:p>
            <a:pPr lvl="1"/>
            <a:r>
              <a:rPr lang="en-US" dirty="0" smtClean="0"/>
              <a:t>Add services and middleware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352800"/>
            <a:ext cx="43243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76597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Microsoft.AspNet.Session</a:t>
            </a:r>
            <a:endParaRPr lang="en-US" dirty="0" smtClean="0"/>
          </a:p>
          <a:p>
            <a:pPr lvl="1"/>
            <a:r>
              <a:rPr lang="en-US" dirty="0" smtClean="0"/>
              <a:t>Add services and middleware</a:t>
            </a:r>
          </a:p>
          <a:p>
            <a:pPr lvl="1"/>
            <a:r>
              <a:rPr lang="en-US" dirty="0" smtClean="0"/>
              <a:t>Also requires a service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Microsoft.Extensions.Caching.Memory</a:t>
            </a:r>
            <a:endParaRPr lang="en-US" dirty="0" smtClean="0"/>
          </a:p>
          <a:p>
            <a:pPr lvl="1"/>
            <a:r>
              <a:rPr lang="en-US" dirty="0" smtClean="0"/>
              <a:t>Implements an in-memory cache service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50" y="3695700"/>
            <a:ext cx="26289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016601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89018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3860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591814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Middleware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80471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Allen Family Food Processing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98500" y="2971800"/>
            <a:ext cx="2286000" cy="1447800"/>
          </a:xfrm>
          <a:prstGeom prst="rect">
            <a:avLst/>
          </a:prstGeom>
          <a:solidFill>
            <a:srgbClr val="D3D3A9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ekton Pro" pitchFamily="34" charset="0"/>
              </a:rPr>
              <a:t>Me</a:t>
            </a:r>
            <a:endParaRPr lang="en-US" sz="2000" dirty="0">
              <a:solidFill>
                <a:schemeClr val="tx1"/>
              </a:solidFill>
              <a:latin typeface="Tekton Pro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403600" y="2971800"/>
            <a:ext cx="2286000" cy="1447800"/>
          </a:xfrm>
          <a:prstGeom prst="rect">
            <a:avLst/>
          </a:prstGeom>
          <a:solidFill>
            <a:srgbClr val="D3D3A9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ekton Pro" pitchFamily="34" charset="0"/>
              </a:rPr>
              <a:t>Mom</a:t>
            </a:r>
            <a:endParaRPr lang="en-US" sz="2000" dirty="0">
              <a:solidFill>
                <a:schemeClr val="tx1"/>
              </a:solidFill>
              <a:latin typeface="Tekton Pro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096000" y="2971800"/>
            <a:ext cx="2286000" cy="1447800"/>
          </a:xfrm>
          <a:prstGeom prst="rect">
            <a:avLst/>
          </a:prstGeom>
          <a:solidFill>
            <a:srgbClr val="D3D3A9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ekton Pro" pitchFamily="34" charset="0"/>
              </a:rPr>
              <a:t>Dad</a:t>
            </a:r>
            <a:endParaRPr lang="en-US" sz="2000" dirty="0">
              <a:solidFill>
                <a:schemeClr val="tx1"/>
              </a:solidFill>
              <a:latin typeface="Tekton Pro" pitchFamily="34" charset="0"/>
            </a:endParaRPr>
          </a:p>
        </p:txBody>
      </p:sp>
      <p:pic>
        <p:nvPicPr>
          <p:cNvPr id="2054" name="Picture 6" descr="http://whatscookingamerica.net/Vegetables/Photos/UnshuckedCorn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7" y="2400230"/>
            <a:ext cx="1444625" cy="819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Arrow 8"/>
          <p:cNvSpPr/>
          <p:nvPr/>
        </p:nvSpPr>
        <p:spPr bwMode="auto">
          <a:xfrm>
            <a:off x="2644775" y="3000375"/>
            <a:ext cx="1092200" cy="609600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next</a:t>
            </a:r>
            <a:endParaRPr lang="en-US" sz="2000" dirty="0">
              <a:latin typeface="Tekton Pro" pitchFamily="34" charset="0"/>
            </a:endParaRPr>
          </a:p>
        </p:txBody>
      </p:sp>
      <p:pic>
        <p:nvPicPr>
          <p:cNvPr id="2056" name="Picture 8" descr="http://whatscookingamerica.net/Vegetables/Photos/ShuckedCorn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725" y="2351456"/>
            <a:ext cx="1229520" cy="86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ight Arrow 12"/>
          <p:cNvSpPr/>
          <p:nvPr/>
        </p:nvSpPr>
        <p:spPr bwMode="auto">
          <a:xfrm>
            <a:off x="5338960" y="3000375"/>
            <a:ext cx="1092200" cy="609600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next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0" name="Left Arrow 9"/>
          <p:cNvSpPr/>
          <p:nvPr/>
        </p:nvSpPr>
        <p:spPr bwMode="auto">
          <a:xfrm>
            <a:off x="5353199" y="3790950"/>
            <a:ext cx="1094780" cy="609600"/>
          </a:xfrm>
          <a:prstGeom prst="lef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return</a:t>
            </a:r>
            <a:endParaRPr lang="en-US" sz="2000" dirty="0">
              <a:latin typeface="Tekton Pro" pitchFamily="34" charset="0"/>
            </a:endParaRPr>
          </a:p>
        </p:txBody>
      </p:sp>
      <p:pic>
        <p:nvPicPr>
          <p:cNvPr id="2062" name="Picture 14" descr="http://www.food-skills-for-self-sufficiency.com/images/blanching-cor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376" y="2328054"/>
            <a:ext cx="1061247" cy="914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ttp://www.food-skills-for-self-sufficiency.com/images/chilling-blanched-corn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957" y="4162425"/>
            <a:ext cx="999828" cy="936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http://www.pickyourown.org/corn/corn%20cob%20cut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743" y="4203829"/>
            <a:ext cx="1227587" cy="92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Left Arrow 20"/>
          <p:cNvSpPr/>
          <p:nvPr/>
        </p:nvSpPr>
        <p:spPr bwMode="auto">
          <a:xfrm>
            <a:off x="2653010" y="3810000"/>
            <a:ext cx="1094780" cy="609600"/>
          </a:xfrm>
          <a:prstGeom prst="lef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return</a:t>
            </a:r>
            <a:endParaRPr lang="en-US" sz="2000" dirty="0">
              <a:latin typeface="Tekton Pro" pitchFamily="34" charset="0"/>
            </a:endParaRPr>
          </a:p>
        </p:txBody>
      </p:sp>
      <p:pic>
        <p:nvPicPr>
          <p:cNvPr id="2070" name="Picture 22" descr="http://secretcorners.net/weblog/blogs/media/blogs/a/corn_in_freezer_bags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759" y="4162425"/>
            <a:ext cx="1358194" cy="93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86713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3" grpId="0" animBg="1"/>
      <p:bldP spid="10" grpId="0" animBg="1"/>
      <p:bldP spid="2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Order is important</a:t>
            </a:r>
          </a:p>
          <a:p>
            <a:r>
              <a:rPr lang="en-US" dirty="0" smtClean="0"/>
              <a:t>Check </a:t>
            </a:r>
            <a:r>
              <a:rPr lang="en-US" dirty="0" err="1" smtClean="0"/>
              <a:t>Response.IsStarted</a:t>
            </a:r>
            <a:endParaRPr lang="en-US" dirty="0" smtClean="0"/>
          </a:p>
          <a:p>
            <a:r>
              <a:rPr lang="en-US" dirty="0" smtClean="0"/>
              <a:t>Middleware is single instanced</a:t>
            </a:r>
          </a:p>
          <a:p>
            <a:r>
              <a:rPr lang="en-US" dirty="0" err="1" smtClean="0"/>
              <a:t>Context.Items</a:t>
            </a:r>
            <a:r>
              <a:rPr lang="en-US" dirty="0" smtClean="0"/>
              <a:t> is useful</a:t>
            </a:r>
          </a:p>
          <a:p>
            <a:r>
              <a:rPr lang="en-US" dirty="0" smtClean="0"/>
              <a:t>Option actions are useful</a:t>
            </a:r>
          </a:p>
          <a:p>
            <a:r>
              <a:rPr lang="en-US" dirty="0" err="1" smtClean="0"/>
              <a:t>Response.Dispose</a:t>
            </a:r>
            <a:r>
              <a:rPr lang="en-US" dirty="0" smtClean="0"/>
              <a:t> is useful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454858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Middleware provides logic for HTTP processing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698500" y="2971800"/>
            <a:ext cx="2286000" cy="1447800"/>
          </a:xfrm>
          <a:prstGeom prst="rect">
            <a:avLst/>
          </a:prstGeom>
          <a:solidFill>
            <a:srgbClr val="D3D3A9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ekton Pro" pitchFamily="34" charset="0"/>
              </a:rPr>
              <a:t>Logger</a:t>
            </a:r>
            <a:endParaRPr lang="en-US" sz="2000" dirty="0">
              <a:solidFill>
                <a:schemeClr val="tx1"/>
              </a:solidFill>
              <a:latin typeface="Tekton Pro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403600" y="2971800"/>
            <a:ext cx="2286000" cy="1447800"/>
          </a:xfrm>
          <a:prstGeom prst="rect">
            <a:avLst/>
          </a:prstGeom>
          <a:solidFill>
            <a:srgbClr val="D3D3A9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ekton Pro" pitchFamily="34" charset="0"/>
              </a:rPr>
              <a:t>Authorizer</a:t>
            </a:r>
            <a:endParaRPr lang="en-US" sz="2000" dirty="0">
              <a:solidFill>
                <a:schemeClr val="tx1"/>
              </a:solidFill>
              <a:latin typeface="Tekton Pro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096000" y="2971800"/>
            <a:ext cx="2286000" cy="1447800"/>
          </a:xfrm>
          <a:prstGeom prst="rect">
            <a:avLst/>
          </a:prstGeom>
          <a:solidFill>
            <a:srgbClr val="D3D3A9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ekton Pro" pitchFamily="34" charset="0"/>
              </a:rPr>
              <a:t>Router</a:t>
            </a:r>
            <a:endParaRPr lang="en-US" sz="2000" dirty="0">
              <a:solidFill>
                <a:schemeClr val="tx1"/>
              </a:solidFill>
              <a:latin typeface="Tekton Pro" pitchFamily="34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>
            <a:off x="2644775" y="3000375"/>
            <a:ext cx="1092200" cy="609600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next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7" name="Right Arrow 16"/>
          <p:cNvSpPr/>
          <p:nvPr/>
        </p:nvSpPr>
        <p:spPr bwMode="auto">
          <a:xfrm>
            <a:off x="5338960" y="3000375"/>
            <a:ext cx="1092200" cy="609600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next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8" name="Left Arrow 17"/>
          <p:cNvSpPr/>
          <p:nvPr/>
        </p:nvSpPr>
        <p:spPr bwMode="auto">
          <a:xfrm>
            <a:off x="5353199" y="3790950"/>
            <a:ext cx="1094780" cy="609600"/>
          </a:xfrm>
          <a:prstGeom prst="lef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return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9" name="Left Arrow 18"/>
          <p:cNvSpPr/>
          <p:nvPr/>
        </p:nvSpPr>
        <p:spPr bwMode="auto">
          <a:xfrm>
            <a:off x="2653010" y="3810000"/>
            <a:ext cx="1094780" cy="609600"/>
          </a:xfrm>
          <a:prstGeom prst="lef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return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931167" y="2476500"/>
            <a:ext cx="1820665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POST /corn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649861" y="2433638"/>
            <a:ext cx="1820665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POST /corn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370836" y="2433638"/>
            <a:ext cx="1820665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POST /corn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370344" y="4357687"/>
            <a:ext cx="1820665" cy="11287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latin typeface="Tekton Pro" pitchFamily="34" charset="0"/>
              </a:rPr>
              <a:t>HTTP/1.0 200 OK</a:t>
            </a:r>
          </a:p>
          <a:p>
            <a:pPr algn="ctr"/>
            <a:r>
              <a:rPr lang="en-US" sz="1400" dirty="0" smtClean="0">
                <a:latin typeface="Tekton Pro" pitchFamily="34" charset="0"/>
              </a:rPr>
              <a:t>&lt;html&gt;</a:t>
            </a:r>
          </a:p>
          <a:p>
            <a:pPr algn="ctr"/>
            <a:r>
              <a:rPr lang="en-US" sz="1400" dirty="0" smtClean="0">
                <a:latin typeface="Tekton Pro" pitchFamily="34" charset="0"/>
              </a:rPr>
              <a:t>….</a:t>
            </a:r>
          </a:p>
          <a:p>
            <a:pPr algn="ctr"/>
            <a:r>
              <a:rPr lang="en-US" sz="1400" dirty="0" smtClean="0">
                <a:latin typeface="Tekton Pro" pitchFamily="34" charset="0"/>
              </a:rPr>
              <a:t>&lt;/html&gt;</a:t>
            </a:r>
            <a:endParaRPr lang="en-US" sz="1400" dirty="0">
              <a:latin typeface="Tekton Pro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665244" y="4367212"/>
            <a:ext cx="1820665" cy="11287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latin typeface="Tekton Pro" pitchFamily="34" charset="0"/>
              </a:rPr>
              <a:t>HTTP/1.0 200 OK</a:t>
            </a:r>
          </a:p>
          <a:p>
            <a:pPr algn="ctr"/>
            <a:r>
              <a:rPr lang="en-US" sz="1400" dirty="0" smtClean="0">
                <a:latin typeface="Tekton Pro" pitchFamily="34" charset="0"/>
              </a:rPr>
              <a:t>&lt;html&gt;</a:t>
            </a:r>
          </a:p>
          <a:p>
            <a:pPr algn="ctr"/>
            <a:r>
              <a:rPr lang="en-US" sz="1400" dirty="0" smtClean="0">
                <a:latin typeface="Tekton Pro" pitchFamily="34" charset="0"/>
              </a:rPr>
              <a:t>….</a:t>
            </a:r>
          </a:p>
          <a:p>
            <a:pPr algn="ctr"/>
            <a:r>
              <a:rPr lang="en-US" sz="1400" dirty="0" smtClean="0">
                <a:latin typeface="Tekton Pro" pitchFamily="34" charset="0"/>
              </a:rPr>
              <a:t>&lt;/html&gt;</a:t>
            </a:r>
            <a:endParaRPr lang="en-US" sz="1400" dirty="0">
              <a:latin typeface="Tekton Pro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931167" y="4348162"/>
            <a:ext cx="1820665" cy="11287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latin typeface="Tekton Pro" pitchFamily="34" charset="0"/>
              </a:rPr>
              <a:t>HTTP/1.0 200 OK</a:t>
            </a:r>
          </a:p>
          <a:p>
            <a:pPr algn="ctr"/>
            <a:r>
              <a:rPr lang="en-US" sz="1400" dirty="0" smtClean="0">
                <a:latin typeface="Tekton Pro" pitchFamily="34" charset="0"/>
              </a:rPr>
              <a:t>&lt;html&gt;</a:t>
            </a:r>
          </a:p>
          <a:p>
            <a:pPr algn="ctr"/>
            <a:r>
              <a:rPr lang="en-US" sz="1400" dirty="0" smtClean="0">
                <a:latin typeface="Tekton Pro" pitchFamily="34" charset="0"/>
              </a:rPr>
              <a:t>….</a:t>
            </a:r>
          </a:p>
          <a:p>
            <a:pPr algn="ctr"/>
            <a:r>
              <a:rPr lang="en-US" sz="1400" dirty="0" smtClean="0">
                <a:latin typeface="Tekton Pro" pitchFamily="34" charset="0"/>
              </a:rPr>
              <a:t>&lt;/html&gt;</a:t>
            </a:r>
            <a:endParaRPr lang="en-US" sz="1400" dirty="0">
              <a:latin typeface="Tekton Pro" pitchFamily="34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 bwMode="auto">
          <a:xfrm flipV="1">
            <a:off x="8458200" y="3429000"/>
            <a:ext cx="381000" cy="2286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8458200" y="3867151"/>
            <a:ext cx="381000" cy="3810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8496300" y="3762375"/>
            <a:ext cx="381000" cy="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52800614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98500" y="2971800"/>
            <a:ext cx="2286000" cy="1447800"/>
          </a:xfrm>
          <a:prstGeom prst="rect">
            <a:avLst/>
          </a:prstGeom>
          <a:solidFill>
            <a:srgbClr val="D3D3A9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ekton Pro" pitchFamily="34" charset="0"/>
              </a:rPr>
              <a:t>Me</a:t>
            </a:r>
            <a:endParaRPr lang="en-US" sz="2000" dirty="0">
              <a:solidFill>
                <a:schemeClr val="tx1"/>
              </a:solidFill>
              <a:latin typeface="Tekton Pro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403600" y="2971800"/>
            <a:ext cx="2286000" cy="1447800"/>
          </a:xfrm>
          <a:prstGeom prst="rect">
            <a:avLst/>
          </a:prstGeom>
          <a:solidFill>
            <a:srgbClr val="D3D3A9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ekton Pro" pitchFamily="34" charset="0"/>
              </a:rPr>
              <a:t>Mom</a:t>
            </a:r>
            <a:endParaRPr lang="en-US" sz="2000" dirty="0">
              <a:solidFill>
                <a:schemeClr val="tx1"/>
              </a:solidFill>
              <a:latin typeface="Tekton Pro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096000" y="2971800"/>
            <a:ext cx="2286000" cy="1447800"/>
          </a:xfrm>
          <a:prstGeom prst="rect">
            <a:avLst/>
          </a:prstGeom>
          <a:solidFill>
            <a:srgbClr val="D3D3A9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ekton Pro" pitchFamily="34" charset="0"/>
              </a:rPr>
              <a:t>Dad</a:t>
            </a:r>
            <a:endParaRPr lang="en-US" sz="2000" dirty="0">
              <a:solidFill>
                <a:schemeClr val="tx1"/>
              </a:solidFill>
              <a:latin typeface="Tekton Pro" pitchFamily="34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2644775" y="3000375"/>
            <a:ext cx="1092200" cy="609600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next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5338960" y="3000375"/>
            <a:ext cx="1092200" cy="609600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next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0" name="Left Arrow 9"/>
          <p:cNvSpPr/>
          <p:nvPr/>
        </p:nvSpPr>
        <p:spPr bwMode="auto">
          <a:xfrm>
            <a:off x="5353199" y="3790950"/>
            <a:ext cx="1094780" cy="609600"/>
          </a:xfrm>
          <a:prstGeom prst="lef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return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21" name="Left Arrow 20"/>
          <p:cNvSpPr/>
          <p:nvPr/>
        </p:nvSpPr>
        <p:spPr bwMode="auto">
          <a:xfrm>
            <a:off x="2653010" y="3810000"/>
            <a:ext cx="1094780" cy="609600"/>
          </a:xfrm>
          <a:prstGeom prst="lef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return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931167" y="2476500"/>
            <a:ext cx="1820665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POST /corn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649861" y="2433638"/>
            <a:ext cx="1820665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POST /corn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370836" y="2433638"/>
            <a:ext cx="1820665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POST /corn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370344" y="4357687"/>
            <a:ext cx="1820665" cy="11287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latin typeface="Tekton Pro" pitchFamily="34" charset="0"/>
              </a:rPr>
              <a:t>HTTP/1.0 200 OK</a:t>
            </a:r>
          </a:p>
          <a:p>
            <a:pPr algn="ctr"/>
            <a:r>
              <a:rPr lang="en-US" sz="1400" dirty="0" smtClean="0">
                <a:latin typeface="Tekton Pro" pitchFamily="34" charset="0"/>
              </a:rPr>
              <a:t>&lt;html&gt;</a:t>
            </a:r>
          </a:p>
          <a:p>
            <a:pPr algn="ctr"/>
            <a:r>
              <a:rPr lang="en-US" sz="1400" dirty="0" smtClean="0">
                <a:latin typeface="Tekton Pro" pitchFamily="34" charset="0"/>
              </a:rPr>
              <a:t>….</a:t>
            </a:r>
          </a:p>
          <a:p>
            <a:pPr algn="ctr"/>
            <a:r>
              <a:rPr lang="en-US" sz="1400" dirty="0" smtClean="0">
                <a:latin typeface="Tekton Pro" pitchFamily="34" charset="0"/>
              </a:rPr>
              <a:t>&lt;/html&gt;</a:t>
            </a:r>
            <a:endParaRPr lang="en-US" sz="1400" dirty="0">
              <a:latin typeface="Tekton Pro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3665244" y="4367212"/>
            <a:ext cx="1820665" cy="11287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latin typeface="Tekton Pro" pitchFamily="34" charset="0"/>
              </a:rPr>
              <a:t>HTTP/1.0 200 OK</a:t>
            </a:r>
          </a:p>
          <a:p>
            <a:pPr algn="ctr"/>
            <a:r>
              <a:rPr lang="en-US" sz="1400" dirty="0" smtClean="0">
                <a:latin typeface="Tekton Pro" pitchFamily="34" charset="0"/>
              </a:rPr>
              <a:t>&lt;html&gt;</a:t>
            </a:r>
          </a:p>
          <a:p>
            <a:pPr algn="ctr"/>
            <a:r>
              <a:rPr lang="en-US" sz="1400" dirty="0" smtClean="0">
                <a:latin typeface="Tekton Pro" pitchFamily="34" charset="0"/>
              </a:rPr>
              <a:t>….</a:t>
            </a:r>
          </a:p>
          <a:p>
            <a:pPr algn="ctr"/>
            <a:r>
              <a:rPr lang="en-US" sz="1400" dirty="0" smtClean="0">
                <a:latin typeface="Tekton Pro" pitchFamily="34" charset="0"/>
              </a:rPr>
              <a:t>&lt;/html&gt;</a:t>
            </a:r>
            <a:endParaRPr lang="en-US" sz="1400" dirty="0">
              <a:latin typeface="Tekton Pro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931167" y="4348162"/>
            <a:ext cx="1820665" cy="11287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latin typeface="Tekton Pro" pitchFamily="34" charset="0"/>
              </a:rPr>
              <a:t>HTTP/1.0 200 OK</a:t>
            </a:r>
          </a:p>
          <a:p>
            <a:pPr algn="ctr"/>
            <a:r>
              <a:rPr lang="en-US" sz="1400" dirty="0" smtClean="0">
                <a:latin typeface="Tekton Pro" pitchFamily="34" charset="0"/>
              </a:rPr>
              <a:t>&lt;html&gt;</a:t>
            </a:r>
          </a:p>
          <a:p>
            <a:pPr algn="ctr"/>
            <a:r>
              <a:rPr lang="en-US" sz="1400" dirty="0" smtClean="0">
                <a:latin typeface="Tekton Pro" pitchFamily="34" charset="0"/>
              </a:rPr>
              <a:t>….</a:t>
            </a:r>
          </a:p>
          <a:p>
            <a:pPr algn="ctr"/>
            <a:r>
              <a:rPr lang="en-US" sz="1400" dirty="0" smtClean="0">
                <a:latin typeface="Tekton Pro" pitchFamily="34" charset="0"/>
              </a:rPr>
              <a:t>&lt;/html&gt;</a:t>
            </a:r>
            <a:endParaRPr lang="en-US" sz="14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6068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0" grpId="0" animBg="1"/>
      <p:bldP spid="21" grpId="0" animBg="1"/>
      <p:bldP spid="3" grpId="0" animBg="1"/>
      <p:bldP spid="17" grpId="0" animBg="1"/>
      <p:bldP spid="18" grpId="0" animBg="1"/>
      <p:bldP spid="22" grpId="0" animBg="1"/>
      <p:bldP spid="23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98500" y="2971800"/>
            <a:ext cx="2286000" cy="1447800"/>
          </a:xfrm>
          <a:prstGeom prst="rect">
            <a:avLst/>
          </a:prstGeom>
          <a:solidFill>
            <a:srgbClr val="D3D3A9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ekton Pro" pitchFamily="34" charset="0"/>
              </a:rPr>
              <a:t>Logger</a:t>
            </a:r>
            <a:endParaRPr lang="en-US" sz="2000" dirty="0">
              <a:solidFill>
                <a:schemeClr val="tx1"/>
              </a:solidFill>
              <a:latin typeface="Tekton Pro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403600" y="2971800"/>
            <a:ext cx="2286000" cy="1447800"/>
          </a:xfrm>
          <a:prstGeom prst="rect">
            <a:avLst/>
          </a:prstGeom>
          <a:solidFill>
            <a:srgbClr val="D3D3A9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ekton Pro" pitchFamily="34" charset="0"/>
              </a:rPr>
              <a:t>Authorizer</a:t>
            </a:r>
            <a:endParaRPr lang="en-US" sz="2000" dirty="0">
              <a:solidFill>
                <a:schemeClr val="tx1"/>
              </a:solidFill>
              <a:latin typeface="Tekton Pro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096000" y="2971800"/>
            <a:ext cx="2286000" cy="1447800"/>
          </a:xfrm>
          <a:prstGeom prst="rect">
            <a:avLst/>
          </a:prstGeom>
          <a:solidFill>
            <a:srgbClr val="D3D3A9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ekton Pro" pitchFamily="34" charset="0"/>
              </a:rPr>
              <a:t>Router</a:t>
            </a:r>
            <a:endParaRPr lang="en-US" sz="2000" dirty="0">
              <a:solidFill>
                <a:schemeClr val="tx1"/>
              </a:solidFill>
              <a:latin typeface="Tekton Pro" pitchFamily="34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2644775" y="3000375"/>
            <a:ext cx="1092200" cy="609600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next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5338960" y="3000375"/>
            <a:ext cx="1092200" cy="609600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next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0" name="Left Arrow 9"/>
          <p:cNvSpPr/>
          <p:nvPr/>
        </p:nvSpPr>
        <p:spPr bwMode="auto">
          <a:xfrm>
            <a:off x="5353199" y="3790950"/>
            <a:ext cx="1094780" cy="609600"/>
          </a:xfrm>
          <a:prstGeom prst="lef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return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21" name="Left Arrow 20"/>
          <p:cNvSpPr/>
          <p:nvPr/>
        </p:nvSpPr>
        <p:spPr bwMode="auto">
          <a:xfrm>
            <a:off x="2653010" y="3810000"/>
            <a:ext cx="1094780" cy="609600"/>
          </a:xfrm>
          <a:prstGeom prst="lef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return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931167" y="2476500"/>
            <a:ext cx="1820665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POST /corn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649861" y="2433638"/>
            <a:ext cx="1820665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POST /corn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370836" y="2433638"/>
            <a:ext cx="1820665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POST /corn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370344" y="4357687"/>
            <a:ext cx="1820665" cy="11287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latin typeface="Tekton Pro" pitchFamily="34" charset="0"/>
              </a:rPr>
              <a:t>HTTP/1.0 200 OK</a:t>
            </a:r>
          </a:p>
          <a:p>
            <a:pPr algn="ctr"/>
            <a:r>
              <a:rPr lang="en-US" sz="1400" dirty="0" smtClean="0">
                <a:latin typeface="Tekton Pro" pitchFamily="34" charset="0"/>
              </a:rPr>
              <a:t>&lt;html&gt;</a:t>
            </a:r>
          </a:p>
          <a:p>
            <a:pPr algn="ctr"/>
            <a:r>
              <a:rPr lang="en-US" sz="1400" dirty="0" smtClean="0">
                <a:latin typeface="Tekton Pro" pitchFamily="34" charset="0"/>
              </a:rPr>
              <a:t>….</a:t>
            </a:r>
          </a:p>
          <a:p>
            <a:pPr algn="ctr"/>
            <a:r>
              <a:rPr lang="en-US" sz="1400" dirty="0" smtClean="0">
                <a:latin typeface="Tekton Pro" pitchFamily="34" charset="0"/>
              </a:rPr>
              <a:t>&lt;/html&gt;</a:t>
            </a:r>
            <a:endParaRPr lang="en-US" sz="1400" dirty="0">
              <a:latin typeface="Tekton Pro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3665244" y="4367212"/>
            <a:ext cx="1820665" cy="11287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latin typeface="Tekton Pro" pitchFamily="34" charset="0"/>
              </a:rPr>
              <a:t>HTTP/1.0 200 OK</a:t>
            </a:r>
          </a:p>
          <a:p>
            <a:pPr algn="ctr"/>
            <a:r>
              <a:rPr lang="en-US" sz="1400" dirty="0" smtClean="0">
                <a:latin typeface="Tekton Pro" pitchFamily="34" charset="0"/>
              </a:rPr>
              <a:t>&lt;html&gt;</a:t>
            </a:r>
          </a:p>
          <a:p>
            <a:pPr algn="ctr"/>
            <a:r>
              <a:rPr lang="en-US" sz="1400" dirty="0" smtClean="0">
                <a:latin typeface="Tekton Pro" pitchFamily="34" charset="0"/>
              </a:rPr>
              <a:t>….</a:t>
            </a:r>
          </a:p>
          <a:p>
            <a:pPr algn="ctr"/>
            <a:r>
              <a:rPr lang="en-US" sz="1400" dirty="0" smtClean="0">
                <a:latin typeface="Tekton Pro" pitchFamily="34" charset="0"/>
              </a:rPr>
              <a:t>&lt;/html&gt;</a:t>
            </a:r>
            <a:endParaRPr lang="en-US" sz="1400" dirty="0">
              <a:latin typeface="Tekton Pro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931167" y="4348162"/>
            <a:ext cx="1820665" cy="11287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latin typeface="Tekton Pro" pitchFamily="34" charset="0"/>
              </a:rPr>
              <a:t>HTTP/1.0 200 OK</a:t>
            </a:r>
          </a:p>
          <a:p>
            <a:pPr algn="ctr"/>
            <a:r>
              <a:rPr lang="en-US" sz="1400" dirty="0" smtClean="0">
                <a:latin typeface="Tekton Pro" pitchFamily="34" charset="0"/>
              </a:rPr>
              <a:t>&lt;html&gt;</a:t>
            </a:r>
          </a:p>
          <a:p>
            <a:pPr algn="ctr"/>
            <a:r>
              <a:rPr lang="en-US" sz="1400" dirty="0" smtClean="0">
                <a:latin typeface="Tekton Pro" pitchFamily="34" charset="0"/>
              </a:rPr>
              <a:t>….</a:t>
            </a:r>
          </a:p>
          <a:p>
            <a:pPr algn="ctr"/>
            <a:r>
              <a:rPr lang="en-US" sz="1400" dirty="0" smtClean="0">
                <a:latin typeface="Tekton Pro" pitchFamily="34" charset="0"/>
              </a:rPr>
              <a:t>&lt;/html&gt;</a:t>
            </a:r>
            <a:endParaRPr lang="en-US" sz="1400" dirty="0">
              <a:latin typeface="Tekton Pro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8458200" y="3429000"/>
            <a:ext cx="381000" cy="2286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8458200" y="3867151"/>
            <a:ext cx="381000" cy="3810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8496300" y="3762375"/>
            <a:ext cx="381000" cy="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25363437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Previously in ASP.NET …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533400" y="3429000"/>
            <a:ext cx="6972300" cy="1219200"/>
          </a:xfrm>
          <a:prstGeom prst="rect">
            <a:avLst/>
          </a:prstGeom>
          <a:solidFill>
            <a:srgbClr val="D3D3A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HTTP Pipeline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25" name="Curved Left Arrow 24"/>
          <p:cNvSpPr/>
          <p:nvPr/>
        </p:nvSpPr>
        <p:spPr bwMode="auto">
          <a:xfrm>
            <a:off x="342900" y="3657600"/>
            <a:ext cx="8382000" cy="838200"/>
          </a:xfrm>
          <a:prstGeom prst="curvedLeftArrow">
            <a:avLst>
              <a:gd name="adj1" fmla="val 25000"/>
              <a:gd name="adj2" fmla="val 46875"/>
              <a:gd name="adj3" fmla="val 25000"/>
            </a:avLst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7734300" y="3409950"/>
            <a:ext cx="1066800" cy="1219200"/>
          </a:xfrm>
          <a:prstGeom prst="rect">
            <a:avLst/>
          </a:prstGeom>
          <a:solidFill>
            <a:srgbClr val="D3D3A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HTTP 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Hander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26" name="Lightning Bolt 25"/>
          <p:cNvSpPr/>
          <p:nvPr/>
        </p:nvSpPr>
        <p:spPr bwMode="auto">
          <a:xfrm rot="2159449">
            <a:off x="629991" y="3106138"/>
            <a:ext cx="621772" cy="506638"/>
          </a:xfrm>
          <a:prstGeom prst="lightningBolt">
            <a:avLst/>
          </a:prstGeom>
          <a:solidFill>
            <a:srgbClr val="C0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361950" y="2524125"/>
            <a:ext cx="1295400" cy="609600"/>
          </a:xfrm>
          <a:prstGeom prst="rect">
            <a:avLst/>
          </a:prstGeom>
          <a:solidFill>
            <a:srgbClr val="A4D28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1200" dirty="0" err="1" smtClean="0">
                <a:latin typeface="Tekton Pro" pitchFamily="34" charset="0"/>
              </a:rPr>
              <a:t>BeginRequest</a:t>
            </a:r>
            <a:endParaRPr lang="en-US" sz="1200" dirty="0">
              <a:latin typeface="Tekton Pro" pitchFamily="34" charset="0"/>
            </a:endParaRPr>
          </a:p>
        </p:txBody>
      </p:sp>
      <p:sp>
        <p:nvSpPr>
          <p:cNvPr id="30" name="Lightning Bolt 29"/>
          <p:cNvSpPr/>
          <p:nvPr/>
        </p:nvSpPr>
        <p:spPr bwMode="auto">
          <a:xfrm rot="2159449">
            <a:off x="2153991" y="3118532"/>
            <a:ext cx="621772" cy="506638"/>
          </a:xfrm>
          <a:prstGeom prst="lightningBolt">
            <a:avLst/>
          </a:prstGeom>
          <a:solidFill>
            <a:srgbClr val="C0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1885950" y="2536519"/>
            <a:ext cx="1295400" cy="609600"/>
          </a:xfrm>
          <a:prstGeom prst="rect">
            <a:avLst/>
          </a:prstGeom>
          <a:solidFill>
            <a:srgbClr val="A4D28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1200" dirty="0" smtClean="0">
                <a:latin typeface="Tekton Pro" pitchFamily="34" charset="0"/>
              </a:rPr>
              <a:t>Authenticate</a:t>
            </a:r>
          </a:p>
          <a:p>
            <a:pPr algn="ctr"/>
            <a:r>
              <a:rPr lang="en-US" sz="1200" dirty="0" smtClean="0">
                <a:latin typeface="Tekton Pro" pitchFamily="34" charset="0"/>
              </a:rPr>
              <a:t>Request</a:t>
            </a:r>
            <a:endParaRPr lang="en-US" sz="1200" dirty="0">
              <a:latin typeface="Tekton Pro" pitchFamily="34" charset="0"/>
            </a:endParaRPr>
          </a:p>
        </p:txBody>
      </p:sp>
      <p:sp>
        <p:nvSpPr>
          <p:cNvPr id="32" name="Lightning Bolt 31"/>
          <p:cNvSpPr/>
          <p:nvPr/>
        </p:nvSpPr>
        <p:spPr bwMode="auto">
          <a:xfrm rot="2159449">
            <a:off x="3712199" y="3106138"/>
            <a:ext cx="621772" cy="506638"/>
          </a:xfrm>
          <a:prstGeom prst="lightningBolt">
            <a:avLst/>
          </a:prstGeom>
          <a:solidFill>
            <a:srgbClr val="C0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3444158" y="2524125"/>
            <a:ext cx="1295400" cy="609600"/>
          </a:xfrm>
          <a:prstGeom prst="rect">
            <a:avLst/>
          </a:prstGeom>
          <a:solidFill>
            <a:srgbClr val="A4D28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1200" dirty="0" smtClean="0">
                <a:latin typeface="Tekton Pro" pitchFamily="34" charset="0"/>
              </a:rPr>
              <a:t>Acquire</a:t>
            </a:r>
          </a:p>
          <a:p>
            <a:pPr algn="ctr"/>
            <a:r>
              <a:rPr lang="en-US" sz="1200" dirty="0" smtClean="0">
                <a:latin typeface="Tekton Pro" pitchFamily="34" charset="0"/>
              </a:rPr>
              <a:t>Request</a:t>
            </a:r>
          </a:p>
          <a:p>
            <a:pPr algn="ctr"/>
            <a:r>
              <a:rPr lang="en-US" sz="1200" dirty="0" smtClean="0">
                <a:latin typeface="Tekton Pro" pitchFamily="34" charset="0"/>
              </a:rPr>
              <a:t>State</a:t>
            </a:r>
            <a:endParaRPr lang="en-US" sz="1200" dirty="0">
              <a:latin typeface="Tekton Pro" pitchFamily="34" charset="0"/>
            </a:endParaRPr>
          </a:p>
        </p:txBody>
      </p:sp>
      <p:sp>
        <p:nvSpPr>
          <p:cNvPr id="34" name="Lightning Bolt 33"/>
          <p:cNvSpPr/>
          <p:nvPr/>
        </p:nvSpPr>
        <p:spPr bwMode="auto">
          <a:xfrm rot="2159449">
            <a:off x="6659316" y="3106138"/>
            <a:ext cx="621772" cy="506638"/>
          </a:xfrm>
          <a:prstGeom prst="lightningBolt">
            <a:avLst/>
          </a:prstGeom>
          <a:solidFill>
            <a:srgbClr val="C0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6391275" y="2524125"/>
            <a:ext cx="1295400" cy="609600"/>
          </a:xfrm>
          <a:prstGeom prst="rect">
            <a:avLst/>
          </a:prstGeom>
          <a:solidFill>
            <a:srgbClr val="A4D28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1200" dirty="0" err="1" smtClean="0">
                <a:latin typeface="Tekton Pro" pitchFamily="34" charset="0"/>
              </a:rPr>
              <a:t>PreRequest</a:t>
            </a:r>
            <a:endParaRPr lang="en-US" sz="1200" dirty="0" smtClean="0">
              <a:latin typeface="Tekton Pro" pitchFamily="34" charset="0"/>
            </a:endParaRPr>
          </a:p>
          <a:p>
            <a:pPr algn="ctr"/>
            <a:r>
              <a:rPr lang="en-US" sz="1200" dirty="0" smtClean="0">
                <a:latin typeface="Tekton Pro" pitchFamily="34" charset="0"/>
              </a:rPr>
              <a:t>Handler</a:t>
            </a:r>
          </a:p>
          <a:p>
            <a:pPr algn="ctr"/>
            <a:r>
              <a:rPr lang="en-US" sz="1200" dirty="0" smtClean="0">
                <a:latin typeface="Tekton Pro" pitchFamily="34" charset="0"/>
              </a:rPr>
              <a:t>Execute</a:t>
            </a:r>
            <a:endParaRPr lang="en-US" sz="1200" dirty="0">
              <a:latin typeface="Tekton Pro" pitchFamily="34" charset="0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5156018" y="2236053"/>
            <a:ext cx="80022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Tekton Pro" pitchFamily="34" charset="0"/>
              </a:rPr>
              <a:t>…</a:t>
            </a:r>
            <a:endParaRPr lang="en-US" sz="4800" dirty="0">
              <a:latin typeface="Tekton Pro" pitchFamily="34" charset="0"/>
            </a:endParaRPr>
          </a:p>
        </p:txBody>
      </p:sp>
      <p:sp>
        <p:nvSpPr>
          <p:cNvPr id="37" name="Lightning Bolt 36"/>
          <p:cNvSpPr/>
          <p:nvPr/>
        </p:nvSpPr>
        <p:spPr bwMode="auto">
          <a:xfrm rot="13226506">
            <a:off x="6812937" y="4665512"/>
            <a:ext cx="621772" cy="506638"/>
          </a:xfrm>
          <a:prstGeom prst="lightningBolt">
            <a:avLst/>
          </a:prstGeom>
          <a:solidFill>
            <a:srgbClr val="C0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6391275" y="5114925"/>
            <a:ext cx="1295400" cy="609600"/>
          </a:xfrm>
          <a:prstGeom prst="rect">
            <a:avLst/>
          </a:prstGeom>
          <a:solidFill>
            <a:srgbClr val="A4D28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1200" dirty="0" err="1" smtClean="0">
                <a:latin typeface="Tekton Pro" pitchFamily="34" charset="0"/>
              </a:rPr>
              <a:t>PostRequest</a:t>
            </a:r>
            <a:endParaRPr lang="en-US" sz="1200" dirty="0" smtClean="0">
              <a:latin typeface="Tekton Pro" pitchFamily="34" charset="0"/>
            </a:endParaRPr>
          </a:p>
          <a:p>
            <a:pPr algn="ctr"/>
            <a:r>
              <a:rPr lang="en-US" sz="1200" dirty="0" smtClean="0">
                <a:latin typeface="Tekton Pro" pitchFamily="34" charset="0"/>
              </a:rPr>
              <a:t>Handler</a:t>
            </a:r>
          </a:p>
          <a:p>
            <a:pPr algn="ctr"/>
            <a:r>
              <a:rPr lang="en-US" sz="1200" dirty="0" smtClean="0">
                <a:latin typeface="Tekton Pro" pitchFamily="34" charset="0"/>
              </a:rPr>
              <a:t>Execute</a:t>
            </a:r>
            <a:endParaRPr lang="en-US" sz="1200" dirty="0">
              <a:latin typeface="Tekton Pro" pitchFamily="34" charset="0"/>
            </a:endParaRPr>
          </a:p>
        </p:txBody>
      </p:sp>
      <p:sp>
        <p:nvSpPr>
          <p:cNvPr id="39" name="TextBox 38"/>
          <p:cNvSpPr txBox="1"/>
          <p:nvPr/>
        </p:nvSpPr>
        <p:spPr bwMode="auto">
          <a:xfrm>
            <a:off x="3686055" y="4876800"/>
            <a:ext cx="80022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Tekton Pro" pitchFamily="34" charset="0"/>
              </a:rPr>
              <a:t>…</a:t>
            </a:r>
            <a:endParaRPr lang="en-US" sz="4800" dirty="0">
              <a:latin typeface="Tekton Pro" pitchFamily="34" charset="0"/>
            </a:endParaRPr>
          </a:p>
        </p:txBody>
      </p:sp>
      <p:sp>
        <p:nvSpPr>
          <p:cNvPr id="40" name="Lightning Bolt 39"/>
          <p:cNvSpPr/>
          <p:nvPr/>
        </p:nvSpPr>
        <p:spPr bwMode="auto">
          <a:xfrm rot="13226506">
            <a:off x="783612" y="4646462"/>
            <a:ext cx="621772" cy="506638"/>
          </a:xfrm>
          <a:prstGeom prst="lightningBolt">
            <a:avLst/>
          </a:prstGeom>
          <a:solidFill>
            <a:srgbClr val="C0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361950" y="5095875"/>
            <a:ext cx="1295400" cy="609600"/>
          </a:xfrm>
          <a:prstGeom prst="rect">
            <a:avLst/>
          </a:prstGeom>
          <a:solidFill>
            <a:srgbClr val="A4D28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1200" dirty="0" err="1" smtClean="0">
                <a:latin typeface="Tekton Pro" pitchFamily="34" charset="0"/>
              </a:rPr>
              <a:t>EndRequest</a:t>
            </a:r>
            <a:endParaRPr lang="en-US" sz="12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6817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7" grpId="0" animBg="1"/>
      <p:bldP spid="26" grpId="0" animBg="1"/>
      <p:bldP spid="28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29" grpId="0"/>
      <p:bldP spid="37" grpId="0" animBg="1"/>
      <p:bldP spid="38" grpId="0" animBg="1"/>
      <p:bldP spid="39" grpId="0"/>
      <p:bldP spid="40" grpId="0" animBg="1"/>
      <p:bldP spid="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Middleware?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Flexibility</a:t>
            </a:r>
          </a:p>
          <a:p>
            <a:r>
              <a:rPr lang="en-US" dirty="0" smtClean="0"/>
              <a:t>Performance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349" y="4337934"/>
            <a:ext cx="3921124" cy="15423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4349" y="1905000"/>
            <a:ext cx="4189288" cy="1695450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146528"/>
              </p:ext>
            </p:extLst>
          </p:nvPr>
        </p:nvGraphicFramePr>
        <p:xfrm>
          <a:off x="457200" y="2895600"/>
          <a:ext cx="3712564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282">
                  <a:extLst>
                    <a:ext uri="{9D8B030D-6E8A-4147-A177-3AD203B41FA5}">
                      <a16:colId xmlns:a16="http://schemas.microsoft.com/office/drawing/2014/main" val="2170437929"/>
                    </a:ext>
                  </a:extLst>
                </a:gridCol>
                <a:gridCol w="1856282">
                  <a:extLst>
                    <a:ext uri="{9D8B030D-6E8A-4147-A177-3AD203B41FA5}">
                      <a16:colId xmlns:a16="http://schemas.microsoft.com/office/drawing/2014/main" val="1780964970"/>
                    </a:ext>
                  </a:extLst>
                </a:gridCol>
              </a:tblGrid>
              <a:tr h="333325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Hello</a:t>
                      </a:r>
                      <a:r>
                        <a:rPr lang="en-US" baseline="0" dirty="0" smtClean="0"/>
                        <a:t> World Performance Tests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04483"/>
                  </a:ext>
                </a:extLst>
              </a:tr>
              <a:tr h="33332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Stack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Requests </a:t>
                      </a:r>
                      <a:r>
                        <a:rPr lang="en-US" b="1" baseline="0" dirty="0" smtClean="0"/>
                        <a:t>/ s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620162"/>
                  </a:ext>
                </a:extLst>
              </a:tr>
              <a:tr h="33332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ASP.NET</a:t>
                      </a:r>
                      <a:r>
                        <a:rPr lang="en-US" sz="1600" baseline="0" dirty="0" smtClean="0"/>
                        <a:t> 4.6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57,843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924057"/>
                  </a:ext>
                </a:extLst>
              </a:tr>
              <a:tr h="333325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NodeJS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127,017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939938"/>
                  </a:ext>
                </a:extLst>
              </a:tr>
              <a:tr h="33332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ASP.NET</a:t>
                      </a:r>
                      <a:r>
                        <a:rPr lang="en-US" sz="1600" baseline="0" dirty="0" smtClean="0"/>
                        <a:t> 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168,005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540236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59888" y="4725265"/>
            <a:ext cx="39597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https://github.com/aspnet/benchmarks</a:t>
            </a:r>
          </a:p>
        </p:txBody>
      </p:sp>
    </p:spTree>
    <p:extLst>
      <p:ext uri="{BB962C8B-B14F-4D97-AF65-F5344CB8AC3E}">
        <p14:creationId xmlns:p14="http://schemas.microsoft.com/office/powerpoint/2010/main" val="8281301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Middleware Fit In?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First, let’s understand the hosting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2450" y="2286000"/>
            <a:ext cx="8039100" cy="10987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2050" y="3695700"/>
            <a:ext cx="68199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8223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Arrow 7"/>
          <p:cNvSpPr/>
          <p:nvPr/>
        </p:nvSpPr>
        <p:spPr bwMode="auto">
          <a:xfrm rot="10800000">
            <a:off x="409575" y="3695700"/>
            <a:ext cx="5057775" cy="609600"/>
          </a:xfrm>
          <a:prstGeom prst="rightArrow">
            <a:avLst/>
          </a:prstGeom>
          <a:solidFill>
            <a:srgbClr val="A4D289">
              <a:alpha val="6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5" name="Right Arrow 4"/>
          <p:cNvSpPr/>
          <p:nvPr/>
        </p:nvSpPr>
        <p:spPr bwMode="auto">
          <a:xfrm>
            <a:off x="438150" y="2667000"/>
            <a:ext cx="5057775" cy="609600"/>
          </a:xfrm>
          <a:prstGeom prst="rightArrow">
            <a:avLst/>
          </a:prstGeom>
          <a:solidFill>
            <a:srgbClr val="A4D289">
              <a:alpha val="6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That Mean?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752600" y="2209800"/>
            <a:ext cx="2057400" cy="2590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IIS</a:t>
            </a:r>
          </a:p>
          <a:p>
            <a:pPr algn="ctr"/>
            <a:endParaRPr lang="en-US" sz="2000" dirty="0">
              <a:latin typeface="Tekton Pro" pitchFamily="34" charset="0"/>
            </a:endParaRPr>
          </a:p>
          <a:p>
            <a:pPr algn="ctr"/>
            <a:r>
              <a:rPr lang="en-US" sz="2000" dirty="0" smtClean="0">
                <a:latin typeface="Tekton Pro" pitchFamily="34" charset="0"/>
              </a:rPr>
              <a:t>Proxy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Process 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Management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495925" y="2209800"/>
            <a:ext cx="2057400" cy="2590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Your App</a:t>
            </a:r>
          </a:p>
          <a:p>
            <a:pPr algn="ctr"/>
            <a:endParaRPr lang="en-US" sz="2000" dirty="0">
              <a:latin typeface="Tekton Pro" pitchFamily="34" charset="0"/>
            </a:endParaRPr>
          </a:p>
          <a:p>
            <a:pPr algn="ctr"/>
            <a:r>
              <a:rPr lang="en-US" sz="2000" dirty="0" smtClean="0">
                <a:latin typeface="Tekton Pro" pitchFamily="34" charset="0"/>
              </a:rPr>
              <a:t>Request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&amp; Response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Processing</a:t>
            </a:r>
            <a:endParaRPr lang="en-US" sz="20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85511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18151</TotalTime>
  <Words>517</Words>
  <Application>Microsoft Office PowerPoint</Application>
  <PresentationFormat>On-screen Show (4:3)</PresentationFormat>
  <Paragraphs>238</Paragraphs>
  <Slides>31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Consolas</vt:lpstr>
      <vt:lpstr>Myriad Pro</vt:lpstr>
      <vt:lpstr>Myriad Pro Light</vt:lpstr>
      <vt:lpstr>Segoe UI</vt:lpstr>
      <vt:lpstr>Tekton Pro</vt:lpstr>
      <vt:lpstr>Verdana</vt:lpstr>
      <vt:lpstr>Wingdings</vt:lpstr>
      <vt:lpstr>1_SapphireTemplate</vt:lpstr>
      <vt:lpstr>Middleware</vt:lpstr>
      <vt:lpstr>PowerPoint Presentation</vt:lpstr>
      <vt:lpstr>Allen Family Food Processing</vt:lpstr>
      <vt:lpstr>Middleware</vt:lpstr>
      <vt:lpstr>Middleware</vt:lpstr>
      <vt:lpstr>Previously in ASP.NET …</vt:lpstr>
      <vt:lpstr>Why Middleware?</vt:lpstr>
      <vt:lpstr>How Does Middleware Fit In?</vt:lpstr>
      <vt:lpstr>What Does That Mean?</vt:lpstr>
      <vt:lpstr>Startup Class</vt:lpstr>
      <vt:lpstr>Configure</vt:lpstr>
      <vt:lpstr>IApplicationBuilder</vt:lpstr>
      <vt:lpstr>Middleware Relies on RequestDelegate</vt:lpstr>
      <vt:lpstr>Run</vt:lpstr>
      <vt:lpstr>app.Use</vt:lpstr>
      <vt:lpstr>Three Categories of Middleware</vt:lpstr>
      <vt:lpstr>UseMiddleware</vt:lpstr>
      <vt:lpstr>Custom Middleware</vt:lpstr>
      <vt:lpstr>Forking Middleware</vt:lpstr>
      <vt:lpstr>Middleware Pipelines</vt:lpstr>
      <vt:lpstr>UsePlatformHandler</vt:lpstr>
      <vt:lpstr>Serving Static Files</vt:lpstr>
      <vt:lpstr>Errors and Diagnostics</vt:lpstr>
      <vt:lpstr>CORS</vt:lpstr>
      <vt:lpstr>Session</vt:lpstr>
      <vt:lpstr>Authentication</vt:lpstr>
      <vt:lpstr>Identity</vt:lpstr>
      <vt:lpstr>MVC</vt:lpstr>
      <vt:lpstr>Testing Middleware</vt:lpstr>
      <vt:lpstr>Tips</vt:lpstr>
      <vt:lpstr>Summary</vt:lpstr>
    </vt:vector>
  </TitlesOfParts>
  <LinksUpToDate>false</LinksUpToDate>
  <SharedDoc>false</SharedDoc>
  <HyperlinkBase>http://www.pluralsight.com/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1092</cp:revision>
  <dcterms:created xsi:type="dcterms:W3CDTF">2007-12-27T20:50:38Z</dcterms:created>
  <dcterms:modified xsi:type="dcterms:W3CDTF">2016-01-05T16:45:40Z</dcterms:modified>
</cp:coreProperties>
</file>