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8"/>
  </p:notesMasterIdLst>
  <p:handoutMasterIdLst>
    <p:handoutMasterId r:id="rId19"/>
  </p:handoutMasterIdLst>
  <p:sldIdLst>
    <p:sldId id="327" r:id="rId2"/>
    <p:sldId id="332" r:id="rId3"/>
    <p:sldId id="328" r:id="rId4"/>
    <p:sldId id="329" r:id="rId5"/>
    <p:sldId id="330" r:id="rId6"/>
    <p:sldId id="334" r:id="rId7"/>
    <p:sldId id="342" r:id="rId8"/>
    <p:sldId id="335" r:id="rId9"/>
    <p:sldId id="331" r:id="rId10"/>
    <p:sldId id="343" r:id="rId11"/>
    <p:sldId id="339" r:id="rId12"/>
    <p:sldId id="337" r:id="rId13"/>
    <p:sldId id="338" r:id="rId14"/>
    <p:sldId id="340" r:id="rId15"/>
    <p:sldId id="333" r:id="rId16"/>
    <p:sldId id="341" r:id="rId17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89" autoAdjust="0"/>
    <p:restoredTop sz="92981" autoAdjust="0"/>
  </p:normalViewPr>
  <p:slideViewPr>
    <p:cSldViewPr>
      <p:cViewPr>
        <p:scale>
          <a:sx n="100" d="100"/>
          <a:sy n="100" d="100"/>
        </p:scale>
        <p:origin x="114" y="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2514600"/>
            <a:ext cx="6400800" cy="1752600"/>
          </a:xfrm>
        </p:spPr>
        <p:txBody>
          <a:bodyPr/>
          <a:lstStyle/>
          <a:p>
            <a:pPr defTabSz="914400" eaLnBrk="1" hangingPunct="1"/>
            <a:r>
              <a:rPr lang="en-US" sz="3200" dirty="0" smtClean="0"/>
              <a:t>Working with Forms</a:t>
            </a:r>
            <a:endParaRPr lang="en-US" sz="3200" dirty="0" smtClean="0"/>
          </a:p>
          <a:p>
            <a:pPr defTabSz="914400" eaLnBrk="1" hangingPunct="1"/>
            <a:r>
              <a:rPr lang="en-US" dirty="0" smtClean="0"/>
              <a:t>[(</a:t>
            </a:r>
            <a:r>
              <a:rPr lang="en-US" dirty="0" err="1" smtClean="0"/>
              <a:t>ngModel</a:t>
            </a:r>
            <a:r>
              <a:rPr lang="en-US" dirty="0" smtClean="0"/>
              <a:t>)]</a:t>
            </a:r>
            <a:endParaRPr lang="en-US" dirty="0" smtClean="0"/>
          </a:p>
        </p:txBody>
      </p:sp>
      <p:pic>
        <p:nvPicPr>
          <p:cNvPr id="1028" name="Picture 4" descr="https://angular.io/resources/images/logos/standard/logo-na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563225"/>
            <a:ext cx="2576075" cy="6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ngFormControl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Bind into component form</a:t>
            </a:r>
          </a:p>
          <a:p>
            <a:r>
              <a:rPr lang="en-US" dirty="0" smtClean="0"/>
              <a:t>Can also use instance variables</a:t>
            </a:r>
          </a:p>
          <a:p>
            <a:pPr lvl="1"/>
            <a:r>
              <a:rPr lang="en-US" dirty="0" smtClean="0"/>
              <a:t>Easy access from view but requires more code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47784"/>
            <a:ext cx="6629400" cy="186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02" y="4824412"/>
            <a:ext cx="4362450" cy="1400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5000625"/>
            <a:ext cx="46767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466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 validation attributes (implicit)</a:t>
            </a:r>
          </a:p>
          <a:p>
            <a:r>
              <a:rPr lang="en-US" dirty="0" smtClean="0"/>
              <a:t>Register validations during form building (explicit)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705100"/>
            <a:ext cx="5657850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4348162"/>
            <a:ext cx="53340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103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Feedback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options</a:t>
            </a:r>
          </a:p>
          <a:p>
            <a:pPr lvl="1"/>
            <a:r>
              <a:rPr lang="en-US" dirty="0" smtClean="0"/>
              <a:t>Bind </a:t>
            </a:r>
            <a:r>
              <a:rPr lang="en-US" dirty="0"/>
              <a:t>to control or form valid property</a:t>
            </a:r>
          </a:p>
          <a:p>
            <a:pPr lvl="1"/>
            <a:r>
              <a:rPr lang="en-US" dirty="0"/>
              <a:t>Use </a:t>
            </a:r>
            <a:r>
              <a:rPr lang="en-US" dirty="0" err="1" smtClean="0"/>
              <a:t>hasError</a:t>
            </a:r>
            <a:endParaRPr lang="en-US" dirty="0" smtClean="0"/>
          </a:p>
          <a:p>
            <a:pPr lvl="1"/>
            <a:r>
              <a:rPr lang="en-US" dirty="0" smtClean="0"/>
              <a:t>Use automatic CSS classes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76600"/>
            <a:ext cx="4505325" cy="561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4863731"/>
            <a:ext cx="3571875" cy="1400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4010025"/>
            <a:ext cx="65913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127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Validations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Functions that take a control reference</a:t>
            </a:r>
          </a:p>
          <a:p>
            <a:r>
              <a:rPr lang="en-US" dirty="0" smtClean="0"/>
              <a:t>Return an object with keys for error flags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667000"/>
            <a:ext cx="53149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6931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Subscriptions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Controls and forms have a </a:t>
            </a:r>
            <a:r>
              <a:rPr lang="en-US" dirty="0" err="1" smtClean="0"/>
              <a:t>valueChanged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48000"/>
            <a:ext cx="66294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9154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way data binding</a:t>
            </a:r>
          </a:p>
          <a:p>
            <a:r>
              <a:rPr lang="en-US" dirty="0" smtClean="0"/>
              <a:t>Keep a model in sync with the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328987"/>
            <a:ext cx="61531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49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Forms with Angular 2 provide many features</a:t>
            </a:r>
          </a:p>
          <a:p>
            <a:pPr lvl="1"/>
            <a:r>
              <a:rPr lang="en-US" dirty="0" smtClean="0"/>
              <a:t>Flexibility</a:t>
            </a:r>
          </a:p>
          <a:p>
            <a:pPr lvl="1"/>
            <a:r>
              <a:rPr lang="en-US" dirty="0" smtClean="0"/>
              <a:t>Testability</a:t>
            </a:r>
          </a:p>
          <a:p>
            <a:pPr lvl="1"/>
            <a:r>
              <a:rPr lang="en-US" dirty="0" smtClean="0"/>
              <a:t>Control interaction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505200"/>
            <a:ext cx="58674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4327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Accept user input</a:t>
            </a:r>
          </a:p>
          <a:p>
            <a:r>
              <a:rPr lang="en-US" dirty="0" smtClean="0"/>
              <a:t>Enforce validations</a:t>
            </a:r>
          </a:p>
          <a:p>
            <a:r>
              <a:rPr lang="en-US" dirty="0" smtClean="0"/>
              <a:t>Provide visual feedback on form status</a:t>
            </a:r>
          </a:p>
        </p:txBody>
      </p:sp>
      <p:pic>
        <p:nvPicPr>
          <p:cNvPr id="1026" name="Picture 2" descr="http://www.multyshades.com/wp-content/uploads/2011/12/Twitter-Sign-up-Page-using-HTML5-And-CSS3-no-j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105150"/>
            <a:ext cx="50482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7756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Or Not Two-Way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you </a:t>
            </a:r>
            <a:r>
              <a:rPr lang="en-US" u="sng" dirty="0" smtClean="0"/>
              <a:t>like</a:t>
            </a:r>
            <a:r>
              <a:rPr lang="en-US" dirty="0" smtClean="0"/>
              <a:t> two-way data binding?</a:t>
            </a:r>
          </a:p>
          <a:p>
            <a:pPr lvl="1"/>
            <a:r>
              <a:rPr lang="en-US" dirty="0" smtClean="0"/>
              <a:t>Use [(</a:t>
            </a:r>
            <a:r>
              <a:rPr lang="en-US" dirty="0" err="1" smtClean="0"/>
              <a:t>ngModel</a:t>
            </a:r>
            <a:r>
              <a:rPr lang="en-US" dirty="0" smtClean="0"/>
              <a:t>)]</a:t>
            </a:r>
          </a:p>
          <a:p>
            <a:r>
              <a:rPr lang="en-US" dirty="0" smtClean="0"/>
              <a:t>Do you </a:t>
            </a:r>
            <a:r>
              <a:rPr lang="en-US" u="sng" dirty="0" smtClean="0"/>
              <a:t>not like</a:t>
            </a:r>
            <a:r>
              <a:rPr lang="en-US" dirty="0" smtClean="0"/>
              <a:t> two-way data binding?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FormBuilder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752600" y="3886200"/>
            <a:ext cx="1905000" cy="1447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&lt;input&gt;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419600" y="3886200"/>
            <a:ext cx="1905000" cy="1447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movie.title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7" name="Straight Arrow Connector 6"/>
          <p:cNvCxnSpPr>
            <a:stCxn id="4" idx="3"/>
            <a:endCxn id="6" idx="1"/>
          </p:cNvCxnSpPr>
          <p:nvPr/>
        </p:nvCxnSpPr>
        <p:spPr bwMode="auto">
          <a:xfrm>
            <a:off x="3657600" y="4610100"/>
            <a:ext cx="762000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8018395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gForm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NgForm</a:t>
            </a:r>
            <a:r>
              <a:rPr lang="en-US" dirty="0" smtClean="0"/>
              <a:t> automatically associates with any form element</a:t>
            </a:r>
          </a:p>
          <a:p>
            <a:pPr lvl="1"/>
            <a:r>
              <a:rPr lang="en-US" dirty="0" smtClean="0"/>
              <a:t>Provides an API to check status, fetch values</a:t>
            </a:r>
          </a:p>
          <a:p>
            <a:r>
              <a:rPr lang="en-US" dirty="0" smtClean="0"/>
              <a:t>Include FORM_DIRECTIVES on the component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048000"/>
            <a:ext cx="2619375" cy="1952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581400"/>
            <a:ext cx="47529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421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gControl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Represents a single input field</a:t>
            </a:r>
          </a:p>
          <a:p>
            <a:pPr lvl="1"/>
            <a:r>
              <a:rPr lang="en-US" dirty="0" smtClean="0"/>
              <a:t>API can check state and value</a:t>
            </a:r>
          </a:p>
          <a:p>
            <a:pPr lvl="1"/>
            <a:r>
              <a:rPr lang="en-US" dirty="0" smtClean="0"/>
              <a:t>Encapsulates validations</a:t>
            </a:r>
          </a:p>
          <a:p>
            <a:r>
              <a:rPr lang="en-US" dirty="0" smtClean="0"/>
              <a:t>Will associate itself with a form </a:t>
            </a:r>
            <a:r>
              <a:rPr lang="en-US" dirty="0" err="1" smtClean="0"/>
              <a:t>ngForm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695700"/>
            <a:ext cx="44291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736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gControlGroup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collection of </a:t>
            </a:r>
            <a:r>
              <a:rPr lang="en-US" dirty="0" err="1" smtClean="0"/>
              <a:t>NgControl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/>
              <a:t>Provides state and value for entire collection</a:t>
            </a:r>
          </a:p>
          <a:p>
            <a:pPr lvl="1"/>
            <a:r>
              <a:rPr lang="en-US" dirty="0" smtClean="0"/>
              <a:t>Value returns an object of key-value pairs</a:t>
            </a:r>
          </a:p>
          <a:p>
            <a:r>
              <a:rPr lang="en-US" dirty="0" err="1" smtClean="0"/>
              <a:t>NgForm</a:t>
            </a:r>
            <a:r>
              <a:rPr lang="en-US" dirty="0" smtClean="0"/>
              <a:t> provides a control group</a:t>
            </a:r>
          </a:p>
          <a:p>
            <a:pPr lvl="1"/>
            <a:r>
              <a:rPr lang="en-US" dirty="0" smtClean="0"/>
              <a:t>And an </a:t>
            </a:r>
            <a:r>
              <a:rPr lang="en-US" dirty="0" err="1" smtClean="0"/>
              <a:t>ngSubmit</a:t>
            </a:r>
            <a:r>
              <a:rPr lang="en-US" dirty="0" smtClean="0"/>
              <a:t> event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886200"/>
            <a:ext cx="48101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3066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versus Explicit 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Implicit forms are template driven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ngForm</a:t>
            </a:r>
            <a:r>
              <a:rPr lang="en-US" dirty="0" smtClean="0"/>
              <a:t> and </a:t>
            </a:r>
            <a:r>
              <a:rPr lang="en-US" dirty="0" err="1" smtClean="0"/>
              <a:t>ngControl</a:t>
            </a:r>
            <a:r>
              <a:rPr lang="en-US" dirty="0" smtClean="0"/>
              <a:t> in a template</a:t>
            </a:r>
          </a:p>
          <a:p>
            <a:r>
              <a:rPr lang="en-US" dirty="0" smtClean="0"/>
              <a:t>Explicit forms require some component code</a:t>
            </a:r>
          </a:p>
          <a:p>
            <a:pPr lvl="1"/>
            <a:r>
              <a:rPr lang="en-US" dirty="0" smtClean="0"/>
              <a:t>More powerful and gives programmatic access to controls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505200"/>
            <a:ext cx="58674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392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FormBuilder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Injectable service</a:t>
            </a:r>
          </a:p>
          <a:p>
            <a:r>
              <a:rPr lang="en-US" dirty="0" smtClean="0"/>
              <a:t>API for creating control groups with controls</a:t>
            </a:r>
          </a:p>
          <a:p>
            <a:r>
              <a:rPr lang="en-US" dirty="0" smtClean="0"/>
              <a:t>Associate with form using </a:t>
            </a:r>
            <a:r>
              <a:rPr lang="en-US" dirty="0" err="1" smtClean="0"/>
              <a:t>ngFormModel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914650"/>
            <a:ext cx="5010150" cy="156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857750"/>
            <a:ext cx="50768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87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ngFormModel</a:t>
            </a:r>
            <a:r>
              <a:rPr lang="en-US" dirty="0" smtClean="0"/>
              <a:t> and </a:t>
            </a:r>
            <a:r>
              <a:rPr lang="en-US" dirty="0" err="1" smtClean="0"/>
              <a:t>ngFormControl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0200" y="2171700"/>
            <a:ext cx="2362200" cy="152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ngForm</a:t>
            </a:r>
            <a:endParaRPr lang="en-US" dirty="0" smtClean="0"/>
          </a:p>
          <a:p>
            <a:pPr algn="ctr"/>
            <a:r>
              <a:rPr lang="en-US" dirty="0" err="1" smtClean="0"/>
              <a:t>ngControl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24400" y="2159295"/>
            <a:ext cx="2362200" cy="152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ngFormModel</a:t>
            </a:r>
            <a:endParaRPr lang="en-US" dirty="0" smtClean="0"/>
          </a:p>
          <a:p>
            <a:pPr algn="ctr"/>
            <a:r>
              <a:rPr lang="en-US" dirty="0" err="1" smtClean="0"/>
              <a:t>ngFormControl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00200" y="4343400"/>
            <a:ext cx="2362200" cy="152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Control Group</a:t>
            </a:r>
          </a:p>
          <a:p>
            <a:pPr algn="ctr"/>
            <a:r>
              <a:rPr lang="en-US" dirty="0" smtClean="0"/>
              <a:t>(implicit)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24400" y="4394790"/>
            <a:ext cx="2362200" cy="152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</a:t>
            </a:r>
            <a:r>
              <a:rPr lang="en-US" dirty="0" err="1" smtClean="0"/>
              <a:t>FormBuilder</a:t>
            </a:r>
            <a:endParaRPr lang="en-US" dirty="0" smtClean="0"/>
          </a:p>
          <a:p>
            <a:pPr algn="ctr"/>
            <a:r>
              <a:rPr lang="en-US" dirty="0" smtClean="0"/>
              <a:t>(explicit)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5400000">
            <a:off x="2438400" y="3810000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5600700" y="3810000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647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1_SapphireTempl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B0000"/>
      </a:accent1>
      <a:accent2>
        <a:srgbClr val="EBEBC2"/>
      </a:accent2>
      <a:accent3>
        <a:srgbClr val="D3C7C7"/>
      </a:accent3>
      <a:accent4>
        <a:srgbClr val="D8D8D8"/>
      </a:accent4>
      <a:accent5>
        <a:srgbClr val="A5A5A5"/>
      </a:accent5>
      <a:accent6>
        <a:srgbClr val="007700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/>
      <a:bodyPr/>
      <a:lstStyle/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39911</TotalTime>
  <Words>284</Words>
  <Application>Microsoft Office PowerPoint</Application>
  <PresentationFormat>On-screen Show (4:3)</PresentationFormat>
  <Paragraphs>72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PowerPoint Presentation</vt:lpstr>
      <vt:lpstr>Goals</vt:lpstr>
      <vt:lpstr>Two-Way Or Not Two-Way</vt:lpstr>
      <vt:lpstr>NgForm</vt:lpstr>
      <vt:lpstr>NgControl</vt:lpstr>
      <vt:lpstr>NgControlGroup</vt:lpstr>
      <vt:lpstr>Implicit versus Explicit Forms</vt:lpstr>
      <vt:lpstr>FormBuilder</vt:lpstr>
      <vt:lpstr>ngFormModel and ngFormControl</vt:lpstr>
      <vt:lpstr>Using ngFormControl</vt:lpstr>
      <vt:lpstr>Validations</vt:lpstr>
      <vt:lpstr>Visual Feedback</vt:lpstr>
      <vt:lpstr>Custom Validations</vt:lpstr>
      <vt:lpstr>Change Subscriptions</vt:lpstr>
      <vt:lpstr>ngModel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1955</cp:revision>
  <dcterms:created xsi:type="dcterms:W3CDTF">2007-12-27T20:50:38Z</dcterms:created>
  <dcterms:modified xsi:type="dcterms:W3CDTF">2015-12-28T20:39:17Z</dcterms:modified>
</cp:coreProperties>
</file>