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4"/>
  </p:notesMasterIdLst>
  <p:handoutMasterIdLst>
    <p:handoutMasterId r:id="rId25"/>
  </p:handoutMasterIdLst>
  <p:sldIdLst>
    <p:sldId id="327" r:id="rId2"/>
    <p:sldId id="328" r:id="rId3"/>
    <p:sldId id="329" r:id="rId4"/>
    <p:sldId id="330" r:id="rId5"/>
    <p:sldId id="331" r:id="rId6"/>
    <p:sldId id="332" r:id="rId7"/>
    <p:sldId id="333" r:id="rId8"/>
    <p:sldId id="362" r:id="rId9"/>
    <p:sldId id="334" r:id="rId10"/>
    <p:sldId id="335" r:id="rId11"/>
    <p:sldId id="359" r:id="rId12"/>
    <p:sldId id="360" r:id="rId13"/>
    <p:sldId id="361" r:id="rId14"/>
    <p:sldId id="336" r:id="rId15"/>
    <p:sldId id="337" r:id="rId16"/>
    <p:sldId id="338" r:id="rId17"/>
    <p:sldId id="339" r:id="rId18"/>
    <p:sldId id="345" r:id="rId19"/>
    <p:sldId id="347" r:id="rId20"/>
    <p:sldId id="351" r:id="rId21"/>
    <p:sldId id="355" r:id="rId22"/>
    <p:sldId id="358" r:id="rId23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28"/>
            <p14:sldId id="329"/>
            <p14:sldId id="330"/>
            <p14:sldId id="331"/>
            <p14:sldId id="332"/>
            <p14:sldId id="333"/>
            <p14:sldId id="362"/>
            <p14:sldId id="334"/>
            <p14:sldId id="335"/>
            <p14:sldId id="359"/>
            <p14:sldId id="360"/>
            <p14:sldId id="361"/>
            <p14:sldId id="336"/>
            <p14:sldId id="337"/>
            <p14:sldId id="338"/>
            <p14:sldId id="339"/>
            <p14:sldId id="345"/>
            <p14:sldId id="347"/>
            <p14:sldId id="351"/>
            <p14:sldId id="355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69" d="100"/>
          <a:sy n="69" d="100"/>
        </p:scale>
        <p:origin x="3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67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46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15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66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341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ASP.NET MVC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V is for View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Partial views render portions of a page</a:t>
            </a:r>
          </a:p>
          <a:p>
            <a:pPr lvl="1"/>
            <a:r>
              <a:rPr lang="en-US" dirty="0" smtClean="0"/>
              <a:t>Reuse pieces of a view</a:t>
            </a:r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2628900"/>
            <a:ext cx="8077200" cy="1295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(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item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Model)</a:t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>
                <a:latin typeface="Consolas" pitchFamily="49" charset="0"/>
                <a:cs typeface="Consolas" pitchFamily="49" charset="0"/>
              </a:rPr>
              <a:t>{   </a:t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@await </a:t>
            </a:r>
            <a:r>
              <a:rPr lang="en-US" b="0" dirty="0" err="1" smtClean="0">
                <a:latin typeface="Consolas" pitchFamily="49" charset="0"/>
                <a:cs typeface="Consolas" pitchFamily="49" charset="0"/>
              </a:rPr>
              <a:t>Html.RenderPartialAsync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"_</a:t>
            </a:r>
            <a:r>
              <a:rPr lang="en-US" b="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movieRecord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, item)    </a:t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>
                <a:latin typeface="Consolas" pitchFamily="49" charset="0"/>
                <a:cs typeface="Consolas" pitchFamily="49" charset="0"/>
              </a:rPr>
              <a:t>}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286000" y="4114800"/>
            <a:ext cx="6477000" cy="25146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@model Movie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@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Html.ActionLink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"Edit"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"Edit"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{ id =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.Model.ID }) |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@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Html.ActionLink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"Details"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"Details"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{ id = Model.ID })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@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Model.Title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200" b="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2769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TagHelpers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better HTML helper</a:t>
            </a:r>
          </a:p>
          <a:p>
            <a:r>
              <a:rPr lang="en-US" dirty="0" smtClean="0"/>
              <a:t>Opt-in (required @</a:t>
            </a:r>
            <a:r>
              <a:rPr lang="en-US" dirty="0" err="1" smtClean="0"/>
              <a:t>addTagHelper</a:t>
            </a:r>
            <a:r>
              <a:rPr lang="en-US" dirty="0" smtClean="0"/>
              <a:t> support)</a:t>
            </a:r>
          </a:p>
          <a:p>
            <a:pPr lvl="1"/>
            <a:r>
              <a:rPr lang="en-US" dirty="0" smtClean="0"/>
              <a:t>Forms, links, inputs</a:t>
            </a:r>
          </a:p>
          <a:p>
            <a:pPr lvl="1"/>
            <a:r>
              <a:rPr lang="en-US" dirty="0" smtClean="0"/>
              <a:t>Caching, environment, and more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" y="3429000"/>
            <a:ext cx="8601075" cy="81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8536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Tag Helper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2328862"/>
            <a:ext cx="8743950" cy="2200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154446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Child controller renders part of a page</a:t>
            </a:r>
          </a:p>
          <a:p>
            <a:r>
              <a:rPr lang="en-US" dirty="0" smtClean="0"/>
              <a:t>View lives in Components folder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514600"/>
            <a:ext cx="6448425" cy="392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723" y="5410200"/>
            <a:ext cx="54102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0223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Templated</a:t>
            </a:r>
            <a:r>
              <a:rPr lang="en-US" dirty="0" smtClean="0"/>
              <a:t> Helpers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Builds UI based on metadata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85800" y="2133600"/>
            <a:ext cx="6705600" cy="177546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latin typeface="Consolas" pitchFamily="49" charset="0"/>
                <a:ea typeface="Times New Roman"/>
                <a:cs typeface="Consolas" pitchFamily="49" charset="0"/>
              </a:rPr>
              <a:t>@</a:t>
            </a:r>
            <a:r>
              <a:rPr lang="en-US" sz="1800" b="0" dirty="0" err="1" smtClean="0">
                <a:latin typeface="Consolas" pitchFamily="49" charset="0"/>
                <a:ea typeface="Times New Roman"/>
                <a:cs typeface="Consolas" pitchFamily="49" charset="0"/>
              </a:rPr>
              <a:t>Html.Display</a:t>
            </a:r>
            <a:r>
              <a:rPr lang="en-US" sz="1800" b="0" dirty="0"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itchFamily="49" charset="0"/>
                <a:ea typeface="Times New Roman"/>
                <a:cs typeface="Consolas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itchFamily="49" charset="0"/>
                <a:ea typeface="Times New Roman"/>
                <a:cs typeface="Consolas" pitchFamily="49" charset="0"/>
              </a:rPr>
              <a:t>JoinedOn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ea typeface="Times New Roman"/>
                <a:cs typeface="Consolas" pitchFamily="49" charset="0"/>
              </a:rPr>
              <a:t>"</a:t>
            </a:r>
            <a:r>
              <a:rPr lang="en-US" sz="1800" b="0" dirty="0" smtClean="0">
                <a:latin typeface="Consolas" pitchFamily="49" charset="0"/>
                <a:ea typeface="Times New Roman"/>
                <a:cs typeface="Consolas" pitchFamily="49" charset="0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latin typeface="Consolas" pitchFamily="49" charset="0"/>
                <a:ea typeface="Times New Roman"/>
                <a:cs typeface="Consolas" pitchFamily="49" charset="0"/>
              </a:rPr>
              <a:t/>
            </a:r>
            <a:br>
              <a:rPr lang="en-US" sz="1800" b="0" dirty="0">
                <a:latin typeface="Consolas" pitchFamily="49" charset="0"/>
                <a:ea typeface="Times New Roman"/>
                <a:cs typeface="Consolas" pitchFamily="49" charset="0"/>
              </a:rPr>
            </a:br>
            <a:r>
              <a:rPr lang="en-US" sz="1800" b="0" dirty="0" smtClean="0">
                <a:latin typeface="Consolas" pitchFamily="49" charset="0"/>
                <a:ea typeface="Times New Roman"/>
                <a:cs typeface="Consolas" pitchFamily="49" charset="0"/>
              </a:rPr>
              <a:t>@</a:t>
            </a:r>
            <a:r>
              <a:rPr lang="en-US" sz="1800" b="0" dirty="0" err="1" smtClean="0">
                <a:latin typeface="Consolas" pitchFamily="49" charset="0"/>
                <a:ea typeface="Times New Roman"/>
                <a:cs typeface="Consolas" pitchFamily="49" charset="0"/>
              </a:rPr>
              <a:t>Html.DisplayFor</a:t>
            </a:r>
            <a:r>
              <a:rPr lang="en-US" sz="1800" b="0" dirty="0" smtClean="0">
                <a:latin typeface="Consolas" pitchFamily="49" charset="0"/>
                <a:ea typeface="Times New Roman"/>
                <a:cs typeface="Consolas" pitchFamily="49" charset="0"/>
              </a:rPr>
              <a:t>(m</a:t>
            </a:r>
            <a:r>
              <a:rPr lang="en-US" sz="1800" b="0" dirty="0">
                <a:latin typeface="Consolas" pitchFamily="49" charset="0"/>
                <a:ea typeface="Times New Roman"/>
                <a:cs typeface="Consolas" pitchFamily="49" charset="0"/>
              </a:rPr>
              <a:t> =&gt; </a:t>
            </a:r>
            <a:r>
              <a:rPr lang="en-US" sz="1800" b="0" dirty="0" err="1">
                <a:latin typeface="Consolas" pitchFamily="49" charset="0"/>
                <a:ea typeface="Times New Roman"/>
                <a:cs typeface="Consolas" pitchFamily="49" charset="0"/>
              </a:rPr>
              <a:t>m.JoinedOn</a:t>
            </a:r>
            <a:r>
              <a:rPr lang="en-US" sz="1800" b="0" dirty="0" smtClean="0">
                <a:latin typeface="Consolas" pitchFamily="49" charset="0"/>
                <a:ea typeface="Times New Roman"/>
                <a:cs typeface="Consolas" pitchFamily="49" charset="0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latin typeface="Consolas" pitchFamily="49" charset="0"/>
                <a:ea typeface="Times New Roman"/>
                <a:cs typeface="Consolas" pitchFamily="49" charset="0"/>
              </a:rPr>
              <a:t/>
            </a:r>
            <a:br>
              <a:rPr lang="en-US" sz="1800" b="0" dirty="0">
                <a:latin typeface="Consolas" pitchFamily="49" charset="0"/>
                <a:ea typeface="Times New Roman"/>
                <a:cs typeface="Consolas" pitchFamily="49" charset="0"/>
              </a:rPr>
            </a:br>
            <a:r>
              <a:rPr lang="en-US" sz="1800" b="0" dirty="0" smtClean="0">
                <a:latin typeface="Consolas" pitchFamily="49" charset="0"/>
                <a:ea typeface="Times New Roman"/>
                <a:cs typeface="Consolas" pitchFamily="49" charset="0"/>
              </a:rPr>
              <a:t>@</a:t>
            </a:r>
            <a:r>
              <a:rPr lang="en-US" sz="1800" b="0" dirty="0" err="1" smtClean="0">
                <a:latin typeface="Consolas" pitchFamily="49" charset="0"/>
                <a:ea typeface="Times New Roman"/>
                <a:cs typeface="Consolas" pitchFamily="49" charset="0"/>
              </a:rPr>
              <a:t>Html.DisplayForModel</a:t>
            </a:r>
            <a:r>
              <a:rPr lang="en-US" sz="1800" b="0" dirty="0" smtClean="0">
                <a:latin typeface="Consolas" pitchFamily="49" charset="0"/>
                <a:ea typeface="Times New Roman"/>
                <a:cs typeface="Consolas" pitchFamily="49" charset="0"/>
              </a:rPr>
              <a:t>()</a:t>
            </a:r>
            <a:endParaRPr lang="en-US" sz="18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762000" y="4267200"/>
            <a:ext cx="6705600" cy="177546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 smtClean="0">
                <a:latin typeface="Consolas"/>
              </a:rPr>
              <a:t>@</a:t>
            </a:r>
            <a:r>
              <a:rPr lang="en-US" sz="1800" b="0" dirty="0" err="1" smtClean="0">
                <a:latin typeface="Consolas"/>
              </a:rPr>
              <a:t>Html.Editor</a:t>
            </a:r>
            <a:r>
              <a:rPr lang="en-US" sz="1800" b="0" dirty="0">
                <a:latin typeface="Consolas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/>
              </a:rPr>
              <a:t>JoinedOn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b="0" dirty="0" smtClean="0">
                <a:latin typeface="Consolas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latin typeface="Consolas"/>
              </a:rPr>
              <a:t/>
            </a:r>
            <a:br>
              <a:rPr lang="en-US" sz="1800" b="0" dirty="0">
                <a:latin typeface="Consolas"/>
              </a:rPr>
            </a:br>
            <a:r>
              <a:rPr lang="en-US" sz="1800" b="0" dirty="0" smtClean="0">
                <a:latin typeface="Consolas"/>
              </a:rPr>
              <a:t>@</a:t>
            </a:r>
            <a:r>
              <a:rPr lang="en-US" sz="1800" b="0" dirty="0" err="1" smtClean="0">
                <a:latin typeface="Consolas"/>
              </a:rPr>
              <a:t>Html.EditorFor</a:t>
            </a:r>
            <a:r>
              <a:rPr lang="en-US" sz="1800" b="0" dirty="0" smtClean="0">
                <a:latin typeface="Consolas"/>
              </a:rPr>
              <a:t>(model</a:t>
            </a:r>
            <a:r>
              <a:rPr lang="en-US" sz="1800" b="0" dirty="0">
                <a:latin typeface="Consolas"/>
              </a:rPr>
              <a:t> =&gt; </a:t>
            </a:r>
            <a:r>
              <a:rPr lang="en-US" sz="1800" b="0" dirty="0" err="1">
                <a:latin typeface="Consolas"/>
              </a:rPr>
              <a:t>model.JoinedOn</a:t>
            </a:r>
            <a:r>
              <a:rPr lang="en-US" sz="1800" b="0" dirty="0" smtClean="0">
                <a:latin typeface="Consolas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latin typeface="Consolas"/>
              </a:rPr>
              <a:t/>
            </a:r>
            <a:br>
              <a:rPr lang="en-US" sz="1800" b="0" dirty="0">
                <a:latin typeface="Consolas"/>
              </a:rPr>
            </a:br>
            <a:r>
              <a:rPr lang="en-US" sz="1800" b="0" dirty="0" smtClean="0">
                <a:latin typeface="Consolas"/>
              </a:rPr>
              <a:t>@</a:t>
            </a:r>
            <a:r>
              <a:rPr lang="en-US" sz="1800" b="0" dirty="0" err="1" smtClean="0">
                <a:latin typeface="Consolas"/>
              </a:rPr>
              <a:t>Html.EditorForModel</a:t>
            </a:r>
            <a:r>
              <a:rPr lang="en-US" sz="1800" b="0" dirty="0" smtClean="0">
                <a:latin typeface="Consolas"/>
              </a:rPr>
              <a:t>()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5773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Annotations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Gives additional metadata for templates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219200" y="1972236"/>
            <a:ext cx="6705600" cy="3886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UserEditModel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{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[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ScaffoldColumn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)]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ID {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;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; }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[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DisplayFormat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0" dirty="0" err="1">
                <a:latin typeface="Consolas" pitchFamily="49" charset="0"/>
                <a:cs typeface="Consolas" pitchFamily="49" charset="0"/>
              </a:rPr>
              <a:t>NullDisplayText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"No name"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)]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Name {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;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; }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[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DisplayName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"Joined"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)]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[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DisplayFormat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0" dirty="0" err="1">
                <a:latin typeface="Consolas" pitchFamily="49" charset="0"/>
                <a:cs typeface="Consolas" pitchFamily="49" charset="0"/>
              </a:rPr>
              <a:t>DataFormatString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"{0:d}"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)]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b="0" dirty="0" err="1">
                <a:latin typeface="Consolas" pitchFamily="49" charset="0"/>
                <a:cs typeface="Consolas" pitchFamily="49" charset="0"/>
              </a:rPr>
              <a:t>JoinedOn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{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;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; }    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249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/ Edit Annotations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2400" y="1066800"/>
          <a:ext cx="891540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/>
                <a:gridCol w="4457700"/>
              </a:tblGrid>
              <a:tr h="416031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624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DisplayColumn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Specify the</a:t>
                      </a:r>
                      <a:r>
                        <a:rPr lang="en-US" baseline="0" dirty="0" smtClean="0"/>
                        <a:t> property of a model class for simple text display.</a:t>
                      </a:r>
                      <a:endParaRPr lang="en-US" dirty="0"/>
                    </a:p>
                  </a:txBody>
                  <a:tcPr/>
                </a:tc>
              </a:tr>
              <a:tr h="6624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HiddenInput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Render value</a:t>
                      </a:r>
                      <a:r>
                        <a:rPr lang="en-US" baseline="0" dirty="0" smtClean="0"/>
                        <a:t> in a hidden input (when editing). </a:t>
                      </a:r>
                      <a:endParaRPr lang="en-US" dirty="0"/>
                    </a:p>
                  </a:txBody>
                  <a:tcPr/>
                </a:tc>
              </a:tr>
              <a:tr h="6624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UIHint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Specify</a:t>
                      </a:r>
                      <a:r>
                        <a:rPr lang="en-US" baseline="0" dirty="0" smtClean="0"/>
                        <a:t> the name of the template to use for rendering.</a:t>
                      </a:r>
                      <a:endParaRPr lang="en-US" dirty="0"/>
                    </a:p>
                  </a:txBody>
                  <a:tcPr/>
                </a:tc>
              </a:tr>
              <a:tr h="6624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Common templates (email, password,</a:t>
                      </a:r>
                      <a:r>
                        <a:rPr lang="en-US" baseline="0" dirty="0" smtClean="0"/>
                        <a:t> URL, currency)</a:t>
                      </a:r>
                      <a:endParaRPr lang="en-US" dirty="0"/>
                    </a:p>
                  </a:txBody>
                  <a:tcPr/>
                </a:tc>
              </a:tr>
              <a:tr h="6624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ReadOnly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Specify a read-only property (for model binding). </a:t>
                      </a:r>
                      <a:endParaRPr lang="en-US" dirty="0"/>
                    </a:p>
                  </a:txBody>
                  <a:tcPr/>
                </a:tc>
              </a:tr>
              <a:tr h="41603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DisplayFormat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Format strings</a:t>
                      </a:r>
                      <a:r>
                        <a:rPr lang="en-US" baseline="0" dirty="0" smtClean="0"/>
                        <a:t> and null display text</a:t>
                      </a:r>
                      <a:endParaRPr lang="en-US" dirty="0"/>
                    </a:p>
                  </a:txBody>
                  <a:tcPr/>
                </a:tc>
              </a:tr>
              <a:tr h="41603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ScaffoldColumn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 off display and edit capabilities</a:t>
                      </a:r>
                      <a:endParaRPr lang="en-US" dirty="0"/>
                    </a:p>
                  </a:txBody>
                  <a:tcPr/>
                </a:tc>
              </a:tr>
              <a:tr h="41603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DisplayName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Friendly name for labels</a:t>
                      </a:r>
                      <a:endParaRPr lang="en-US" dirty="0"/>
                    </a:p>
                  </a:txBody>
                  <a:tcPr/>
                </a:tc>
              </a:tr>
              <a:tr h="662446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Specify</a:t>
                      </a:r>
                      <a:r>
                        <a:rPr lang="en-US" baseline="0" dirty="0" smtClean="0"/>
                        <a:t> required properties (for model binding).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7807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Html.Encode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Helps to avoid XSS attacks</a:t>
            </a:r>
          </a:p>
          <a:p>
            <a:pPr lvl="1"/>
            <a:r>
              <a:rPr lang="en-US" dirty="0" smtClean="0"/>
              <a:t>Not encoding user input makes you particularly vulnerable</a:t>
            </a:r>
          </a:p>
          <a:p>
            <a:r>
              <a:rPr lang="en-US" dirty="0" err="1" smtClean="0"/>
              <a:t>AntiForgeryToken</a:t>
            </a:r>
            <a:endParaRPr lang="en-US" dirty="0" smtClean="0"/>
          </a:p>
          <a:p>
            <a:pPr lvl="1"/>
            <a:r>
              <a:rPr lang="en-US" dirty="0" smtClean="0"/>
              <a:t>Helps to avoids CSRF attacks</a:t>
            </a:r>
          </a:p>
          <a:p>
            <a:pPr lvl="1"/>
            <a:r>
              <a:rPr lang="en-US" dirty="0" smtClean="0"/>
              <a:t>Requires a </a:t>
            </a:r>
            <a:r>
              <a:rPr lang="en-US" dirty="0" err="1" smtClean="0"/>
              <a:t>ValidateAntiForgeryToken</a:t>
            </a:r>
            <a:r>
              <a:rPr lang="en-US" dirty="0" smtClean="0"/>
              <a:t> attribute on controller action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1506" name="Picture 2" descr="C:\Users\bitmask\AppData\Local\Microsoft\Windows\Temporary Internet Files\Content.IE5\10GKUD7K\MCj0434845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4953000"/>
            <a:ext cx="1714500" cy="1714500"/>
          </a:xfrm>
          <a:prstGeom prst="rect">
            <a:avLst/>
          </a:prstGeom>
          <a:noFill/>
        </p:spPr>
      </p:pic>
      <p:pic>
        <p:nvPicPr>
          <p:cNvPr id="21507" name="Picture 3" descr="C:\Users\bitmask\AppData\Local\Microsoft\Windows\Temporary Internet Files\Content.IE5\1FFQKFHD\MCj0424192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876800"/>
            <a:ext cx="1391478" cy="1143000"/>
          </a:xfrm>
          <a:prstGeom prst="rect">
            <a:avLst/>
          </a:prstGeom>
          <a:noFill/>
        </p:spPr>
      </p:pic>
      <p:pic>
        <p:nvPicPr>
          <p:cNvPr id="21508" name="Picture 4" descr="C:\Users\bitmask\AppData\Local\Microsoft\Windows\Temporary Internet Files\Content.IE5\10GKUD7K\MCj0435242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3505200"/>
            <a:ext cx="770253" cy="1524000"/>
          </a:xfrm>
          <a:prstGeom prst="rect">
            <a:avLst/>
          </a:prstGeom>
          <a:noFill/>
        </p:spPr>
      </p:pic>
      <p:cxnSp>
        <p:nvCxnSpPr>
          <p:cNvPr id="10" name="Curved Connector 9"/>
          <p:cNvCxnSpPr/>
          <p:nvPr/>
        </p:nvCxnSpPr>
        <p:spPr bwMode="auto">
          <a:xfrm flipV="1">
            <a:off x="914400" y="3886204"/>
            <a:ext cx="3429001" cy="761996"/>
          </a:xfrm>
          <a:prstGeom prst="curvedConnector3">
            <a:avLst>
              <a:gd name="adj1" fmla="val 11143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 bwMode="auto">
          <a:xfrm>
            <a:off x="1426298" y="4126468"/>
            <a:ext cx="16979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GET evil.aspx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410200" y="3962400"/>
            <a:ext cx="1236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EVIL.com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7848600" y="5715000"/>
            <a:ext cx="1223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YOU.com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16" name="Shape 15"/>
          <p:cNvCxnSpPr>
            <a:stCxn id="21508" idx="1"/>
          </p:cNvCxnSpPr>
          <p:nvPr/>
        </p:nvCxnSpPr>
        <p:spPr bwMode="auto">
          <a:xfrm rot="10800000" flipV="1">
            <a:off x="1600200" y="4267200"/>
            <a:ext cx="2971800" cy="609600"/>
          </a:xfrm>
          <a:prstGeom prst="curvedConnector3">
            <a:avLst>
              <a:gd name="adj1" fmla="val 6923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 bwMode="auto">
          <a:xfrm>
            <a:off x="1524000" y="5054025"/>
            <a:ext cx="486062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ekton Pro" pitchFamily="34" charset="0"/>
              </a:rPr>
              <a:t>&lt;form action=“http://you.com/editprofile.aspx”&gt;</a:t>
            </a:r>
          </a:p>
          <a:p>
            <a:r>
              <a:rPr lang="en-US" dirty="0" smtClean="0">
                <a:solidFill>
                  <a:srgbClr val="002060"/>
                </a:solidFill>
                <a:latin typeface="Tekton Pro" pitchFamily="34" charset="0"/>
              </a:rPr>
              <a:t>…</a:t>
            </a:r>
            <a:endParaRPr lang="en-US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28" name="Curved Connector 27"/>
          <p:cNvCxnSpPr/>
          <p:nvPr/>
        </p:nvCxnSpPr>
        <p:spPr bwMode="auto">
          <a:xfrm flipV="1">
            <a:off x="2057400" y="5638800"/>
            <a:ext cx="4953000" cy="228600"/>
          </a:xfrm>
          <a:prstGeom prst="curvedConnector3">
            <a:avLst>
              <a:gd name="adj1" fmla="val 66352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 bwMode="auto">
          <a:xfrm>
            <a:off x="4134922" y="5943600"/>
            <a:ext cx="26468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POST editprofile.aspx 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459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Default model binder maps request values to a CLR type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FromBody</a:t>
            </a:r>
            <a:r>
              <a:rPr lang="en-US" dirty="0" smtClean="0"/>
              <a:t>] [</a:t>
            </a:r>
            <a:r>
              <a:rPr lang="en-US" dirty="0" err="1" smtClean="0"/>
              <a:t>FromQuery</a:t>
            </a:r>
            <a:r>
              <a:rPr lang="en-US" dirty="0" smtClean="0"/>
              <a:t>] [</a:t>
            </a:r>
            <a:r>
              <a:rPr lang="en-US" dirty="0" err="1" smtClean="0"/>
              <a:t>FromHeader</a:t>
            </a:r>
            <a:r>
              <a:rPr lang="en-US" dirty="0" smtClean="0"/>
              <a:t>] [</a:t>
            </a:r>
            <a:r>
              <a:rPr lang="en-US" dirty="0" err="1" smtClean="0"/>
              <a:t>FromRoute</a:t>
            </a:r>
            <a:r>
              <a:rPr lang="en-US" dirty="0" smtClean="0"/>
              <a:t>] …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124200" y="2743200"/>
            <a:ext cx="5638800" cy="17526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Edit(</a:t>
            </a:r>
            <a:r>
              <a:rPr lang="en-US" sz="1800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Employee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employee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800" b="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...  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2057400" y="3581400"/>
            <a:ext cx="6172200" cy="2133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Edit(</a:t>
            </a:r>
            <a:r>
              <a:rPr lang="en-US" sz="18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id,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name,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                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DateTime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hireDate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800" b="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...  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66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Binding Security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Beware of over-posting / mass assignment</a:t>
            </a:r>
            <a:endParaRPr lang="en-US" dirty="0"/>
          </a:p>
        </p:txBody>
      </p:sp>
      <p:pic>
        <p:nvPicPr>
          <p:cNvPr id="1026" name="Picture 2" descr="composing the att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199"/>
            <a:ext cx="5943600" cy="409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55799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Conventions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5105400" cy="4495800"/>
          </a:xfrm>
        </p:spPr>
        <p:txBody>
          <a:bodyPr/>
          <a:lstStyle/>
          <a:p>
            <a:r>
              <a:rPr lang="en-US" dirty="0" smtClean="0"/>
              <a:t>Every controller has a default view directory</a:t>
            </a:r>
          </a:p>
          <a:p>
            <a:pPr lvl="1"/>
            <a:r>
              <a:rPr lang="en-US" dirty="0" smtClean="0"/>
              <a:t>Default view is the name of the action</a:t>
            </a:r>
          </a:p>
          <a:p>
            <a:pPr lvl="1"/>
            <a:r>
              <a:rPr lang="en-US" dirty="0" err="1" smtClean="0"/>
              <a:t>ViewResult</a:t>
            </a:r>
            <a:r>
              <a:rPr lang="en-US" dirty="0" smtClean="0"/>
              <a:t> can override the default view name</a:t>
            </a:r>
          </a:p>
          <a:p>
            <a:r>
              <a:rPr lang="en-US" dirty="0" smtClean="0"/>
              <a:t>Shared views for all controllers</a:t>
            </a:r>
          </a:p>
          <a:p>
            <a:pPr lvl="1"/>
            <a:r>
              <a:rPr lang="en-US" dirty="0" smtClean="0"/>
              <a:t>ASP.NET will look here after the default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295400"/>
            <a:ext cx="32385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609600" y="4343400"/>
            <a:ext cx="47244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extension not required ...</a:t>
            </a:r>
            <a:endParaRPr lang="en-US" sz="18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View(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"Error"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316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Binding State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ModelState</a:t>
            </a:r>
            <a:r>
              <a:rPr lang="en-US" dirty="0"/>
              <a:t> </a:t>
            </a:r>
            <a:r>
              <a:rPr lang="en-US" dirty="0" smtClean="0"/>
              <a:t>contains byproducts of model binding</a:t>
            </a:r>
          </a:p>
          <a:p>
            <a:pPr lvl="1"/>
            <a:r>
              <a:rPr lang="en-US" dirty="0" smtClean="0"/>
              <a:t>Errors and attempted values</a:t>
            </a:r>
          </a:p>
          <a:p>
            <a:r>
              <a:rPr lang="en-US" dirty="0" err="1" smtClean="0"/>
              <a:t>ModelState.IsValid</a:t>
            </a:r>
            <a:endParaRPr lang="en-US" dirty="0" smtClean="0"/>
          </a:p>
          <a:p>
            <a:pPr lvl="1"/>
            <a:r>
              <a:rPr lang="en-US" dirty="0" smtClean="0"/>
              <a:t>Did the model bind correctly?</a:t>
            </a:r>
          </a:p>
          <a:p>
            <a:r>
              <a:rPr lang="en-US" dirty="0" smtClean="0"/>
              <a:t>HTML helpers use model state</a:t>
            </a:r>
          </a:p>
          <a:p>
            <a:pPr lvl="1"/>
            <a:r>
              <a:rPr lang="en-US" dirty="0" smtClean="0"/>
              <a:t>Model state can override view model data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676400" y="3733800"/>
            <a:ext cx="4724400" cy="2514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0" dirty="0" err="1">
                <a:latin typeface="Consolas" pitchFamily="49" charset="0"/>
                <a:ea typeface="Calibri"/>
                <a:cs typeface="Consolas" pitchFamily="49" charset="0"/>
              </a:rPr>
              <a:t>IndexAsync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model)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1400" b="0" dirty="0" err="1">
                <a:latin typeface="Consolas" pitchFamily="49" charset="0"/>
                <a:ea typeface="Calibri"/>
                <a:cs typeface="Consolas" pitchFamily="49" charset="0"/>
              </a:rPr>
              <a:t>ModelState.IsValid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{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sz="1400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</a:t>
            </a:r>
            <a:r>
              <a:rPr lang="en-US" sz="14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commit...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0" dirty="0" err="1">
                <a:latin typeface="Consolas" pitchFamily="49" charset="0"/>
                <a:ea typeface="Calibri"/>
                <a:cs typeface="Consolas" pitchFamily="49" charset="0"/>
              </a:rPr>
              <a:t>RedirectToAction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1400" b="0" dirty="0">
                <a:solidFill>
                  <a:srgbClr val="FF0000"/>
                </a:solidFill>
                <a:latin typeface="Consolas" pitchFamily="49" charset="0"/>
                <a:ea typeface="Calibri"/>
                <a:cs typeface="Consolas" pitchFamily="49" charset="0"/>
              </a:rPr>
              <a:t>Index</a:t>
            </a:r>
            <a:r>
              <a:rPr lang="en-US" sz="1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}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View(model);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728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Messages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ValidationMessage</a:t>
            </a:r>
            <a:endParaRPr lang="en-US" dirty="0" smtClean="0"/>
          </a:p>
          <a:p>
            <a:pPr lvl="1"/>
            <a:r>
              <a:rPr lang="en-US" dirty="0" smtClean="0"/>
              <a:t>Display property level validation errors</a:t>
            </a:r>
          </a:p>
          <a:p>
            <a:r>
              <a:rPr lang="en-US" dirty="0" err="1" smtClean="0"/>
              <a:t>ValidationSummary</a:t>
            </a:r>
            <a:endParaRPr lang="en-US" dirty="0" smtClean="0"/>
          </a:p>
          <a:p>
            <a:pPr lvl="1"/>
            <a:r>
              <a:rPr lang="en-US" dirty="0" smtClean="0"/>
              <a:t>Display model level validation errors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3505200"/>
            <a:ext cx="82962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14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own Arrow 3"/>
          <p:cNvSpPr/>
          <p:nvPr/>
        </p:nvSpPr>
        <p:spPr bwMode="auto">
          <a:xfrm rot="19207364">
            <a:off x="5265071" y="294334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Down Arrow 4"/>
          <p:cNvSpPr/>
          <p:nvPr/>
        </p:nvSpPr>
        <p:spPr bwMode="auto">
          <a:xfrm rot="2489159">
            <a:off x="2832878" y="276988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Down Arrow 5"/>
          <p:cNvSpPr/>
          <p:nvPr/>
        </p:nvSpPr>
        <p:spPr bwMode="auto">
          <a:xfrm rot="5400000">
            <a:off x="4076700" y="3771900"/>
            <a:ext cx="685800" cy="16764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390900" y="1333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latin typeface="Tekton Pro" pitchFamily="34" charset="0"/>
              </a:rPr>
              <a:t>Controller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333500" y="3619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latin typeface="Tekton Pro" pitchFamily="34" charset="0"/>
              </a:rPr>
              <a:t>Model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600700" y="35433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latin typeface="Tekton Pro" pitchFamily="34" charset="0"/>
              </a:rPr>
              <a:t>View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394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38200" y="2743200"/>
            <a:ext cx="2057400" cy="1828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Template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505200" y="2743200"/>
            <a:ext cx="2057400" cy="1828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Data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248400" y="2667000"/>
            <a:ext cx="2057400" cy="1828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Generated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Output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5600" y="3124200"/>
            <a:ext cx="6270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+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38800" y="3124200"/>
            <a:ext cx="627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=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86005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81200" y="2514600"/>
            <a:ext cx="5562600" cy="2438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 err="1" smtClean="0">
                <a:solidFill>
                  <a:srgbClr val="800000"/>
                </a:solidFill>
                <a:latin typeface="Consolas" pitchFamily="49" charset="0"/>
              </a:rPr>
              <a:t>ul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@</a:t>
            </a:r>
            <a:r>
              <a:rPr lang="en-US" sz="1200" b="0" dirty="0" err="1" smtClean="0">
                <a:solidFill>
                  <a:srgbClr val="0000FF"/>
                </a:solidFill>
                <a:latin typeface="Consolas" pitchFamily="49" charset="0"/>
              </a:rPr>
              <a:t>foreach</a:t>
            </a:r>
            <a:r>
              <a:rPr lang="en-US" sz="1200" b="0" dirty="0" smtClean="0">
                <a:latin typeface="Consolas" pitchFamily="49" charset="0"/>
              </a:rPr>
              <a:t> (</a:t>
            </a:r>
            <a:r>
              <a:rPr lang="en-US" sz="1200" b="0" dirty="0" err="1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sz="1200" b="0" dirty="0" smtClean="0">
                <a:latin typeface="Consolas" pitchFamily="49" charset="0"/>
              </a:rPr>
              <a:t> movie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in</a:t>
            </a:r>
            <a:r>
              <a:rPr lang="en-US" sz="1200" b="0" dirty="0" smtClean="0">
                <a:latin typeface="Consolas" pitchFamily="49" charset="0"/>
              </a:rPr>
              <a:t> Model) { 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 err="1" smtClean="0">
                <a:solidFill>
                  <a:srgbClr val="800000"/>
                </a:solidFill>
                <a:latin typeface="Consolas" pitchFamily="49" charset="0"/>
              </a:rPr>
              <a:t>li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a</a:t>
            </a:r>
            <a:r>
              <a:rPr lang="en-US" sz="1200" b="0" dirty="0" smtClean="0">
                <a:latin typeface="Consolas" pitchFamily="49" charset="0"/>
              </a:rPr>
              <a:t> </a:t>
            </a:r>
            <a:r>
              <a:rPr lang="en-US" sz="1200" b="0" dirty="0" err="1" smtClean="0">
                <a:solidFill>
                  <a:srgbClr val="FF0000"/>
                </a:solidFill>
                <a:latin typeface="Consolas" pitchFamily="49" charset="0"/>
              </a:rPr>
              <a:t>href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="/home/details/</a:t>
            </a:r>
            <a:r>
              <a:rPr lang="en-US" sz="1200" b="0" dirty="0" smtClean="0">
                <a:latin typeface="Consolas" pitchFamily="49" charset="0"/>
              </a:rPr>
              <a:t>@</a:t>
            </a:r>
            <a:r>
              <a:rPr lang="en-US" sz="1200" b="0" dirty="0" err="1" smtClean="0">
                <a:solidFill>
                  <a:srgbClr val="0000FF"/>
                </a:solidFill>
                <a:latin typeface="Consolas" pitchFamily="49" charset="0"/>
              </a:rPr>
              <a:t>movie.ID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"&gt;</a:t>
            </a:r>
            <a:r>
              <a:rPr lang="en-US" sz="1200" b="0" dirty="0" smtClean="0">
                <a:latin typeface="Consolas" pitchFamily="49" charset="0"/>
              </a:rPr>
              <a:t>@</a:t>
            </a:r>
            <a:r>
              <a:rPr lang="en-US" sz="1200" b="0" dirty="0" err="1" smtClean="0">
                <a:latin typeface="Consolas" pitchFamily="49" charset="0"/>
              </a:rPr>
              <a:t>movie.Title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a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 err="1" smtClean="0">
                <a:solidFill>
                  <a:srgbClr val="800000"/>
                </a:solidFill>
                <a:latin typeface="Consolas" pitchFamily="49" charset="0"/>
              </a:rPr>
              <a:t>li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}   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 err="1" smtClean="0">
                <a:solidFill>
                  <a:srgbClr val="800000"/>
                </a:solidFill>
                <a:latin typeface="Consolas" pitchFamily="49" charset="0"/>
              </a:rPr>
              <a:t>ul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dirty="0" smtClean="0">
              <a:solidFill>
                <a:srgbClr val="0000FF"/>
              </a:solidFill>
              <a:latin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</a:rPr>
              <a:t>Email: scott-allen@pluralsight.com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Twitter: @@</a:t>
            </a:r>
            <a:r>
              <a:rPr lang="en-US" sz="1200" b="0" dirty="0" err="1" smtClean="0">
                <a:latin typeface="Consolas" pitchFamily="49" charset="0"/>
              </a:rPr>
              <a:t>OdeToCode</a:t>
            </a:r>
            <a:r>
              <a:rPr lang="en-US" sz="1200" b="0" dirty="0" smtClean="0">
                <a:latin typeface="Consolas" pitchFamily="49" charset="0"/>
              </a:rPr>
              <a:t> </a:t>
            </a:r>
            <a:br>
              <a:rPr lang="en-US" sz="1200" b="0" dirty="0" smtClean="0">
                <a:latin typeface="Consolas" pitchFamily="49" charset="0"/>
              </a:rPr>
            </a:b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Intermingling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36552" y="1524000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C#</a:t>
            </a:r>
            <a:endParaRPr lang="en-US" sz="5400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74952" y="1524000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HTML</a:t>
            </a:r>
            <a:endParaRPr lang="en-US" sz="5400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17839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093 C 0.02309 -0.00717 0.04722 -0.00717 0.07135 -0.00093 C 0.10972 -0.00208 0.13906 -0.00416 0.17517 -0.00786 C 0.19149 -0.01226 0.20816 -0.01387 0.22448 -0.01711 C 0.22865 -0.01804 0.2368 -0.01919 0.2368 -0.01919 C 0.24635 -0.01734 0.25677 -0.01873 0.26493 -0.01249 C 0.27101 -0.00809 0.27743 0.00855 0.27743 0.00878 C 0.27847 0.01318 0.28177 0.01803 0.28108 0.02289 C 0.27986 0.02821 0.27934 0.03422 0.27743 0.0393 C 0.27326 0.04994 0.2618 0.05595 0.25451 0.06058 C 0.23889 0.07098 0.22465 0.07907 0.20677 0.08139 C 0.19913 0.08254 0.19149 0.083 0.18403 0.0837 C 0.16389 0.0904 0.18698 0.0837 0.14167 0.0837 C 0.12465 0.0837 0.10764 0.08509 0.09062 0.08624 C 0.07934 0.08878 0.06858 0.09295 0.05712 0.09549 C 0.03871 0.10497 0.02118 0.11537 0.0026 0.1237 C 0.00017 0.12601 -0.00226 0.12855 -0.00451 0.1311 C -0.00799 0.13387 -0.0151 0.14011 -0.0151 0.14035 C -0.01719 0.14543 -0.02031 0.15237 -0.02031 0.15884 C -0.02031 0.18381 0.00469 0.19283 0.02014 0.19399 C 0.0349 0.19561 0.0493 0.19584 0.06406 0.19653 C 0.08368 0.203 0.0908 0.20069 0.1151 0.19884 C 0.14479 0.19237 0.17691 0.19144 0.20677 0.18936 C 0.22153 0.1926 0.23385 0.19792 0.2474 0.20601 C 0.24983 0.2074 0.25226 0.20855 0.25451 0.21063 C 0.25868 0.2141 0.26684 0.2222 0.26684 0.22243 C 0.27066 0.22959 0.27517 0.23352 0.27917 0.24092 C 0.27986 0.24347 0.28108 0.24532 0.28108 0.24809 C 0.28108 0.2585 0.28125 0.26867 0.27917 0.27861 C 0.27656 0.29156 0.2684 0.29757 0.25972 0.29988 C 0.23177 0.30705 0.23785 0.30474 0.20347 0.30705 C 0.18646 0.30589 0.16944 0.30566 0.15243 0.30474 C 0.14878 0.30451 0.14531 0.30335 0.14167 0.3022 C 0.13976 0.30173 0.13837 0.29988 0.13646 0.29988 C 0.11719 0.29757 0.0783 0.2948 0.0783 0.29503 C 0.05434 0.29688 0.03628 0.29688 0.01667 0.31376 C 0.01545 0.31607 0.01441 0.31884 0.01302 0.32092 C 0.01146 0.32347 0.0092 0.32509 0.00764 0.32786 C 0.00538 0.33202 0.00469 0.33757 0.0026 0.3422 C -0.00174 0.36971 0.00226 0.38844 0.01667 0.40763 C 0.02708 0.43584 0.05503 0.44416 0.07656 0.44786 C 0.0974 0.44624 0.11771 0.44462 0.13837 0.44046 C 0.15104 0.43491 0.16528 0.43607 0.17882 0.43376 C 0.19115 0.43445 0.20347 0.43468 0.2158 0.43584 C 0.22448 0.43676 0.23385 0.44162 0.24219 0.44509 C 0.25052 0.44925 0.2599 0.44832 0.26858 0.4504 C 0.27222 0.45156 0.27552 0.45295 0.27917 0.4548 C 0.28108 0.45572 0.28455 0.45711 0.28455 0.45734 C 0.28819 0.46035 0.29149 0.46335 0.29514 0.46659 C 0.31163 0.48162 0.28802 0.45433 0.30573 0.47352 C 0.31684 0.48578 0.32344 0.50173 0.32344 0.52092 " pathEditMode="relative" rAng="0" ptsTypes="ffffffffffffffffffffffffffffffffffffffffffffffffff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00" y="252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4509E-6 C -0.05243 0.00254 -0.10416 0.01063 -0.15625 0.01364 C -0.16718 0.01826 -0.17882 0.02058 -0.1901 0.02289 C -0.22934 0.02104 -0.26823 0.01873 -0.30729 0.0252 C -0.30972 0.02613 -0.31232 0.02613 -0.31441 0.02751 C -0.31823 0.03006 -0.32517 0.03699 -0.32517 0.03722 C -0.32639 0.04 -0.32691 0.04347 -0.32864 0.04624 C -0.32986 0.04832 -0.33281 0.04855 -0.33402 0.05087 C -0.33593 0.0548 -0.3375 0.06474 -0.3375 0.06497 C -0.33698 0.07006 -0.3375 0.07584 -0.33576 0.08092 C -0.33472 0.08439 -0.32517 0.09318 -0.32343 0.0948 C -0.31354 0.10404 -0.3033 0.10867 -0.29132 0.11121 C -0.28732 0.11306 -0.28281 0.11376 -0.27899 0.11584 C -0.27691 0.11699 -0.27569 0.11954 -0.27343 0.12046 C -0.26597 0.1237 -0.25816 0.1237 -0.25052 0.12532 C -0.22239 0.12046 -0.20989 0.11746 -0.17777 0.11584 C -0.15503 0.11167 -0.14288 0.11191 -0.11718 0.11352 C -0.09496 0.11838 -0.07291 0.1274 -0.05156 0.13688 C -0.04757 0.14081 -0.04236 0.14312 -0.03906 0.14844 C -0.03611 0.15306 -0.03472 0.15954 -0.03194 0.16439 C -0.02882 0.17803 -0.02656 0.18682 -0.03038 0.20185 C -0.03177 0.20717 -0.03941 0.21179 -0.0427 0.21364 C -0.05243 0.21896 -0.06076 0.22289 -0.07118 0.2252 C -0.11145 0.24647 -0.16632 0.23792 -0.20625 0.23884 C -0.24097 0.2467 -0.27621 0.24647 -0.31093 0.25526 C -0.31267 0.25757 -0.31562 0.25896 -0.31614 0.2622 C -0.32083 0.2948 -0.2842 0.29133 -0.27187 0.29248 C -0.25243 0.29665 -0.21319 0.29965 -0.21319 0.29988 C -0.19218 0.30404 -0.16979 0.30404 -0.1493 0.31329 C -0.13298 0.32069 -0.11944 0.33202 -0.10486 0.34335 C -0.10416 0.34589 -0.10382 0.34844 -0.10312 0.35052 C -0.10208 0.35306 -0.09965 0.35468 -0.09948 0.35746 C -0.09791 0.3785 -0.10034 0.37087 -0.10486 0.38289 C -0.10573 0.3852 -0.10538 0.38844 -0.10659 0.39006 C -0.10798 0.39191 -0.11024 0.39167 -0.11198 0.39214 C -0.11319 0.39445 -0.11371 0.39769 -0.11545 0.3993 C -0.11753 0.40115 -0.12031 0.40069 -0.12274 0.40162 C -0.13159 0.40601 -0.13993 0.41017 -0.1493 0.41318 C -0.15955 0.42358 -0.17031 0.42266 -0.18298 0.42497 C -0.19791 0.43098 -0.21215 0.43861 -0.22743 0.4437 C -0.23628 0.45087 -0.24705 0.45826 -0.25399 0.4689 C -0.26145 0.48023 -0.25451 0.47121 -0.25955 0.48277 C -0.26961 0.50682 -0.26423 0.48832 -0.26823 0.50381 C -0.27031 0.52878 -0.26753 0.52 -0.27187 0.53202 " pathEditMode="relative" rAng="0" ptsTypes="fffffffffffffffffffffffffffffffffffffffffff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00" y="266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with Razor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 views are “master pages” for razor</a:t>
            </a:r>
          </a:p>
          <a:p>
            <a:r>
              <a:rPr lang="en-US" dirty="0" smtClean="0"/>
              <a:t>Use inherited methods to specify content areas</a:t>
            </a:r>
          </a:p>
          <a:p>
            <a:pPr lvl="1"/>
            <a:r>
              <a:rPr lang="en-US" dirty="0" err="1" smtClean="0"/>
              <a:t>RenderBody</a:t>
            </a:r>
            <a:endParaRPr lang="en-US" dirty="0" smtClean="0"/>
          </a:p>
          <a:p>
            <a:pPr lvl="1"/>
            <a:r>
              <a:rPr lang="en-US" dirty="0" err="1" smtClean="0"/>
              <a:t>RenderSection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3048000"/>
            <a:ext cx="8610600" cy="3124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&lt;!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DOCTYPE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smtClean="0">
                <a:solidFill>
                  <a:srgbClr val="FF0000"/>
                </a:solidFill>
                <a:latin typeface="Consolas" pitchFamily="49" charset="0"/>
              </a:rPr>
              <a:t>html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html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head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title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>@</a:t>
            </a:r>
            <a:r>
              <a:rPr lang="en-US" sz="1400" b="0" dirty="0" err="1" smtClean="0">
                <a:latin typeface="Consolas" pitchFamily="49" charset="0"/>
              </a:rPr>
              <a:t>ViewBag.Title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title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script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err="1" smtClean="0">
                <a:solidFill>
                  <a:srgbClr val="FF0000"/>
                </a:solidFill>
                <a:latin typeface="Consolas" pitchFamily="49" charset="0"/>
              </a:rPr>
              <a:t>src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="</a:t>
            </a:r>
            <a:r>
              <a:rPr lang="en-US" sz="1400" b="0" dirty="0" smtClean="0">
                <a:latin typeface="Consolas" pitchFamily="49" charset="0"/>
              </a:rPr>
              <a:t>@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</a:rPr>
              <a:t>Url.Content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(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</a:rPr>
              <a:t>"~/Scripts/jquery-1.4.4.min.js"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)"</a:t>
            </a:r>
            <a:r>
              <a:rPr lang="en-US" sz="1400" b="0" dirty="0" smtClean="0">
                <a:latin typeface="Consolas" pitchFamily="49" charset="0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FF0000"/>
                </a:solidFill>
                <a:latin typeface="Consolas" pitchFamily="49" charset="0"/>
              </a:rPr>
              <a:t>            type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="text/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</a:rPr>
              <a:t>javascript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"&gt;&lt;/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script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head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body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@</a:t>
            </a:r>
            <a:r>
              <a:rPr lang="en-US" sz="1400" b="0" dirty="0" err="1" smtClean="0">
                <a:latin typeface="Consolas" pitchFamily="49" charset="0"/>
              </a:rPr>
              <a:t>RenderBody</a:t>
            </a:r>
            <a:r>
              <a:rPr lang="en-US" sz="1400" b="0" dirty="0" smtClean="0">
                <a:latin typeface="Consolas" pitchFamily="49" charset="0"/>
              </a:rPr>
              <a:t>()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body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html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8985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</a:t>
            </a:r>
            <a:r>
              <a:rPr lang="en-US" dirty="0" err="1" smtClean="0"/>
              <a:t>ViewStart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inside _</a:t>
            </a:r>
            <a:r>
              <a:rPr lang="en-US" dirty="0" err="1" smtClean="0"/>
              <a:t>ViewStart.cshtml</a:t>
            </a:r>
            <a:r>
              <a:rPr lang="en-US" dirty="0" smtClean="0"/>
              <a:t> executes before every view renders</a:t>
            </a:r>
          </a:p>
          <a:p>
            <a:r>
              <a:rPr lang="en-US" dirty="0" smtClean="0"/>
              <a:t>Hierarchical (subfolders override parent)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371600" y="3200400"/>
            <a:ext cx="6172200" cy="1447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</a:rPr>
              <a:t>@{</a:t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latin typeface="Consolas" pitchFamily="49" charset="0"/>
              </a:rPr>
              <a:t>    Layout = 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"~/Views/Shared/_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</a:rPr>
              <a:t>Layout.cshtml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b="0" dirty="0" smtClean="0">
                <a:latin typeface="Consolas" pitchFamily="49" charset="0"/>
              </a:rPr>
              <a:t>;</a:t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latin typeface="Consolas" pitchFamily="49" charset="0"/>
              </a:rPr>
              <a:t> }</a:t>
            </a: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8701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</a:t>
            </a:r>
            <a:r>
              <a:rPr lang="en-US" dirty="0" err="1" smtClean="0"/>
              <a:t>ViewImports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namespaces and tag helpers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967037"/>
            <a:ext cx="56769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7057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and Dependency Injection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@inject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3019425"/>
            <a:ext cx="5934075" cy="819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331022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 is a property of the </a:t>
            </a:r>
            <a:r>
              <a:rPr lang="en-US" dirty="0" err="1" smtClean="0"/>
              <a:t>ViewPage</a:t>
            </a:r>
            <a:r>
              <a:rPr lang="en-US" dirty="0" smtClean="0"/>
              <a:t> base class</a:t>
            </a:r>
          </a:p>
          <a:p>
            <a:r>
              <a:rPr lang="en-US" dirty="0" smtClean="0"/>
              <a:t>Many HTML helpers replaced with tag helpers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85800" y="3124200"/>
            <a:ext cx="7543800" cy="2438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sz="1400" b="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 (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Html.BeginForm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()) {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@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Html.ValidationSummary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="editor-label"&gt;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    @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Html.LabelFor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(model =&gt; 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model.FirstName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="editor-field"&gt;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    @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Html.EditorFor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(model =&gt; 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model.FirstName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    @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Html.ValidationMessageFor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(model =&gt; 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model.FirstName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27080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20238</TotalTime>
  <Words>499</Words>
  <Application>Microsoft Office PowerPoint</Application>
  <PresentationFormat>On-screen Show (4:3)</PresentationFormat>
  <Paragraphs>149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Consolas</vt:lpstr>
      <vt:lpstr>Myriad Pro</vt:lpstr>
      <vt:lpstr>Myriad Pro Light</vt:lpstr>
      <vt:lpstr>Segoe UI</vt:lpstr>
      <vt:lpstr>Tekton Pro</vt:lpstr>
      <vt:lpstr>Times New Roman</vt:lpstr>
      <vt:lpstr>Verdana</vt:lpstr>
      <vt:lpstr>Wingdings</vt:lpstr>
      <vt:lpstr>1_SapphireTemplate</vt:lpstr>
      <vt:lpstr>ASP.NET MVC</vt:lpstr>
      <vt:lpstr>View Conventions</vt:lpstr>
      <vt:lpstr>Razor Templates</vt:lpstr>
      <vt:lpstr>Intermingling</vt:lpstr>
      <vt:lpstr>Layout with Razor</vt:lpstr>
      <vt:lpstr>_ViewStart</vt:lpstr>
      <vt:lpstr>_ViewImports</vt:lpstr>
      <vt:lpstr>Views and Dependency Injection</vt:lpstr>
      <vt:lpstr>HTML Helpers</vt:lpstr>
      <vt:lpstr>Partials</vt:lpstr>
      <vt:lpstr>TagHelpers</vt:lpstr>
      <vt:lpstr>Custom Tag Helper</vt:lpstr>
      <vt:lpstr>View Components</vt:lpstr>
      <vt:lpstr>Templated Helpers</vt:lpstr>
      <vt:lpstr>Data Annotations</vt:lpstr>
      <vt:lpstr>Display / Edit Annotations</vt:lpstr>
      <vt:lpstr>Security</vt:lpstr>
      <vt:lpstr>Model Binding</vt:lpstr>
      <vt:lpstr>Model Binding Security</vt:lpstr>
      <vt:lpstr>Model Binding State</vt:lpstr>
      <vt:lpstr>Validation Messages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1107</cp:revision>
  <dcterms:created xsi:type="dcterms:W3CDTF">2007-12-27T20:50:38Z</dcterms:created>
  <dcterms:modified xsi:type="dcterms:W3CDTF">2015-09-12T19:27:21Z</dcterms:modified>
</cp:coreProperties>
</file>