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51"/>
  </p:notesMasterIdLst>
  <p:handoutMasterIdLst>
    <p:handoutMasterId r:id="rId52"/>
  </p:handout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77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5" r:id="rId49"/>
    <p:sldId id="376" r:id="rId5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92981" autoAdjust="0"/>
  </p:normalViewPr>
  <p:slideViewPr>
    <p:cSldViewPr>
      <p:cViewPr varScale="1">
        <p:scale>
          <a:sx n="84" d="100"/>
          <a:sy n="84" d="100"/>
        </p:scale>
        <p:origin x="9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3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github.com/Microsoft/TypeScript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err="1" smtClean="0"/>
              <a:t>TypeScript</a:t>
            </a:r>
            <a:r>
              <a:rPr lang="en-US" dirty="0" smtClean="0"/>
              <a:t> and ECMAScript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91000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3200"/>
            <a:ext cx="4752975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514600"/>
            <a:ext cx="5705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583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function is an 8 character 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81200"/>
            <a:ext cx="46863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3847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Expressive syntax</a:t>
            </a:r>
          </a:p>
          <a:p>
            <a:r>
              <a:rPr lang="en-US" dirty="0" smtClean="0"/>
              <a:t>Familiar to C# developers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981325"/>
            <a:ext cx="67818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961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LINQish</a:t>
            </a:r>
            <a:r>
              <a:rPr lang="en-US" dirty="0" smtClean="0"/>
              <a:t> Arrows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185987"/>
            <a:ext cx="6229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4971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 Lexically Bind this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652587"/>
            <a:ext cx="76866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511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String Concatenation Is Unpleasant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533650"/>
            <a:ext cx="85534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7877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String Templates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90725"/>
            <a:ext cx="75438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9513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Better: Tagged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61926"/>
            <a:ext cx="6915150" cy="458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6002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has no block scope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286000"/>
            <a:ext cx="7172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32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let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6596158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343400"/>
            <a:ext cx="44862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9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Excitement?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7696200" cy="4495800"/>
          </a:xfrm>
        </p:spPr>
        <p:txBody>
          <a:bodyPr/>
          <a:lstStyle/>
          <a:p>
            <a:r>
              <a:rPr lang="en-US" dirty="0" smtClean="0"/>
              <a:t>First </a:t>
            </a:r>
            <a:r>
              <a:rPr lang="en-US" i="1" dirty="0" smtClean="0"/>
              <a:t>substantial</a:t>
            </a:r>
            <a:r>
              <a:rPr lang="en-US" dirty="0" smtClean="0"/>
              <a:t> addition to JavaScript since inception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28600" y="3124200"/>
            <a:ext cx="8686800" cy="228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Line Callout 2 6"/>
          <p:cNvSpPr/>
          <p:nvPr/>
        </p:nvSpPr>
        <p:spPr bwMode="auto">
          <a:xfrm>
            <a:off x="762000" y="2362200"/>
            <a:ext cx="1066800" cy="685800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1993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1.0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Line Callout 2 9"/>
          <p:cNvSpPr/>
          <p:nvPr/>
        </p:nvSpPr>
        <p:spPr bwMode="auto">
          <a:xfrm>
            <a:off x="2209800" y="3810000"/>
            <a:ext cx="1066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176"/>
              <a:gd name="adj6" fmla="val -22343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1998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 smtClean="0">
                <a:latin typeface="Tekton Pro" pitchFamily="34" charset="0"/>
              </a:rPr>
              <a:t>2.0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2895600" y="2362200"/>
            <a:ext cx="1066800" cy="685800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1999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3</a:t>
            </a:r>
            <a:r>
              <a:rPr lang="en-US" sz="2000" dirty="0" smtClean="0">
                <a:latin typeface="Tekton Pro" pitchFamily="34" charset="0"/>
              </a:rPr>
              <a:t>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Line Callout 2 12"/>
          <p:cNvSpPr/>
          <p:nvPr/>
        </p:nvSpPr>
        <p:spPr bwMode="auto">
          <a:xfrm>
            <a:off x="7543800" y="3810000"/>
            <a:ext cx="1066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176"/>
              <a:gd name="adj6" fmla="val -22343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2009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>
                <a:latin typeface="Tekton Pro" pitchFamily="34" charset="0"/>
              </a:rPr>
              <a:t>5</a:t>
            </a:r>
            <a:r>
              <a:rPr lang="en-US" sz="2000" dirty="0" smtClean="0">
                <a:latin typeface="Tekton Pro" pitchFamily="34" charset="0"/>
              </a:rPr>
              <a:t>.0</a:t>
            </a:r>
          </a:p>
        </p:txBody>
      </p:sp>
      <p:sp>
        <p:nvSpPr>
          <p:cNvPr id="16" name="Line Callout 2 15"/>
          <p:cNvSpPr/>
          <p:nvPr/>
        </p:nvSpPr>
        <p:spPr bwMode="auto">
          <a:xfrm>
            <a:off x="7543800" y="2362200"/>
            <a:ext cx="1066800" cy="685800"/>
          </a:xfrm>
          <a:prstGeom prst="borderCallout2">
            <a:avLst>
              <a:gd name="adj1" fmla="val 21453"/>
              <a:gd name="adj2" fmla="val 107497"/>
              <a:gd name="adj3" fmla="val 27760"/>
              <a:gd name="adj4" fmla="val 126962"/>
              <a:gd name="adj5" fmla="val 134121"/>
              <a:gd name="adj6" fmla="val 125920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2015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6</a:t>
            </a:r>
            <a:r>
              <a:rPr lang="en-US" sz="2000" dirty="0" smtClean="0">
                <a:latin typeface="Tekton Pro" pitchFamily="34" charset="0"/>
              </a:rPr>
              <a:t>.0</a:t>
            </a:r>
          </a:p>
        </p:txBody>
      </p:sp>
    </p:spTree>
    <p:extLst>
      <p:ext uri="{BB962C8B-B14F-4D97-AF65-F5344CB8AC3E}">
        <p14:creationId xmlns:p14="http://schemas.microsoft.com/office/powerpoint/2010/main" val="2311565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variables are mutable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819400"/>
            <a:ext cx="1809750" cy="1751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4572000" y="2895600"/>
            <a:ext cx="135485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Tekton Pro" pitchFamily="34" charset="0"/>
              </a:rPr>
              <a:t>=4</a:t>
            </a:r>
            <a:endParaRPr lang="en-US" sz="8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37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const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057400"/>
            <a:ext cx="56673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4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opposite of constructing is destructing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5133975" cy="2409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019425"/>
            <a:ext cx="62293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75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Destructuring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2362200"/>
            <a:ext cx="79248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9063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Default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are buried in the function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514600"/>
            <a:ext cx="5457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0677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Default Parameter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1447800"/>
            <a:ext cx="6172200" cy="2762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162175"/>
            <a:ext cx="65246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71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Variable Number of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 is not obvious to the consumer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2543175"/>
            <a:ext cx="77247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0225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Rest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the last parameter take the </a:t>
            </a:r>
            <a:r>
              <a:rPr lang="en-US" b="0" i="1" dirty="0" smtClean="0"/>
              <a:t>rest</a:t>
            </a:r>
            <a:r>
              <a:rPr lang="en-US" dirty="0" smtClean="0"/>
              <a:t> of the arguments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66198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3457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Operator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Spread an array across the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14600"/>
            <a:ext cx="59340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6753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Encapsulating Collections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033587"/>
            <a:ext cx="70961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844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Modularity &amp;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52525"/>
            <a:ext cx="59436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2145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Iterators and Iterables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2600"/>
            <a:ext cx="65627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8618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of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81212"/>
            <a:ext cx="62484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8043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new type where every value is </a:t>
            </a:r>
            <a:r>
              <a:rPr lang="en-US" dirty="0"/>
              <a:t>u</a:t>
            </a:r>
            <a:r>
              <a:rPr lang="en-US" dirty="0" smtClean="0"/>
              <a:t>nique and immutable</a:t>
            </a:r>
          </a:p>
          <a:p>
            <a:r>
              <a:rPr lang="en-US" dirty="0" smtClean="0"/>
              <a:t>Can use a symbol as a key into an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33625"/>
            <a:ext cx="6800850" cy="193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71800"/>
            <a:ext cx="63246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842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Symbol.iterator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magic method that makes an object iterable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124075"/>
            <a:ext cx="86963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5284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Own Iterable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7324725" cy="345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1450"/>
            <a:ext cx="82486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19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266825"/>
            <a:ext cx="66389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9080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Make Iterables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724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5856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Async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1600"/>
            <a:ext cx="7734300" cy="40089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5638800"/>
            <a:ext cx="822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http://tritarget.org/blog/2012/11/28/the-pyramid-of-doom-a-javascript-style-trap/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545783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Promises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95400"/>
            <a:ext cx="6081443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6897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Chain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71600"/>
            <a:ext cx="5381625" cy="446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09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Modularity &amp;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</a:p>
          <a:p>
            <a:pPr lvl="1"/>
            <a:r>
              <a:rPr lang="en-US" dirty="0" smtClean="0"/>
              <a:t>Common JS</a:t>
            </a:r>
          </a:p>
          <a:p>
            <a:pPr lvl="1"/>
            <a:r>
              <a:rPr lang="en-US" dirty="0" smtClean="0"/>
              <a:t>Asynchronous Module Definitions</a:t>
            </a:r>
          </a:p>
          <a:p>
            <a:pPr lvl="1"/>
            <a:r>
              <a:rPr lang="en-US" dirty="0" smtClean="0"/>
              <a:t>IFFE and </a:t>
            </a:r>
            <a:r>
              <a:rPr lang="en-US" dirty="0" err="1" smtClean="0"/>
              <a:t>Globals</a:t>
            </a:r>
            <a:endParaRPr lang="en-US" dirty="0" smtClean="0"/>
          </a:p>
          <a:p>
            <a:r>
              <a:rPr lang="en-US" dirty="0" smtClean="0"/>
              <a:t>Think about how current libraries from 2014 are designed</a:t>
            </a:r>
          </a:p>
          <a:p>
            <a:pPr lvl="1"/>
            <a:r>
              <a:rPr lang="en-US" dirty="0" smtClean="0"/>
              <a:t>jQuery -&gt; $</a:t>
            </a:r>
          </a:p>
          <a:p>
            <a:pPr lvl="1"/>
            <a:r>
              <a:rPr lang="en-US" dirty="0" smtClean="0"/>
              <a:t>Angular -&gt; angular</a:t>
            </a:r>
          </a:p>
          <a:p>
            <a:pPr lvl="1"/>
            <a:r>
              <a:rPr lang="en-US" dirty="0" err="1" smtClean="0"/>
              <a:t>Lodash</a:t>
            </a:r>
            <a:r>
              <a:rPr lang="en-US" dirty="0" smtClean="0"/>
              <a:t> -&gt; 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6984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 symbol followed by a function</a:t>
            </a:r>
          </a:p>
          <a:p>
            <a:r>
              <a:rPr lang="en-US" dirty="0" smtClean="0"/>
              <a:t>Function can modify</a:t>
            </a:r>
          </a:p>
          <a:p>
            <a:pPr lvl="1"/>
            <a:r>
              <a:rPr lang="en-US" dirty="0" smtClean="0"/>
              <a:t>A class</a:t>
            </a:r>
          </a:p>
          <a:p>
            <a:pPr lvl="1"/>
            <a:r>
              <a:rPr lang="en-US" dirty="0" smtClean="0"/>
              <a:t>A property</a:t>
            </a:r>
          </a:p>
          <a:p>
            <a:pPr lvl="1"/>
            <a:r>
              <a:rPr lang="en-US" dirty="0" smtClean="0"/>
              <a:t>A method</a:t>
            </a:r>
          </a:p>
          <a:p>
            <a:pPr lvl="1"/>
            <a:r>
              <a:rPr lang="en-US" dirty="0" smtClean="0"/>
              <a:t>A parameter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438400"/>
            <a:ext cx="5695950" cy="2695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3505200"/>
            <a:ext cx="7477125" cy="310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78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Designed by Microsoft</a:t>
            </a:r>
          </a:p>
          <a:p>
            <a:pPr lvl="1"/>
            <a:r>
              <a:rPr lang="en-US" dirty="0" smtClean="0"/>
              <a:t>Anders </a:t>
            </a:r>
            <a:r>
              <a:rPr lang="en-US" dirty="0" err="1" smtClean="0"/>
              <a:t>Heilsberg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github.com/Microsoft/TypeScript</a:t>
            </a:r>
            <a:endParaRPr lang="en-US" dirty="0" smtClean="0"/>
          </a:p>
          <a:p>
            <a:r>
              <a:rPr lang="en-US" dirty="0" smtClean="0"/>
              <a:t>Superset of JavaScript</a:t>
            </a:r>
          </a:p>
          <a:p>
            <a:pPr lvl="1"/>
            <a:r>
              <a:rPr lang="en-US" dirty="0" smtClean="0"/>
              <a:t>Adds optional types and interfaces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pbs.twimg.com/profile_images/2660272602/87a5a0fdc86455c3f94b0b0eebfdb1b9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710" y="12954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38058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Annotations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dirty="0" smtClean="0"/>
              <a:t>Declare the intended type of a variable</a:t>
            </a:r>
          </a:p>
          <a:p>
            <a:pPr lvl="1"/>
            <a:r>
              <a:rPr lang="en-US" dirty="0" smtClean="0"/>
              <a:t>Default is “any”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, number, string, Array, </a:t>
            </a:r>
            <a:r>
              <a:rPr lang="en-US" dirty="0" err="1" smtClean="0"/>
              <a:t>enum</a:t>
            </a:r>
            <a:r>
              <a:rPr lang="en-US" dirty="0" smtClean="0"/>
              <a:t>, void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219450"/>
            <a:ext cx="238125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219450"/>
            <a:ext cx="5105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693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Parameters can be typed</a:t>
            </a:r>
          </a:p>
          <a:p>
            <a:r>
              <a:rPr lang="en-US" dirty="0" smtClean="0"/>
              <a:t>Return value can also be typed</a:t>
            </a:r>
          </a:p>
          <a:p>
            <a:pPr lvl="1"/>
            <a:r>
              <a:rPr lang="en-US" dirty="0" smtClean="0"/>
              <a:t>Often can be inferred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971800"/>
            <a:ext cx="4038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2962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on the shape</a:t>
            </a:r>
          </a:p>
          <a:p>
            <a:pPr lvl="1"/>
            <a:r>
              <a:rPr lang="en-US" dirty="0" smtClean="0"/>
              <a:t>Allows for duck typing</a:t>
            </a:r>
          </a:p>
          <a:p>
            <a:pPr lvl="1"/>
            <a:r>
              <a:rPr lang="en-US" dirty="0" smtClean="0"/>
              <a:t>Can use optional properties</a:t>
            </a:r>
          </a:p>
          <a:p>
            <a:pPr lvl="1"/>
            <a:r>
              <a:rPr lang="en-US" dirty="0" smtClean="0"/>
              <a:t>Can also describe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124200"/>
            <a:ext cx="4324350" cy="30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9418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and Private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is the default</a:t>
            </a:r>
            <a:endParaRPr lang="en-US" dirty="0"/>
          </a:p>
          <a:p>
            <a:pPr lvl="1"/>
            <a:r>
              <a:rPr lang="en-US" dirty="0" smtClean="0"/>
              <a:t>Compiler enforces private keyword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2971800"/>
            <a:ext cx="82486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1970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have return types, optional and default parameters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90800"/>
            <a:ext cx="6806984" cy="18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9663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generic types to parameterize a function or class</a:t>
            </a:r>
          </a:p>
          <a:p>
            <a:pPr lvl="1"/>
            <a:r>
              <a:rPr lang="en-US" dirty="0" smtClean="0"/>
              <a:t>Generic constraints can make type programmable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743200"/>
            <a:ext cx="52578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6258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d.ts</a:t>
            </a:r>
            <a:r>
              <a:rPr lang="en-US" dirty="0" smtClean="0"/>
              <a:t> files provide type metadata for 3</a:t>
            </a:r>
            <a:r>
              <a:rPr lang="en-US" baseline="30000" dirty="0" smtClean="0"/>
              <a:t>rd</a:t>
            </a:r>
            <a:r>
              <a:rPr lang="en-US" dirty="0" smtClean="0"/>
              <a:t> parties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286000"/>
            <a:ext cx="2133600" cy="38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9216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ES2015 is a new language</a:t>
            </a:r>
          </a:p>
          <a:p>
            <a:pPr lvl="1"/>
            <a:r>
              <a:rPr lang="en-US" dirty="0" smtClean="0"/>
              <a:t>Classes, arrow functions, generators, and more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 smtClean="0"/>
              <a:t>adds optional type annotations</a:t>
            </a:r>
          </a:p>
          <a:p>
            <a:pPr lvl="1"/>
            <a:r>
              <a:rPr lang="en-US" dirty="0" smtClean="0"/>
              <a:t>Types are structural</a:t>
            </a:r>
          </a:p>
          <a:p>
            <a:pPr lvl="1"/>
            <a:r>
              <a:rPr lang="en-US" dirty="0" smtClean="0"/>
              <a:t>Type annotations useful for tooling and compile time checks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458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Real Modules!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“module” not “file”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14550"/>
            <a:ext cx="65532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05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76980"/>
            <a:ext cx="8196262" cy="31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984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Exports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52537"/>
            <a:ext cx="6139229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2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Simulating 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693543"/>
            <a:ext cx="5495925" cy="440245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727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class Keyword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455150"/>
            <a:ext cx="5310188" cy="486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786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29081</TotalTime>
  <Words>446</Words>
  <Application>Microsoft Office PowerPoint</Application>
  <PresentationFormat>On-screen Show (4:3)</PresentationFormat>
  <Paragraphs>118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Why The Excitement?</vt:lpstr>
      <vt:lpstr>Problem: Modularity &amp; Scope</vt:lpstr>
      <vt:lpstr>Problem: Modularity &amp; Scope</vt:lpstr>
      <vt:lpstr>Solution: Real Modules!</vt:lpstr>
      <vt:lpstr>Imports</vt:lpstr>
      <vt:lpstr>Multiple Exports</vt:lpstr>
      <vt:lpstr>Problem: Simulating OOP</vt:lpstr>
      <vt:lpstr>Solution: class Keyword</vt:lpstr>
      <vt:lpstr>Inheritance</vt:lpstr>
      <vt:lpstr>Problem: function is an 8 character word</vt:lpstr>
      <vt:lpstr>Arrow Functions</vt:lpstr>
      <vt:lpstr>LINQish Arrows</vt:lpstr>
      <vt:lpstr>Arrow Functions Lexically Bind this</vt:lpstr>
      <vt:lpstr>Problem: String Concatenation Is Unpleasant</vt:lpstr>
      <vt:lpstr>Solution: String Templates</vt:lpstr>
      <vt:lpstr>Even Better: Tagged Templates</vt:lpstr>
      <vt:lpstr>Problem</vt:lpstr>
      <vt:lpstr>Solution: let</vt:lpstr>
      <vt:lpstr>Problem</vt:lpstr>
      <vt:lpstr>Solution: const</vt:lpstr>
      <vt:lpstr>Destructuring</vt:lpstr>
      <vt:lpstr>Destructuring Objects</vt:lpstr>
      <vt:lpstr>Problem: Default Values</vt:lpstr>
      <vt:lpstr>Solution: Default Parameter Values</vt:lpstr>
      <vt:lpstr>Problem: Variable Number of Arguments</vt:lpstr>
      <vt:lpstr>Solution: Rest Parameters</vt:lpstr>
      <vt:lpstr>Spread Operator</vt:lpstr>
      <vt:lpstr>Problem: Encapsulating Collections</vt:lpstr>
      <vt:lpstr>Solution: Iterators and Iterables</vt:lpstr>
      <vt:lpstr>for of</vt:lpstr>
      <vt:lpstr>Symbol</vt:lpstr>
      <vt:lpstr>Symbol.iterator</vt:lpstr>
      <vt:lpstr>Make Your Own Iterable</vt:lpstr>
      <vt:lpstr>Generators</vt:lpstr>
      <vt:lpstr>Easy To Make Iterables</vt:lpstr>
      <vt:lpstr>Problem: Async Code</vt:lpstr>
      <vt:lpstr>Solution: Promises</vt:lpstr>
      <vt:lpstr>Promises Chain</vt:lpstr>
      <vt:lpstr>Decorators</vt:lpstr>
      <vt:lpstr>TypeScript</vt:lpstr>
      <vt:lpstr>Type Annotations</vt:lpstr>
      <vt:lpstr>Types and Functions</vt:lpstr>
      <vt:lpstr>Interfaces</vt:lpstr>
      <vt:lpstr>Public and Private</vt:lpstr>
      <vt:lpstr>Functions</vt:lpstr>
      <vt:lpstr>Generics</vt:lpstr>
      <vt:lpstr>Declaration Files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1860</cp:revision>
  <dcterms:created xsi:type="dcterms:W3CDTF">2007-12-27T20:50:38Z</dcterms:created>
  <dcterms:modified xsi:type="dcterms:W3CDTF">2015-12-18T04:28:35Z</dcterms:modified>
</cp:coreProperties>
</file>