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8"/>
  </p:notesMasterIdLst>
  <p:handoutMasterIdLst>
    <p:handoutMasterId r:id="rId29"/>
  </p:handoutMasterIdLst>
  <p:sldIdLst>
    <p:sldId id="327" r:id="rId2"/>
    <p:sldId id="328" r:id="rId3"/>
    <p:sldId id="332" r:id="rId4"/>
    <p:sldId id="331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29" r:id="rId27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726" autoAdjust="0"/>
    <p:restoredTop sz="82118" autoAdjust="0"/>
  </p:normalViewPr>
  <p:slideViewPr>
    <p:cSldViewPr>
      <p:cViewPr varScale="1">
        <p:scale>
          <a:sx n="79" d="100"/>
          <a:sy n="79" d="100"/>
        </p:scale>
        <p:origin x="-15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6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73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851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Default</a:t>
            </a:r>
            <a:r>
              <a:rPr lang="en-US" baseline="0" dirty="0" smtClean="0"/>
              <a:t> if empty is </a:t>
            </a:r>
            <a:r>
              <a:rPr lang="en-US" dirty="0" smtClean="0"/>
              <a:t>Literally a default(</a:t>
            </a:r>
            <a:r>
              <a:rPr lang="en-US" dirty="0" err="1" smtClean="0"/>
              <a:t>TSource</a:t>
            </a:r>
            <a:r>
              <a:rPr lang="en-US" dirty="0" smtClean="0"/>
              <a:t>) – bits</a:t>
            </a:r>
            <a:r>
              <a:rPr lang="en-US" baseline="0" dirty="0" smtClean="0"/>
              <a:t> off for value types, null for reference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Default</a:t>
            </a:r>
            <a:r>
              <a:rPr lang="en-US" baseline="0" dirty="0" smtClean="0"/>
              <a:t> if empty is </a:t>
            </a:r>
            <a:r>
              <a:rPr lang="en-US" dirty="0" smtClean="0"/>
              <a:t>Literally a default(</a:t>
            </a:r>
            <a:r>
              <a:rPr lang="en-US" dirty="0" err="1" smtClean="0"/>
              <a:t>TSource</a:t>
            </a:r>
            <a:r>
              <a:rPr lang="en-US" dirty="0" smtClean="0"/>
              <a:t>) – bits</a:t>
            </a:r>
            <a:r>
              <a:rPr lang="en-US" baseline="0" dirty="0" smtClean="0"/>
              <a:t> off for value types, null for reference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Default</a:t>
            </a:r>
            <a:r>
              <a:rPr lang="en-US" baseline="0" dirty="0" smtClean="0"/>
              <a:t> if empty is </a:t>
            </a:r>
            <a:r>
              <a:rPr lang="en-US" dirty="0" smtClean="0"/>
              <a:t>Literally a default(</a:t>
            </a:r>
            <a:r>
              <a:rPr lang="en-US" dirty="0" err="1" smtClean="0"/>
              <a:t>TSource</a:t>
            </a:r>
            <a:r>
              <a:rPr lang="en-US" dirty="0" smtClean="0"/>
              <a:t>) – bits</a:t>
            </a:r>
            <a:r>
              <a:rPr lang="en-US" baseline="0" dirty="0" smtClean="0"/>
              <a:t> off for value types, null for reference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Default</a:t>
            </a:r>
            <a:r>
              <a:rPr lang="en-US" baseline="0" dirty="0" smtClean="0"/>
              <a:t> if empty is </a:t>
            </a:r>
            <a:r>
              <a:rPr lang="en-US" dirty="0" smtClean="0"/>
              <a:t>Literally a default(</a:t>
            </a:r>
            <a:r>
              <a:rPr lang="en-US" dirty="0" err="1" smtClean="0"/>
              <a:t>TSource</a:t>
            </a:r>
            <a:r>
              <a:rPr lang="en-US" dirty="0" smtClean="0"/>
              <a:t>) – bits</a:t>
            </a:r>
            <a:r>
              <a:rPr lang="en-US" baseline="0" dirty="0" smtClean="0"/>
              <a:t> off for value types, null for reference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Default</a:t>
            </a:r>
            <a:r>
              <a:rPr lang="en-US" baseline="0" dirty="0" smtClean="0"/>
              <a:t> if empty is </a:t>
            </a:r>
            <a:r>
              <a:rPr lang="en-US" dirty="0" smtClean="0"/>
              <a:t>Literally a default(</a:t>
            </a:r>
            <a:r>
              <a:rPr lang="en-US" dirty="0" err="1" smtClean="0"/>
              <a:t>TSource</a:t>
            </a:r>
            <a:r>
              <a:rPr lang="en-US" dirty="0" smtClean="0"/>
              <a:t>) – bits</a:t>
            </a:r>
            <a:r>
              <a:rPr lang="en-US" baseline="0" dirty="0" smtClean="0"/>
              <a:t> off for value types, null for reference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is an example</a:t>
            </a:r>
            <a:r>
              <a:rPr lang="en-US" baseline="0" dirty="0" smtClean="0"/>
              <a:t> of two operators – one with query syntax (where -&gt; Where) and one without.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 classes can also override </a:t>
            </a:r>
            <a:r>
              <a:rPr lang="en-US" dirty="0" err="1" smtClean="0"/>
              <a:t>GetHashCode</a:t>
            </a:r>
            <a:r>
              <a:rPr lang="en-US" dirty="0" smtClean="0"/>
              <a:t> and Equals, but it’s tricky if the classes are mutable</a:t>
            </a:r>
            <a:r>
              <a:rPr lang="en-US" baseline="0" dirty="0" smtClean="0"/>
              <a:t> (Dictionary storage)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this</a:t>
            </a:r>
            <a:r>
              <a:rPr lang="en-US" baseline="0" dirty="0" smtClean="0"/>
              <a:t> query uses a Select and a </a:t>
            </a:r>
            <a:r>
              <a:rPr lang="en-US" baseline="0" dirty="0" err="1" smtClean="0"/>
              <a:t>SelectMany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this</a:t>
            </a:r>
            <a:r>
              <a:rPr lang="en-US" baseline="0" dirty="0" smtClean="0"/>
              <a:t> query uses a Select and a </a:t>
            </a:r>
            <a:r>
              <a:rPr lang="en-US" baseline="0" dirty="0" err="1" smtClean="0"/>
              <a:t>SelectMany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this</a:t>
            </a:r>
            <a:r>
              <a:rPr lang="en-US" baseline="0" dirty="0" smtClean="0"/>
              <a:t> query uses a Select and a </a:t>
            </a:r>
            <a:r>
              <a:rPr lang="en-US" baseline="0" dirty="0" err="1" smtClean="0"/>
              <a:t>SelectMany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this</a:t>
            </a:r>
            <a:r>
              <a:rPr lang="en-US" baseline="0" dirty="0" smtClean="0"/>
              <a:t> query uses a Select and a </a:t>
            </a:r>
            <a:r>
              <a:rPr lang="en-US" baseline="0" dirty="0" err="1" smtClean="0"/>
              <a:t>SelectMany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Default</a:t>
            </a:r>
            <a:r>
              <a:rPr lang="en-US" baseline="0" dirty="0" smtClean="0"/>
              <a:t> if empty is </a:t>
            </a:r>
            <a:r>
              <a:rPr lang="en-US" dirty="0" smtClean="0"/>
              <a:t>Literally a default(</a:t>
            </a:r>
            <a:r>
              <a:rPr lang="en-US" dirty="0" err="1" smtClean="0"/>
              <a:t>TSource</a:t>
            </a:r>
            <a:r>
              <a:rPr lang="en-US" dirty="0" smtClean="0"/>
              <a:t>) – bits</a:t>
            </a:r>
            <a:r>
              <a:rPr lang="en-US" baseline="0" dirty="0" smtClean="0"/>
              <a:t> off for value types, null for reference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Default</a:t>
            </a:r>
            <a:r>
              <a:rPr lang="en-US" baseline="0" dirty="0" smtClean="0"/>
              <a:t> if empty is </a:t>
            </a:r>
            <a:r>
              <a:rPr lang="en-US" dirty="0" smtClean="0"/>
              <a:t>Literally a default(</a:t>
            </a:r>
            <a:r>
              <a:rPr lang="en-US" dirty="0" err="1" smtClean="0"/>
              <a:t>TSource</a:t>
            </a:r>
            <a:r>
              <a:rPr lang="en-US" dirty="0" smtClean="0"/>
              <a:t>) – bits</a:t>
            </a:r>
            <a:r>
              <a:rPr lang="en-US" baseline="0" dirty="0" smtClean="0"/>
              <a:t> off for value types, null for reference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165159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421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231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607234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951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603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Query Operators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Putting LINQ to Work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Operators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066800"/>
          <a:ext cx="7848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5334000"/>
              </a:tblGrid>
              <a:tr h="25908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Select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Projects values in a sequence based on a transformation function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SelectMany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Flattens</a:t>
                      </a:r>
                      <a:r>
                        <a:rPr lang="en-US" baseline="0" dirty="0" smtClean="0"/>
                        <a:t> and projects across multiple sequences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228600" y="2590800"/>
            <a:ext cx="8077200" cy="3124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[]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famousQuotes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"Advertising is legalized lying"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"Advertising is the greatest art form of the twentieth century"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query =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sentence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famousQuotes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word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sentence.Split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' '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word).Distinct();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6172200" y="3962400"/>
            <a:ext cx="1524000" cy="27432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Advertising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is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legalized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lying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the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greatest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Art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form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of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twentieth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century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SelectMany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600200"/>
          </a:xfrm>
        </p:spPr>
        <p:txBody>
          <a:bodyPr/>
          <a:lstStyle/>
          <a:p>
            <a:r>
              <a:rPr lang="en-US" dirty="0" smtClean="0"/>
              <a:t>Select returns one element for each input element</a:t>
            </a:r>
          </a:p>
          <a:p>
            <a:r>
              <a:rPr lang="en-US" dirty="0" err="1" smtClean="0"/>
              <a:t>SelectMany</a:t>
            </a:r>
            <a:r>
              <a:rPr lang="en-US" dirty="0" smtClean="0"/>
              <a:t>  can return multiple elements for each input</a:t>
            </a:r>
          </a:p>
          <a:p>
            <a:pPr lvl="1"/>
            <a:r>
              <a:rPr lang="en-US" dirty="0" smtClean="0"/>
              <a:t>Think of </a:t>
            </a:r>
            <a:r>
              <a:rPr lang="en-US" dirty="0" err="1" smtClean="0"/>
              <a:t>SelectMany</a:t>
            </a:r>
            <a:r>
              <a:rPr lang="en-US" dirty="0" smtClean="0"/>
              <a:t> as </a:t>
            </a:r>
            <a:r>
              <a:rPr lang="en-US" smtClean="0"/>
              <a:t>a sub-iterator</a:t>
            </a:r>
            <a:endParaRPr lang="en-US" dirty="0" smtClean="0"/>
          </a:p>
          <a:p>
            <a:pPr lvl="1"/>
            <a:r>
              <a:rPr lang="en-US" dirty="0" smtClean="0"/>
              <a:t>Triggered with additional from clauses in a query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752600" y="3352800"/>
            <a:ext cx="5791200" cy="1447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query =</a:t>
            </a:r>
            <a:endParaRPr lang="en-US" sz="140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dirty="0" err="1" smtClean="0">
                <a:latin typeface="Consolas" pitchFamily="49" charset="0"/>
                <a:ea typeface="Calibri"/>
                <a:cs typeface="Times New Roman"/>
              </a:rPr>
              <a:t>famousQuotes.SelectMany</a:t>
            </a:r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(s =&gt; </a:t>
            </a:r>
            <a:r>
              <a:rPr lang="en-US" dirty="0" err="1" smtClean="0">
                <a:latin typeface="Consolas" pitchFamily="49" charset="0"/>
                <a:ea typeface="Calibri"/>
                <a:cs typeface="Times New Roman"/>
              </a:rPr>
              <a:t>s.Split</a:t>
            </a:r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' '</a:t>
            </a:r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))</a:t>
            </a:r>
            <a:endParaRPr lang="en-US" sz="140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                .Distinct();</a:t>
            </a:r>
            <a:endParaRPr lang="en-US" sz="140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066800"/>
          <a:ext cx="78486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5334000"/>
              </a:tblGrid>
              <a:tr h="25908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Skip</a:t>
                      </a:r>
                      <a:r>
                        <a:rPr lang="en-US" baseline="0" dirty="0" smtClean="0"/>
                        <a:t> / </a:t>
                      </a:r>
                      <a:r>
                        <a:rPr lang="en-US" baseline="0" dirty="0" err="1" smtClean="0"/>
                        <a:t>SkipWhile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Skip elements</a:t>
                      </a:r>
                      <a:r>
                        <a:rPr lang="en-US" baseline="0" dirty="0" smtClean="0"/>
                        <a:t> until a condition or predicate is met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Take / </a:t>
                      </a:r>
                      <a:r>
                        <a:rPr lang="en-US" dirty="0" err="1" smtClean="0"/>
                        <a:t>TakeWhile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Take elements until a</a:t>
                      </a:r>
                      <a:r>
                        <a:rPr lang="en-US" baseline="0" dirty="0" smtClean="0"/>
                        <a:t> condition or predicate is met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1371600" y="2743200"/>
            <a:ext cx="42672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yields 5, 7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query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numbers.Skip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(2).Take(2);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2590800" y="3657600"/>
            <a:ext cx="5029200" cy="1143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yields 5, 7, 9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query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numbers.SkipWhile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(n =&gt; n &lt; 5)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.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TakeWhile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(n =&gt; n &lt; 10);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066800"/>
          <a:ext cx="7848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5334000"/>
              </a:tblGrid>
              <a:tr h="25908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Join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Join two sequences on</a:t>
                      </a:r>
                      <a:r>
                        <a:rPr lang="en-US" baseline="0" dirty="0" smtClean="0"/>
                        <a:t> a key and yields a sequence (flat result)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GroupJoin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Join two sequences on</a:t>
                      </a:r>
                      <a:r>
                        <a:rPr lang="en-US" baseline="0" dirty="0" smtClean="0"/>
                        <a:t> a key and yields groups of sequences (hierarchical result)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381000" y="3352800"/>
            <a:ext cx="8382000" cy="2514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query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employees.Join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departments,          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inner sequence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e =&gt;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e.DepartmentID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 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outer key selector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d =&gt; d.ID,            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inner key selector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(e, d) =&gt;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{           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result projector 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e.Name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DeparmentName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d.Name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});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 With SQL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LINQ Join operator is an inner join</a:t>
            </a:r>
          </a:p>
          <a:p>
            <a:pPr lvl="1"/>
            <a:r>
              <a:rPr lang="en-US" dirty="0" smtClean="0"/>
              <a:t>Only outputs an element when a match is present</a:t>
            </a:r>
          </a:p>
          <a:p>
            <a:pPr lvl="1"/>
            <a:r>
              <a:rPr lang="en-US" dirty="0" smtClean="0"/>
              <a:t>Only allows equijoins</a:t>
            </a:r>
          </a:p>
          <a:p>
            <a:r>
              <a:rPr lang="en-US" dirty="0" err="1" smtClean="0"/>
              <a:t>GroupJoin</a:t>
            </a:r>
            <a:r>
              <a:rPr lang="en-US" dirty="0" smtClean="0"/>
              <a:t> can offer outer join capabilities</a:t>
            </a:r>
          </a:p>
          <a:p>
            <a:pPr lvl="1"/>
            <a:r>
              <a:rPr lang="en-US" dirty="0" smtClean="0"/>
              <a:t>Can return an outer element with no matching inner elements</a:t>
            </a:r>
          </a:p>
          <a:p>
            <a:pPr lvl="1"/>
            <a:r>
              <a:rPr lang="en-US" dirty="0" smtClean="0"/>
              <a:t>Trigger by an into clause in query syntax</a:t>
            </a:r>
          </a:p>
          <a:p>
            <a:pPr lvl="1"/>
            <a:r>
              <a:rPr lang="en-US" dirty="0" smtClean="0"/>
              <a:t>Use a </a:t>
            </a:r>
            <a:r>
              <a:rPr lang="en-US" dirty="0" err="1" smtClean="0"/>
              <a:t>SelectMany</a:t>
            </a:r>
            <a:r>
              <a:rPr lang="en-US" dirty="0" smtClean="0"/>
              <a:t> to flatten (additional from clause)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066800"/>
          <a:ext cx="78486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5334000"/>
              </a:tblGrid>
              <a:tr h="25908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GroupBy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elements from a sequence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ToLookup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 elements into a one to many dictionary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1828800" y="2286000"/>
            <a:ext cx="5486400" cy="3581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[] numbers = { 1, 2, 3, 4, 5, 6, 7, 8, 9 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query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numbers.GroupBy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% 2);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foreach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group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query)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"Key: {0}"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group.Key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foreach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number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group)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(number);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IGrouping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828800"/>
          </a:xfrm>
        </p:spPr>
        <p:txBody>
          <a:bodyPr/>
          <a:lstStyle/>
          <a:p>
            <a:r>
              <a:rPr lang="en-US" dirty="0" err="1" smtClean="0"/>
              <a:t>GroupBy</a:t>
            </a:r>
            <a:r>
              <a:rPr lang="en-US" dirty="0" smtClean="0"/>
              <a:t> and </a:t>
            </a:r>
            <a:r>
              <a:rPr lang="en-US" dirty="0" err="1" smtClean="0"/>
              <a:t>ToLookup</a:t>
            </a:r>
            <a:r>
              <a:rPr lang="en-US" dirty="0" smtClean="0"/>
              <a:t> return a sequence of objects</a:t>
            </a:r>
          </a:p>
          <a:p>
            <a:pPr lvl="1"/>
            <a:r>
              <a:rPr lang="en-US" dirty="0" smtClean="0"/>
              <a:t>Object’s implement </a:t>
            </a:r>
            <a:r>
              <a:rPr lang="en-US" dirty="0" err="1" smtClean="0"/>
              <a:t>IGrouping</a:t>
            </a:r>
            <a:r>
              <a:rPr lang="en-US" dirty="0" smtClean="0"/>
              <a:t>&lt;K, V&gt; interface</a:t>
            </a:r>
          </a:p>
          <a:p>
            <a:r>
              <a:rPr lang="en-US" dirty="0" smtClean="0"/>
              <a:t>Similar to a Dictionary&lt;K, V&gt;</a:t>
            </a:r>
          </a:p>
          <a:p>
            <a:pPr lvl="1"/>
            <a:r>
              <a:rPr lang="en-US" dirty="0" smtClean="0"/>
              <a:t> Contains a sequence instead of individual items</a:t>
            </a:r>
          </a:p>
          <a:p>
            <a:pPr lvl="1"/>
            <a:r>
              <a:rPr lang="en-US" dirty="0" smtClean="0"/>
              <a:t>Each grouping contains a Key property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3276600"/>
            <a:ext cx="5791200" cy="2438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foreach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group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query)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"Key: {0}"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group.Key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foreach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number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group)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(number);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657600" y="4267200"/>
            <a:ext cx="5257800" cy="2438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foreach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IGrouping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 group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query)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"Key: {0}"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group.Key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foreach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number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group)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(number);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Lookups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676400"/>
          </a:xfrm>
        </p:spPr>
        <p:txBody>
          <a:bodyPr/>
          <a:lstStyle/>
          <a:p>
            <a:r>
              <a:rPr lang="en-US" dirty="0" smtClean="0"/>
              <a:t>Lookup&lt;K,V&gt; is the data structure behind groupings</a:t>
            </a:r>
          </a:p>
          <a:p>
            <a:pPr lvl="1"/>
            <a:r>
              <a:rPr lang="en-US" dirty="0" smtClean="0"/>
              <a:t>An immutable dictionary of sequences</a:t>
            </a:r>
          </a:p>
          <a:p>
            <a:r>
              <a:rPr lang="en-US" dirty="0" err="1" smtClean="0"/>
              <a:t>GroupBy</a:t>
            </a:r>
            <a:r>
              <a:rPr lang="en-US" dirty="0" smtClean="0"/>
              <a:t> execution is deferred</a:t>
            </a:r>
          </a:p>
          <a:p>
            <a:r>
              <a:rPr lang="en-US" dirty="0" err="1" smtClean="0"/>
              <a:t>ToLookup</a:t>
            </a:r>
            <a:r>
              <a:rPr lang="en-US" dirty="0" smtClean="0"/>
              <a:t> execution is immediate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33400" y="3352800"/>
            <a:ext cx="5791200" cy="1143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[] numbers = { 1, 2, 3, 4, 5, 6, 7, 8, 9 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query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numbers.GroupBy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% 2);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048000" y="4419600"/>
            <a:ext cx="5791200" cy="1295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[] numbers = { 1, 2, 3, 4, 5, 6, 7, 8, 9 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query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numbers.ToLookup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% 2);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Operations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066800"/>
          <a:ext cx="78486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5334000"/>
              </a:tblGrid>
              <a:tr h="25908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an empty collection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Generates a sequence of numbers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Repeat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Generates a collection of repeated values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DefaultIfEmpty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Replaces empty</a:t>
                      </a:r>
                      <a:r>
                        <a:rPr lang="en-US" baseline="0" dirty="0" smtClean="0"/>
                        <a:t> collection with collection of 1 default value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1219200" y="3352800"/>
            <a:ext cx="6629400" cy="2514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query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department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departments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join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employees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department.ID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equals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employee.DepartmentID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into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employeeGroup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employeeGroup.DefaultIfEmpty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{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department.Name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Employee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null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?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: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eg.Name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};</a:t>
            </a: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066800"/>
          <a:ext cx="7848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5334000"/>
              </a:tblGrid>
              <a:tr h="25908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SequenceEqual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Compares elements</a:t>
                      </a:r>
                      <a:r>
                        <a:rPr lang="en-US" baseline="0" dirty="0" smtClean="0"/>
                        <a:t> in two sequences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1371600" y="2590800"/>
            <a:ext cx="6629400" cy="2514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e1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 { ID = 1 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e2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 { ID = 2 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e3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 { ID = 3 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employees1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List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&gt;() { e1, e2, e3 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employees2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List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&gt;() { e3, e2, e1 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bool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result = employees1.SequenceEqual(employees2);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</a:p>
          <a:p>
            <a:r>
              <a:rPr lang="en-US" dirty="0" smtClean="0"/>
              <a:t>Projecting</a:t>
            </a:r>
          </a:p>
          <a:p>
            <a:r>
              <a:rPr lang="en-US" dirty="0" smtClean="0"/>
              <a:t>Joining</a:t>
            </a:r>
          </a:p>
          <a:p>
            <a:r>
              <a:rPr lang="en-US" dirty="0" smtClean="0"/>
              <a:t>Ordering</a:t>
            </a:r>
          </a:p>
          <a:p>
            <a:r>
              <a:rPr lang="en-US" dirty="0" smtClean="0"/>
              <a:t>Grouping</a:t>
            </a:r>
          </a:p>
          <a:p>
            <a:r>
              <a:rPr lang="en-US" dirty="0" smtClean="0"/>
              <a:t>Conversions</a:t>
            </a:r>
          </a:p>
          <a:p>
            <a:r>
              <a:rPr lang="en-US" dirty="0" smtClean="0"/>
              <a:t>Sets</a:t>
            </a:r>
          </a:p>
          <a:p>
            <a:r>
              <a:rPr lang="en-US" dirty="0" smtClean="0"/>
              <a:t>Aggregation</a:t>
            </a:r>
          </a:p>
          <a:p>
            <a:r>
              <a:rPr lang="en-US" dirty="0" smtClean="0"/>
              <a:t>Quantifiers</a:t>
            </a:r>
          </a:p>
          <a:p>
            <a:r>
              <a:rPr lang="en-US" dirty="0" smtClean="0"/>
              <a:t>Generation</a:t>
            </a:r>
          </a:p>
          <a:p>
            <a:r>
              <a:rPr lang="en-US" dirty="0" smtClean="0"/>
              <a:t>Elements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Operations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066800"/>
          <a:ext cx="78486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5334000"/>
              </a:tblGrid>
              <a:tr h="25908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ElementAt</a:t>
                      </a:r>
                      <a:r>
                        <a:rPr lang="en-US" dirty="0" smtClean="0"/>
                        <a:t> / </a:t>
                      </a:r>
                      <a:r>
                        <a:rPr lang="en-US" dirty="0" err="1" smtClean="0"/>
                        <a:t>ElementAtOrDefault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the element at a specified index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First / </a:t>
                      </a:r>
                      <a:r>
                        <a:rPr lang="en-US" dirty="0" err="1" smtClean="0"/>
                        <a:t>FirstOrDefault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the first element of a collection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Last / </a:t>
                      </a:r>
                      <a:r>
                        <a:rPr lang="en-US" dirty="0" err="1" smtClean="0"/>
                        <a:t>LastOrDefault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the last element of a collection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Single / </a:t>
                      </a:r>
                      <a:r>
                        <a:rPr lang="en-US" dirty="0" err="1" smtClean="0"/>
                        <a:t>SingleOrDefault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 single element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457200" y="3505200"/>
            <a:ext cx="8077200" cy="2743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[] empty = { 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[]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notEmpty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{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"Hello"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"World"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result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empty.FirstOrDefault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null            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result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notEmpty.Last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           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World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result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notEmpty.ElementAt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(1);     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World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result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empty.First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             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</a:t>
            </a:r>
            <a:r>
              <a:rPr lang="en-US" b="0" dirty="0" err="1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InvalidOperationException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result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notEmpty.Single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         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</a:t>
            </a:r>
            <a:r>
              <a:rPr lang="en-US" b="0" dirty="0" err="1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InvalidOperationException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result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notEmpty.First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(s =&gt;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s.StartsWith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"W"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));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Conversions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066800"/>
          <a:ext cx="78486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5334000"/>
              </a:tblGrid>
              <a:tr h="25908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AsEnumerable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input as </a:t>
                      </a:r>
                      <a:r>
                        <a:rPr lang="en-US" dirty="0" err="1" smtClean="0"/>
                        <a:t>IEnumerable</a:t>
                      </a:r>
                      <a:r>
                        <a:rPr lang="en-US" baseline="0" dirty="0" smtClean="0"/>
                        <a:t>&lt;T&gt;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AsQueryable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Converts </a:t>
                      </a:r>
                      <a:r>
                        <a:rPr lang="en-US" dirty="0" err="1" smtClean="0"/>
                        <a:t>IEnumerable</a:t>
                      </a:r>
                      <a:r>
                        <a:rPr lang="en-US" dirty="0" smtClean="0"/>
                        <a:t>&lt;T&gt;</a:t>
                      </a:r>
                      <a:r>
                        <a:rPr lang="en-US" baseline="0" dirty="0" smtClean="0"/>
                        <a:t> to </a:t>
                      </a:r>
                      <a:r>
                        <a:rPr lang="en-US" baseline="0" dirty="0" err="1" smtClean="0"/>
                        <a:t>IQueryable</a:t>
                      </a:r>
                      <a:r>
                        <a:rPr lang="en-US" baseline="0" dirty="0" smtClean="0"/>
                        <a:t>&lt;T&gt;</a:t>
                      </a:r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Coerce all elements to a type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OfType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Filters values that can be coerced</a:t>
                      </a:r>
                      <a:r>
                        <a:rPr lang="en-US" baseline="0" dirty="0" smtClean="0"/>
                        <a:t> to a type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ToArray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Converts sequence to an array (immediate)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ToDictionary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Convert</a:t>
                      </a:r>
                      <a:r>
                        <a:rPr lang="en-US" baseline="0" dirty="0" smtClean="0"/>
                        <a:t> sequence to Dictionary&lt;K, V&gt;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ToList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Converts sequence to List&lt;T&gt;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ToLookup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elements into 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IGrouping</a:t>
                      </a:r>
                      <a:r>
                        <a:rPr lang="en-US" baseline="0" dirty="0" smtClean="0"/>
                        <a:t>&lt;K, V&gt;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Tips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the To operators (</a:t>
            </a:r>
            <a:r>
              <a:rPr lang="en-US" dirty="0" err="1" smtClean="0"/>
              <a:t>ToArray</a:t>
            </a:r>
            <a:r>
              <a:rPr lang="en-US" dirty="0" smtClean="0"/>
              <a:t>, </a:t>
            </a:r>
            <a:r>
              <a:rPr lang="en-US" dirty="0" err="1" smtClean="0"/>
              <a:t>ToList</a:t>
            </a:r>
            <a:r>
              <a:rPr lang="en-US" dirty="0" smtClean="0"/>
              <a:t>) to force execution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OfType</a:t>
            </a:r>
            <a:r>
              <a:rPr lang="en-US" dirty="0" smtClean="0"/>
              <a:t> and Cast to convert non-generic collections to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AsQueryable</a:t>
            </a:r>
            <a:r>
              <a:rPr lang="en-US" dirty="0" smtClean="0"/>
              <a:t> to simulate a remote LINQ provider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AsEnumerable</a:t>
            </a:r>
            <a:r>
              <a:rPr lang="en-US" dirty="0" smtClean="0"/>
              <a:t> to move query processing local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33400" y="3276600"/>
            <a:ext cx="8077200" cy="2743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employees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List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{ ID=1, Name=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"Scott"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DepartmentID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=1 },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{ ID=2, Name=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"Poonam"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DepartmentID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=1 },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{ ID=3, Name=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"Andy"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DepartmentID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=2}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Dictionary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employeeDictionary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employees.ToDictionary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(e =&gt; e.ID,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key selector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e =&gt; e);  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value selector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Concatenation		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066800"/>
          <a:ext cx="78486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5334000"/>
              </a:tblGrid>
              <a:tr h="25908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Concat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Concatenates two sequences into a single sequence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228600" y="2438400"/>
            <a:ext cx="7315200" cy="1676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[]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firstNames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{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"Scott"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"James"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"Allen"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"Greg"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[]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lastNames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{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"James"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"Allen"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"Scott"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"Smith"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concatNames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firstNames.Concat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lastNames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).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OrderBy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(s =&gt; s);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unionNames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firstNames.Union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lastNames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).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OrderBy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(s =&gt; s);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7696200" y="3352800"/>
            <a:ext cx="1143000" cy="2438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chemeClr val="tx2"/>
                </a:solidFill>
                <a:latin typeface="Consolas" pitchFamily="49" charset="0"/>
                <a:ea typeface="Calibri"/>
                <a:cs typeface="Times New Roman"/>
              </a:rPr>
              <a:t>Allen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chemeClr val="tx2"/>
                </a:solidFill>
                <a:latin typeface="Consolas" pitchFamily="49" charset="0"/>
                <a:ea typeface="Calibri"/>
                <a:cs typeface="Times New Roman"/>
              </a:rPr>
              <a:t>Allen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chemeClr val="tx2"/>
                </a:solidFill>
                <a:latin typeface="Consolas" pitchFamily="49" charset="0"/>
                <a:ea typeface="Calibri"/>
                <a:cs typeface="Times New Roman"/>
              </a:rPr>
              <a:t>Greg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chemeClr val="tx2"/>
                </a:solidFill>
                <a:latin typeface="Consolas" pitchFamily="49" charset="0"/>
                <a:ea typeface="Calibri"/>
                <a:cs typeface="Times New Roman"/>
              </a:rPr>
              <a:t>James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chemeClr val="tx2"/>
                </a:solidFill>
                <a:latin typeface="Consolas" pitchFamily="49" charset="0"/>
                <a:ea typeface="Calibri"/>
                <a:cs typeface="Times New Roman"/>
              </a:rPr>
              <a:t>James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chemeClr val="tx2"/>
                </a:solidFill>
                <a:latin typeface="Consolas" pitchFamily="49" charset="0"/>
                <a:ea typeface="Calibri"/>
                <a:cs typeface="Times New Roman"/>
              </a:rPr>
              <a:t>Scott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chemeClr val="tx2"/>
                </a:solidFill>
                <a:latin typeface="Consolas" pitchFamily="49" charset="0"/>
                <a:ea typeface="Calibri"/>
                <a:cs typeface="Times New Roman"/>
              </a:rPr>
              <a:t>Scott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chemeClr val="tx2"/>
                </a:solidFill>
                <a:latin typeface="Consolas" pitchFamily="49" charset="0"/>
                <a:ea typeface="Calibri"/>
                <a:cs typeface="Times New Roman"/>
              </a:rPr>
              <a:t>Smith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solidFill>
                <a:schemeClr val="tx2"/>
              </a:solidFill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6248400" y="4419600"/>
            <a:ext cx="1143000" cy="16002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chemeClr val="tx2"/>
                </a:solidFill>
                <a:latin typeface="Consolas" pitchFamily="49" charset="0"/>
                <a:ea typeface="Calibri"/>
                <a:cs typeface="Times New Roman"/>
              </a:rPr>
              <a:t>Allen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chemeClr val="tx2"/>
                </a:solidFill>
                <a:latin typeface="Consolas" pitchFamily="49" charset="0"/>
                <a:ea typeface="Calibri"/>
                <a:cs typeface="Times New Roman"/>
              </a:rPr>
              <a:t>Greg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chemeClr val="tx2"/>
                </a:solidFill>
                <a:latin typeface="Consolas" pitchFamily="49" charset="0"/>
                <a:ea typeface="Calibri"/>
                <a:cs typeface="Times New Roman"/>
              </a:rPr>
              <a:t>James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chemeClr val="tx2"/>
                </a:solidFill>
                <a:latin typeface="Consolas" pitchFamily="49" charset="0"/>
                <a:ea typeface="Calibri"/>
                <a:cs typeface="Times New Roman"/>
              </a:rPr>
              <a:t>Scott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chemeClr val="tx2"/>
                </a:solidFill>
                <a:latin typeface="Consolas" pitchFamily="49" charset="0"/>
                <a:ea typeface="Calibri"/>
                <a:cs typeface="Times New Roman"/>
              </a:rPr>
              <a:t>Smith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solidFill>
                <a:schemeClr val="tx2"/>
              </a:solidFill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7315200" y="3352800"/>
            <a:ext cx="381000" cy="152400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 rot="5400000">
            <a:off x="6324600" y="4038600"/>
            <a:ext cx="381000" cy="152400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066800"/>
          <a:ext cx="78486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5334000"/>
              </a:tblGrid>
              <a:tr h="25908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Aggregate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Computes a custom aggregation on a sequence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Calculates the average value in a sequence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Count / </a:t>
                      </a:r>
                      <a:r>
                        <a:rPr lang="en-US" dirty="0" err="1" smtClean="0"/>
                        <a:t>LongCount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Counts the elements in a sequence, overload</a:t>
                      </a:r>
                      <a:r>
                        <a:rPr lang="en-US" baseline="0" dirty="0" smtClean="0"/>
                        <a:t> accepts a predicate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maximum value</a:t>
                      </a:r>
                      <a:r>
                        <a:rPr lang="en-US" baseline="0" dirty="0" smtClean="0"/>
                        <a:t> in a sequence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minimum</a:t>
                      </a:r>
                      <a:r>
                        <a:rPr lang="en-US" baseline="0" dirty="0" smtClean="0"/>
                        <a:t> value in a sequence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Calculates the sum of values in a </a:t>
                      </a:r>
                      <a:r>
                        <a:rPr lang="en-US" baseline="0" dirty="0" smtClean="0"/>
                        <a:t>sequence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Aggregation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609600" y="1371600"/>
            <a:ext cx="7848600" cy="3657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Process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[]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runningProcesses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Process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.GetProcesses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summary =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ProcessCount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runningProcesses.Count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(),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WorkerProcessCount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runningProcesses.Count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				p =&gt;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p.ProcessName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== 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"w3wp"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),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TotalThreads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runningProcesses.Sum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(p =&gt;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p.Threads.Count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),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MinThreads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runningProcesses.Min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(p =&gt;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p.Threads.Count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),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MaxThreads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runningProcesses.Max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(p =&gt;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p.Threads.Count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),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AvgThreads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runningProcesses.Average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(p =&gt;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p.Threads.Count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};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0" dirty="0" smtClean="0">
                <a:latin typeface="Calibri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 operators are the methods that define LINQ’s </a:t>
            </a:r>
            <a:r>
              <a:rPr lang="en-US" dirty="0" err="1" smtClean="0"/>
              <a:t>abiltites</a:t>
            </a:r>
            <a:endParaRPr lang="en-US" dirty="0" smtClean="0"/>
          </a:p>
          <a:p>
            <a:r>
              <a:rPr lang="en-US" dirty="0" smtClean="0"/>
              <a:t>Two types of operators</a:t>
            </a:r>
          </a:p>
          <a:p>
            <a:pPr lvl="1"/>
            <a:r>
              <a:rPr lang="en-US" dirty="0" smtClean="0"/>
              <a:t>Immediate execution</a:t>
            </a:r>
          </a:p>
          <a:p>
            <a:pPr lvl="1"/>
            <a:r>
              <a:rPr lang="en-US" dirty="0" smtClean="0"/>
              <a:t>Deferred execution</a:t>
            </a:r>
          </a:p>
          <a:p>
            <a:pPr lvl="2"/>
            <a:r>
              <a:rPr lang="en-US" dirty="0" smtClean="0"/>
              <a:t>Streaming</a:t>
            </a:r>
          </a:p>
          <a:p>
            <a:pPr lvl="2"/>
            <a:r>
              <a:rPr lang="en-US" dirty="0" smtClean="0"/>
              <a:t>Non-streaming</a:t>
            </a:r>
          </a:p>
          <a:p>
            <a:r>
              <a:rPr lang="en-US" dirty="0" smtClean="0"/>
              <a:t>Operators defined on </a:t>
            </a:r>
            <a:r>
              <a:rPr lang="en-US" dirty="0" err="1" smtClean="0"/>
              <a:t>IEnumerable</a:t>
            </a:r>
            <a:r>
              <a:rPr lang="en-US" dirty="0" smtClean="0"/>
              <a:t>&lt;T&gt; and </a:t>
            </a:r>
            <a:r>
              <a:rPr lang="en-US" dirty="0" err="1" smtClean="0"/>
              <a:t>IQueryable</a:t>
            </a:r>
            <a:r>
              <a:rPr lang="en-US" dirty="0" smtClean="0"/>
              <a:t>&lt;T&gt;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Standard Operator?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Operators are extension methods defined in the </a:t>
            </a:r>
            <a:r>
              <a:rPr lang="en-US" dirty="0" err="1" smtClean="0"/>
              <a:t>System.Linq</a:t>
            </a:r>
            <a:r>
              <a:rPr lang="en-US" dirty="0" smtClean="0"/>
              <a:t> namespace</a:t>
            </a:r>
          </a:p>
          <a:p>
            <a:pPr lvl="1"/>
            <a:r>
              <a:rPr lang="en-US" dirty="0" smtClean="0"/>
              <a:t>Attached to the static Enumerable and </a:t>
            </a:r>
            <a:r>
              <a:rPr lang="en-US" dirty="0" err="1" smtClean="0"/>
              <a:t>Queryable</a:t>
            </a:r>
            <a:r>
              <a:rPr lang="en-US" dirty="0" smtClean="0"/>
              <a:t> classes</a:t>
            </a:r>
          </a:p>
          <a:p>
            <a:r>
              <a:rPr lang="en-US" dirty="0" smtClean="0"/>
              <a:t>Operate on </a:t>
            </a:r>
            <a:r>
              <a:rPr lang="en-US" dirty="0" err="1" smtClean="0"/>
              <a:t>IEnumerable</a:t>
            </a:r>
            <a:r>
              <a:rPr lang="en-US" dirty="0" smtClean="0"/>
              <a:t>&lt;T&gt; and </a:t>
            </a:r>
            <a:r>
              <a:rPr lang="en-US" dirty="0" err="1" smtClean="0"/>
              <a:t>IQueryable</a:t>
            </a:r>
            <a:r>
              <a:rPr lang="en-US" dirty="0" smtClean="0"/>
              <a:t>&lt;T&gt;</a:t>
            </a:r>
          </a:p>
          <a:p>
            <a:r>
              <a:rPr lang="en-US" dirty="0" smtClean="0"/>
              <a:t>Two categories of operators</a:t>
            </a:r>
          </a:p>
          <a:p>
            <a:pPr lvl="1"/>
            <a:r>
              <a:rPr lang="en-US" dirty="0" smtClean="0"/>
              <a:t>Most operators defer execution</a:t>
            </a:r>
          </a:p>
          <a:p>
            <a:pPr lvl="1"/>
            <a:r>
              <a:rPr lang="en-US" dirty="0" smtClean="0"/>
              <a:t>Some operators require immediate execution</a:t>
            </a:r>
          </a:p>
          <a:p>
            <a:r>
              <a:rPr lang="en-US" dirty="0" smtClean="0"/>
              <a:t>Operators using deferred execution fall into two categories</a:t>
            </a:r>
          </a:p>
          <a:p>
            <a:pPr lvl="1"/>
            <a:r>
              <a:rPr lang="en-US" dirty="0" smtClean="0"/>
              <a:t>Streaming</a:t>
            </a:r>
          </a:p>
          <a:p>
            <a:pPr lvl="1"/>
            <a:r>
              <a:rPr lang="en-US" dirty="0" smtClean="0"/>
              <a:t>Non-streaming</a:t>
            </a:r>
          </a:p>
          <a:p>
            <a:r>
              <a:rPr lang="en-US" dirty="0" smtClean="0"/>
              <a:t>Some operators have dedicated keyword (W</a:t>
            </a:r>
            <a:r>
              <a:rPr lang="en-US" dirty="0" smtClean="0">
                <a:latin typeface="Consolas" pitchFamily="49" charset="0"/>
              </a:rPr>
              <a:t>here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1295400"/>
          <a:ext cx="6553200" cy="1641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4953000"/>
              </a:tblGrid>
              <a:tr h="500743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500743">
                <a:tc>
                  <a:txBody>
                    <a:bodyPr/>
                    <a:lstStyle/>
                    <a:p>
                      <a:r>
                        <a:rPr lang="en-US" dirty="0" smtClean="0"/>
                        <a:t>Where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</a:t>
                      </a:r>
                      <a:r>
                        <a:rPr lang="en-US" baseline="0" dirty="0" smtClean="0"/>
                        <a:t> values by a predicate function (where)</a:t>
                      </a:r>
                      <a:endParaRPr lang="en-US" dirty="0"/>
                    </a:p>
                  </a:txBody>
                  <a:tcPr/>
                </a:tc>
              </a:tr>
              <a:tr h="50074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OfType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 values based on their ability to be coerced to a type (can use on </a:t>
                      </a:r>
                      <a:r>
                        <a:rPr lang="en-US" dirty="0" err="1" smtClean="0"/>
                        <a:t>IEnumerable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1524000" y="3048000"/>
            <a:ext cx="6172200" cy="2971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ArrayList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list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ArrayList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list.Add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"Dash"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list.Add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object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list.Add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Skitty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list.Add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object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selects the two strings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query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name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list.OfType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name;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219200"/>
          <a:ext cx="78486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5334000"/>
              </a:tblGrid>
              <a:tr h="500743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794657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OrderBy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OrderByDescending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 values in ascending</a:t>
                      </a:r>
                      <a:r>
                        <a:rPr lang="en-US" baseline="0" dirty="0" smtClean="0"/>
                        <a:t> or descending order (</a:t>
                      </a:r>
                      <a:r>
                        <a:rPr lang="en-US" baseline="0" dirty="0" err="1" smtClean="0"/>
                        <a:t>orderby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642257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ThenBy</a:t>
                      </a:r>
                      <a:r>
                        <a:rPr lang="en-US" dirty="0" smtClean="0"/>
                        <a:t> / </a:t>
                      </a:r>
                      <a:r>
                        <a:rPr lang="en-US" dirty="0" err="1" smtClean="0"/>
                        <a:t>ThenByDescending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secondary</a:t>
                      </a:r>
                      <a:r>
                        <a:rPr lang="en-US" baseline="0" dirty="0" smtClean="0"/>
                        <a:t> sort</a:t>
                      </a:r>
                      <a:endParaRPr lang="en-US" dirty="0"/>
                    </a:p>
                  </a:txBody>
                  <a:tcPr/>
                </a:tc>
              </a:tr>
              <a:tr h="500743">
                <a:tc>
                  <a:txBody>
                    <a:bodyPr/>
                    <a:lstStyle/>
                    <a:p>
                      <a:r>
                        <a:rPr lang="en-US" dirty="0" smtClean="0"/>
                        <a:t>Reverse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Reverse</a:t>
                      </a:r>
                      <a:r>
                        <a:rPr lang="en-US" baseline="0" dirty="0" smtClean="0"/>
                        <a:t> the order of elements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52400" y="3962400"/>
            <a:ext cx="6096000" cy="1676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[] names = {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"Bob"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"Alice"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"Alex"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"Carol"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query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names.OrderBy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(s =&gt; s)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.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ThenBy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(s =&gt;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s.Length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4495800" y="4800600"/>
            <a:ext cx="3886200" cy="14478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query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name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names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orderby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name,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name.Length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name;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Sequences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71600" y="3200400"/>
            <a:ext cx="5638800" cy="22860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srgbClr val="0000FF"/>
                </a:solidFill>
                <a:ea typeface="Calibri"/>
                <a:cs typeface="Times New Roman"/>
              </a:rPr>
              <a:t>var</a:t>
            </a:r>
            <a:r>
              <a:rPr lang="en-US" sz="1600" dirty="0" smtClean="0">
                <a:ea typeface="Calibri"/>
                <a:cs typeface="Times New Roman"/>
              </a:rPr>
              <a:t> query =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a typeface="Calibri"/>
                <a:cs typeface="Times New Roman"/>
              </a:rPr>
              <a:t>names.OrderBy</a:t>
            </a:r>
            <a:r>
              <a:rPr lang="en-US" sz="1600" dirty="0" smtClean="0">
                <a:ea typeface="Calibri"/>
                <a:cs typeface="Times New Roman"/>
              </a:rPr>
              <a:t>(s =&gt; s)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 .</a:t>
            </a:r>
            <a:r>
              <a:rPr lang="en-US" sz="1600" dirty="0" err="1" smtClean="0">
                <a:ea typeface="Calibri"/>
                <a:cs typeface="Times New Roman"/>
              </a:rPr>
              <a:t>ThenBy</a:t>
            </a:r>
            <a:r>
              <a:rPr lang="en-US" sz="1600" dirty="0" smtClean="0">
                <a:ea typeface="Calibri"/>
                <a:cs typeface="Times New Roman"/>
              </a:rPr>
              <a:t>(s =&gt; </a:t>
            </a:r>
            <a:r>
              <a:rPr lang="en-US" sz="1600" dirty="0" err="1" smtClean="0">
                <a:ea typeface="Calibri"/>
                <a:cs typeface="Times New Roman"/>
              </a:rPr>
              <a:t>s.Length</a:t>
            </a:r>
            <a:r>
              <a:rPr lang="en-US" sz="1600" dirty="0" smtClean="0">
                <a:ea typeface="Calibri"/>
                <a:cs typeface="Times New Roman"/>
              </a:rPr>
              <a:t>);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8000"/>
                </a:solidFill>
                <a:ea typeface="Calibri"/>
                <a:cs typeface="Times New Roman"/>
              </a:rPr>
              <a:t>// error (query is </a:t>
            </a:r>
            <a:r>
              <a:rPr lang="en-US" sz="1600" dirty="0" err="1" smtClean="0">
                <a:solidFill>
                  <a:srgbClr val="008000"/>
                </a:solidFill>
                <a:ea typeface="Calibri"/>
                <a:cs typeface="Times New Roman"/>
              </a:rPr>
              <a:t>IOrderedEnumerable</a:t>
            </a:r>
            <a:r>
              <a:rPr lang="en-US" sz="1600" dirty="0" smtClean="0">
                <a:solidFill>
                  <a:srgbClr val="008000"/>
                </a:solidFill>
                <a:ea typeface="Calibri"/>
                <a:cs typeface="Times New Roman"/>
              </a:rPr>
              <a:t>&lt;string&gt;)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8000"/>
                </a:solidFill>
                <a:ea typeface="Calibri"/>
                <a:cs typeface="Times New Roman"/>
              </a:rPr>
              <a:t>//       (where returns </a:t>
            </a:r>
            <a:r>
              <a:rPr lang="en-US" sz="1600" dirty="0" err="1" smtClean="0">
                <a:solidFill>
                  <a:srgbClr val="008000"/>
                </a:solidFill>
                <a:ea typeface="Calibri"/>
                <a:cs typeface="Times New Roman"/>
              </a:rPr>
              <a:t>IEnumerable</a:t>
            </a:r>
            <a:r>
              <a:rPr lang="en-US" sz="1600" dirty="0" smtClean="0">
                <a:solidFill>
                  <a:srgbClr val="008000"/>
                </a:solidFill>
                <a:ea typeface="Calibri"/>
                <a:cs typeface="Times New Roman"/>
              </a:rPr>
              <a:t>&lt;T&gt;)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query = </a:t>
            </a:r>
            <a:r>
              <a:rPr lang="en-US" sz="1600" dirty="0" err="1" smtClean="0">
                <a:ea typeface="Calibri"/>
                <a:cs typeface="Times New Roman"/>
              </a:rPr>
              <a:t>names.Where</a:t>
            </a:r>
            <a:r>
              <a:rPr lang="en-US" sz="1600" dirty="0" smtClean="0">
                <a:ea typeface="Calibri"/>
                <a:cs typeface="Times New Roman"/>
              </a:rPr>
              <a:t>(s =&gt; </a:t>
            </a:r>
            <a:r>
              <a:rPr lang="en-US" sz="1600" dirty="0" err="1" smtClean="0">
                <a:ea typeface="Calibri"/>
                <a:cs typeface="Times New Roman"/>
              </a:rPr>
              <a:t>s.Length</a:t>
            </a:r>
            <a:r>
              <a:rPr lang="en-US" sz="1600" dirty="0" smtClean="0">
                <a:ea typeface="Calibri"/>
                <a:cs typeface="Times New Roman"/>
              </a:rPr>
              <a:t> &gt; 3);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 smtClean="0">
                <a:ea typeface="Calibri"/>
                <a:cs typeface="Times New Roman"/>
              </a:rPr>
              <a:t> </a:t>
            </a:r>
          </a:p>
          <a:p>
            <a:endParaRPr lang="en-US" sz="16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33400" y="1219200"/>
            <a:ext cx="8229600" cy="1752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Most standard operators that return a sequence return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IEnumerable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&lt;T&gt; or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IQueryable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&lt;T&gt;</a:t>
            </a:r>
          </a:p>
          <a:p>
            <a:pPr marL="742950" marR="0" lvl="1" indent="-28575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" pitchFamily="34" charset="0"/>
                <a:cs typeface="Segoe UI" pitchFamily="34" charset="0"/>
              </a:rPr>
              <a:t>OrderBy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" pitchFamily="34" charset="0"/>
                <a:cs typeface="Segoe UI" pitchFamily="34" charset="0"/>
              </a:rPr>
              <a:t> and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" pitchFamily="34" charset="0"/>
                <a:cs typeface="Segoe UI" pitchFamily="34" charset="0"/>
              </a:rPr>
              <a:t>ThenBy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" pitchFamily="34" charset="0"/>
                <a:cs typeface="Segoe UI" pitchFamily="34" charset="0"/>
              </a:rPr>
              <a:t> return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" pitchFamily="34" charset="0"/>
                <a:cs typeface="Segoe UI" pitchFamily="34" charset="0"/>
              </a:rPr>
              <a:t>IOrderedEnumerable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" pitchFamily="34" charset="0"/>
                <a:cs typeface="Segoe UI" pitchFamily="34" charset="0"/>
              </a:rPr>
              <a:t>&lt;T&gt; and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" pitchFamily="34" charset="0"/>
                <a:cs typeface="Segoe UI" pitchFamily="34" charset="0"/>
              </a:rPr>
              <a:t>IOrderedQueryable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" pitchFamily="34" charset="0"/>
                <a:cs typeface="Segoe UI" pitchFamily="34" charset="0"/>
              </a:rPr>
              <a:t>&lt;T&gt;</a:t>
            </a:r>
          </a:p>
          <a:p>
            <a:pPr marL="742950" lvl="1" indent="-285750" algn="l" defTabSz="-13873163" eaLnBrk="1" hangingPunct="1">
              <a:spcBef>
                <a:spcPct val="20000"/>
              </a:spcBef>
              <a:buSzPct val="50000"/>
              <a:buFont typeface="Wingdings" pitchFamily="2" charset="2"/>
              <a:buChar char="o"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" pitchFamily="34" charset="0"/>
                <a:cs typeface="Segoe UI" pitchFamily="34" charset="0"/>
              </a:rPr>
              <a:t>ThenBy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" pitchFamily="34" charset="0"/>
                <a:cs typeface="Segoe UI" pitchFamily="34" charset="0"/>
              </a:rPr>
              <a:t> is an extension method for an ordered enumerable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066800"/>
          <a:ext cx="7848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5334000"/>
              </a:tblGrid>
              <a:tr h="25908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Distinct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 duplicate values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differences of two sequences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dirty="0" smtClean="0"/>
                        <a:t>Intersect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the intersection of two sequences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dirty="0" smtClean="0"/>
                        <a:t>Union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unique elements from both sequences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2057400" y="3048000"/>
            <a:ext cx="4876800" cy="3124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[] twos = { 2, 4, 6, 8, 10 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[] threes = { 3, 6, 9, 12, 15 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6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intersection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twos.Intersect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(threes);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2, 4, 8, 10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except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twos.Except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(threes);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2, 4, 6, 8, 10, 3, 9, 12, 15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union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twos.Union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(threes);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In LINQ to 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828800"/>
          </a:xfrm>
        </p:spPr>
        <p:txBody>
          <a:bodyPr/>
          <a:lstStyle/>
          <a:p>
            <a:r>
              <a:rPr lang="en-US" dirty="0" smtClean="0"/>
              <a:t>Operators that test equality use default </a:t>
            </a:r>
            <a:r>
              <a:rPr lang="en-US" dirty="0" err="1" smtClean="0"/>
              <a:t>IEqualityComparer</a:t>
            </a:r>
            <a:endParaRPr lang="en-US" dirty="0" smtClean="0"/>
          </a:p>
          <a:p>
            <a:pPr lvl="1"/>
            <a:r>
              <a:rPr lang="en-US" dirty="0" smtClean="0"/>
              <a:t>Will accept a custom comparer</a:t>
            </a:r>
          </a:p>
          <a:p>
            <a:r>
              <a:rPr lang="en-US" dirty="0" smtClean="0"/>
              <a:t>Anonymous types generated by C# compiler are special </a:t>
            </a:r>
          </a:p>
          <a:p>
            <a:pPr lvl="1"/>
            <a:r>
              <a:rPr lang="en-US" dirty="0" smtClean="0"/>
              <a:t>Override Equals and </a:t>
            </a:r>
            <a:r>
              <a:rPr lang="en-US" dirty="0" err="1" smtClean="0"/>
              <a:t>GetHashCode</a:t>
            </a:r>
            <a:endParaRPr lang="en-US" dirty="0" smtClean="0"/>
          </a:p>
          <a:p>
            <a:pPr lvl="1"/>
            <a:r>
              <a:rPr lang="en-US" dirty="0" smtClean="0"/>
              <a:t>Uses all public properties on type to test for equality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52400" y="3124200"/>
            <a:ext cx="5410200" cy="1600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employees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List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 { ID=1, Name=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"Scott"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},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 { ID=2, Name=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"Poonam"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},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 { ID=1, Name=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"Scott"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};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4800600" y="3276600"/>
            <a:ext cx="4191000" cy="1600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yields a sequence of 3 employees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employees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employees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employee).Distinct();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2819400" y="4572000"/>
            <a:ext cx="5257800" cy="16764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yields a sequence of 2 employees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query = 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employees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{ employee.ID, 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1828800" marR="0" indent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employee.Name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})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.Distinct();</a:t>
            </a:r>
            <a:endParaRPr lang="en-US" sz="1400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066800"/>
          <a:ext cx="7848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5334000"/>
              </a:tblGrid>
              <a:tr h="25908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Tests</a:t>
                      </a:r>
                      <a:r>
                        <a:rPr lang="en-US" baseline="0" dirty="0" smtClean="0"/>
                        <a:t> if all elements satisfy a condition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Tests if any elements satisfy</a:t>
                      </a:r>
                      <a:r>
                        <a:rPr lang="en-US" baseline="0" dirty="0" smtClean="0"/>
                        <a:t> a condition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Tests</a:t>
                      </a:r>
                      <a:r>
                        <a:rPr lang="en-US" baseline="0" dirty="0" smtClean="0"/>
                        <a:t> if the sequence contains a specific element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219200" y="2819400"/>
            <a:ext cx="6553200" cy="3124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[] twos = { 2, 4, 6, 8, 10 };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true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areAllEvenNumbers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=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twos.All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i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=&gt;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i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% 2 == 0);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true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containsMultipleOfThree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twos.Any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i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=&gt;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i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% 3 == 0);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 smtClean="0">
              <a:solidFill>
                <a:srgbClr val="008000"/>
              </a:solidFill>
              <a:latin typeface="Consolas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false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hasSeven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twos.Contains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(7);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20540</TotalTime>
  <Words>1705</Words>
  <Application>Microsoft Office PowerPoint</Application>
  <PresentationFormat>On-screen Show (4:3)</PresentationFormat>
  <Paragraphs>433</Paragraphs>
  <Slides>26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1_SapphireTemplate</vt:lpstr>
      <vt:lpstr>Query Operators</vt:lpstr>
      <vt:lpstr>Overview</vt:lpstr>
      <vt:lpstr>What Is A Standard Operator?</vt:lpstr>
      <vt:lpstr>Filtering</vt:lpstr>
      <vt:lpstr>Sorting</vt:lpstr>
      <vt:lpstr>Ordered Sequences</vt:lpstr>
      <vt:lpstr>Set Operations</vt:lpstr>
      <vt:lpstr>Equality In LINQ to Objects</vt:lpstr>
      <vt:lpstr>Quantifiers</vt:lpstr>
      <vt:lpstr>Projection Operators</vt:lpstr>
      <vt:lpstr>SelectMany</vt:lpstr>
      <vt:lpstr>Partitioning</vt:lpstr>
      <vt:lpstr>Joining</vt:lpstr>
      <vt:lpstr>Comparisons With SQL</vt:lpstr>
      <vt:lpstr>Grouping</vt:lpstr>
      <vt:lpstr>IGrouping Interface</vt:lpstr>
      <vt:lpstr>Lookups</vt:lpstr>
      <vt:lpstr>Generation Operations</vt:lpstr>
      <vt:lpstr>Equality</vt:lpstr>
      <vt:lpstr>Element Operations</vt:lpstr>
      <vt:lpstr>Conversions </vt:lpstr>
      <vt:lpstr>Conversion Tips</vt:lpstr>
      <vt:lpstr>Concatenation   </vt:lpstr>
      <vt:lpstr>Aggregation</vt:lpstr>
      <vt:lpstr>Using Aggregation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1546</cp:revision>
  <dcterms:created xsi:type="dcterms:W3CDTF">2007-12-27T20:50:38Z</dcterms:created>
  <dcterms:modified xsi:type="dcterms:W3CDTF">2013-02-05T09:09:21Z</dcterms:modified>
</cp:coreProperties>
</file>