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7"/>
  </p:notesMasterIdLst>
  <p:handoutMasterIdLst>
    <p:handoutMasterId r:id="rId28"/>
  </p:handoutMasterIdLst>
  <p:sldIdLst>
    <p:sldId id="327" r:id="rId2"/>
    <p:sldId id="365" r:id="rId3"/>
    <p:sldId id="379" r:id="rId4"/>
    <p:sldId id="369" r:id="rId5"/>
    <p:sldId id="391" r:id="rId6"/>
    <p:sldId id="392" r:id="rId7"/>
    <p:sldId id="393" r:id="rId8"/>
    <p:sldId id="394" r:id="rId9"/>
    <p:sldId id="397" r:id="rId10"/>
    <p:sldId id="398" r:id="rId11"/>
    <p:sldId id="399" r:id="rId12"/>
    <p:sldId id="372" r:id="rId13"/>
    <p:sldId id="373" r:id="rId14"/>
    <p:sldId id="374" r:id="rId15"/>
    <p:sldId id="376" r:id="rId16"/>
    <p:sldId id="390" r:id="rId17"/>
    <p:sldId id="385" r:id="rId18"/>
    <p:sldId id="386" r:id="rId19"/>
    <p:sldId id="387" r:id="rId20"/>
    <p:sldId id="388" r:id="rId21"/>
    <p:sldId id="383" r:id="rId22"/>
    <p:sldId id="375" r:id="rId23"/>
    <p:sldId id="378" r:id="rId24"/>
    <p:sldId id="380" r:id="rId25"/>
    <p:sldId id="363" r:id="rId2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5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Views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inside _</a:t>
            </a:r>
            <a:r>
              <a:rPr lang="en-US" dirty="0" err="1" smtClean="0"/>
              <a:t>ViewStart.cshtml</a:t>
            </a:r>
            <a:r>
              <a:rPr lang="en-US" dirty="0" smtClean="0"/>
              <a:t> executes before every view renders</a:t>
            </a:r>
          </a:p>
          <a:p>
            <a:r>
              <a:rPr lang="en-US" dirty="0" smtClean="0"/>
              <a:t>Hierarchical (subfolders override parent)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00400"/>
            <a:ext cx="6172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</a:rPr>
              <a:t>@{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Layout =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"~/Views/Shared/_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Layout.cshtml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</a:rPr>
              <a:t>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27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Razor uses a dedicated configuration 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2133600"/>
            <a:ext cx="8229600" cy="403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system.web.webPages.razor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host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factoryType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“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MvcWebRazorHostFactory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, 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pages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pageBaseType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System.Web.Mvc.WebViewPage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namespaces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System.Web.Mvc.Ajax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System.Web.Mvc.Html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System.Web.Routing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namespaces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pages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&lt;/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system.web.webPages.razor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4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a property of the </a:t>
            </a:r>
            <a:r>
              <a:rPr lang="en-US" dirty="0" err="1" smtClean="0"/>
              <a:t>ViewPage</a:t>
            </a:r>
            <a:r>
              <a:rPr lang="en-US" dirty="0" smtClean="0"/>
              <a:t> base class</a:t>
            </a:r>
          </a:p>
          <a:p>
            <a:pPr lvl="1"/>
            <a:r>
              <a:rPr lang="en-US" dirty="0" smtClean="0"/>
              <a:t>Create inputs</a:t>
            </a:r>
          </a:p>
          <a:p>
            <a:pPr lvl="1"/>
            <a:r>
              <a:rPr lang="en-US" dirty="0" smtClean="0"/>
              <a:t>Create links</a:t>
            </a:r>
          </a:p>
          <a:p>
            <a:pPr lvl="1"/>
            <a:r>
              <a:rPr lang="en-US" dirty="0" smtClean="0"/>
              <a:t>Create forms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124200"/>
            <a:ext cx="75438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Html.BeginForm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()) {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Html.ValidationSummary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="editor-label"&gt;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Html.LabelFor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="editor-field"&gt;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Html.EditorFor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Html.ValidationMessageFor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extension methods for the </a:t>
            </a:r>
            <a:r>
              <a:rPr lang="en-US" dirty="0" err="1" smtClean="0"/>
              <a:t>HtmlHelper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Return string or override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pPr lvl="1"/>
            <a:r>
              <a:rPr lang="en-US" dirty="0" err="1" smtClean="0"/>
              <a:t>TagBuilder</a:t>
            </a:r>
            <a:r>
              <a:rPr lang="en-US" dirty="0" smtClean="0"/>
              <a:t> manages closing tags and attributes</a:t>
            </a:r>
          </a:p>
          <a:p>
            <a:pPr lvl="1"/>
            <a:r>
              <a:rPr lang="en-US" dirty="0" smtClean="0"/>
              <a:t>Add namespace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The place for complicated view logic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3276600"/>
            <a:ext cx="73914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Image(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HtmlHelper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helper,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                     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alt)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img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imageTag.MergeAttribute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imageTag.MergeAttribute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alt);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ViewData</a:t>
            </a:r>
            <a:r>
              <a:rPr lang="en-US" dirty="0" smtClean="0"/>
              <a:t> / </a:t>
            </a:r>
            <a:r>
              <a:rPr lang="en-US" dirty="0" err="1" smtClean="0"/>
              <a:t>ViewBag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loose dictionary of model data</a:t>
            </a:r>
          </a:p>
          <a:p>
            <a:r>
              <a:rPr lang="en-US" dirty="0" err="1" smtClean="0"/>
              <a:t>ViewData</a:t>
            </a:r>
            <a:r>
              <a:rPr lang="en-US" dirty="0" smtClean="0"/>
              <a:t> and </a:t>
            </a:r>
            <a:r>
              <a:rPr lang="en-US" dirty="0" err="1" smtClean="0"/>
              <a:t>ViewBag</a:t>
            </a:r>
            <a:r>
              <a:rPr lang="en-US" dirty="0" smtClean="0"/>
              <a:t> are </a:t>
            </a:r>
            <a:r>
              <a:rPr lang="en-US" dirty="0" err="1" smtClean="0"/>
              <a:t>synonomous</a:t>
            </a:r>
            <a:endParaRPr lang="en-US" dirty="0" smtClean="0"/>
          </a:p>
          <a:p>
            <a:r>
              <a:rPr lang="en-US" dirty="0" smtClean="0"/>
              <a:t>Model type is dynamic by default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743200" y="3050177"/>
            <a:ext cx="3276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ViewData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"Message"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]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ViewBag.Message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Model.Anything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views render portions of a page</a:t>
            </a:r>
          </a:p>
          <a:p>
            <a:pPr lvl="1"/>
            <a:r>
              <a:rPr lang="en-US" dirty="0" smtClean="0"/>
              <a:t>Reuse pieces of a view</a:t>
            </a:r>
          </a:p>
          <a:p>
            <a:pPr lvl="1"/>
            <a:r>
              <a:rPr lang="en-US" dirty="0" smtClean="0"/>
              <a:t>Html helpers – Partial and Action</a:t>
            </a:r>
          </a:p>
          <a:p>
            <a:r>
              <a:rPr lang="en-US" dirty="0" smtClean="0"/>
              <a:t>Razor partial views are still .</a:t>
            </a:r>
            <a:r>
              <a:rPr lang="en-US" dirty="0" err="1" smtClean="0"/>
              <a:t>cshtml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3048000"/>
            <a:ext cx="59436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item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Model)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{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Html.Partial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movieRecord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item) 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0" y="4114800"/>
            <a:ext cx="6477000" cy="2514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@model Movie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.Model.ID }) |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Model.ID })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Model.Title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Html.Action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Html.Partial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</a:p>
          <a:p>
            <a:pPr lvl="1"/>
            <a:r>
              <a:rPr lang="en-US" dirty="0" smtClean="0"/>
              <a:t>Use partials to reuse markup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Think  "sub-request"</a:t>
            </a:r>
          </a:p>
          <a:p>
            <a:pPr lvl="1"/>
            <a:r>
              <a:rPr lang="en-US" dirty="0" smtClean="0"/>
              <a:t>Can let controller build sub-model, select partial view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95400" y="3886200"/>
            <a:ext cx="6400800" cy="49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Html.RenderPartial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movieDetail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Model.Movie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4724400"/>
            <a:ext cx="8077200" cy="49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Html.RenderAction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"show"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"weather"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postalCode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"21740"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}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943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UI based on metadata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1336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(m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 =&gt; 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m.JoinedOn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Html.DisplayForModel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62000" y="42672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</a:t>
            </a:r>
            <a:r>
              <a:rPr lang="en-US" sz="1800" b="0" dirty="0">
                <a:latin typeface="Consolas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</a:t>
            </a:r>
            <a:r>
              <a:rPr lang="en-US" sz="1800" b="0" dirty="0" smtClean="0">
                <a:latin typeface="Consolas"/>
              </a:rPr>
              <a:t>(model</a:t>
            </a:r>
            <a:r>
              <a:rPr lang="en-US" sz="1800" b="0" dirty="0">
                <a:latin typeface="Consolas"/>
              </a:rPr>
              <a:t> =&gt; </a:t>
            </a:r>
            <a:r>
              <a:rPr lang="en-US" sz="1800" b="0" dirty="0" err="1">
                <a:latin typeface="Consolas"/>
              </a:rPr>
              <a:t>model.JoinedOn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Html.EditorForModel</a:t>
            </a:r>
            <a:r>
              <a:rPr lang="en-US" sz="1800" b="0" dirty="0" smtClean="0">
                <a:latin typeface="Consolas"/>
              </a:rPr>
              <a:t>()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971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additional metadata for templates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1972236"/>
            <a:ext cx="67056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UserEditModel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ScaffoldColumn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NullDisplayText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"No name"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"Joined"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DataFormatString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"{0:d}"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JoinedOn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3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/ Edit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66302"/>
              </p:ext>
            </p:extLst>
          </p:nvPr>
        </p:nvGraphicFramePr>
        <p:xfrm>
          <a:off x="152400" y="1066800"/>
          <a:ext cx="89154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1603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</a:t>
                      </a:r>
                      <a:r>
                        <a:rPr lang="en-US" baseline="0" dirty="0" smtClean="0"/>
                        <a:t> property of a model class for simple text display.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HiddenInput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Render value</a:t>
                      </a:r>
                      <a:r>
                        <a:rPr lang="en-US" baseline="0" dirty="0" smtClean="0"/>
                        <a:t> in a hidden input (when editing). 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UIHint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the name of the template to use for rendering.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templates (email, password,</a:t>
                      </a:r>
                      <a:r>
                        <a:rPr lang="en-US" baseline="0" dirty="0" smtClean="0"/>
                        <a:t> URL, currency)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 read-only property (for model binding). 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strings</a:t>
                      </a:r>
                      <a:r>
                        <a:rPr lang="en-US" baseline="0" dirty="0" smtClean="0"/>
                        <a:t> and null display text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ScaffoldColumn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 display and edit capabilities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Friendly name for labels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required properties (for model binding).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6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HTML Helpers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Preventing XSS and CSRF</a:t>
            </a:r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r>
              <a:rPr lang="en-US" dirty="0" err="1" smtClean="0"/>
              <a:t>DisplayTemplates</a:t>
            </a:r>
            <a:endParaRPr lang="en-US" dirty="0" smtClean="0"/>
          </a:p>
          <a:p>
            <a:r>
              <a:rPr lang="en-US" dirty="0" err="1" smtClean="0"/>
              <a:t>EditorTemplates</a:t>
            </a:r>
            <a:endParaRPr lang="en-US" dirty="0" smtClean="0"/>
          </a:p>
          <a:p>
            <a:r>
              <a:rPr lang="en-US" dirty="0" smtClean="0"/>
              <a:t>Template selected based on type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447800" y="5029200"/>
            <a:ext cx="5181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</a:rPr>
              <a:t>@</a:t>
            </a:r>
            <a:r>
              <a:rPr lang="en-US" b="0" dirty="0" err="1" smtClean="0">
                <a:latin typeface="Consolas"/>
              </a:rPr>
              <a:t>ViewData.TemplateInfo.FormattedModelValue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32494"/>
            <a:ext cx="3409708" cy="248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 bwMode="auto">
          <a:xfrm rot="16200000" flipH="1">
            <a:off x="4643911" y="3386907"/>
            <a:ext cx="2159259" cy="931481"/>
          </a:xfrm>
          <a:prstGeom prst="bentArrow">
            <a:avLst>
              <a:gd name="adj1" fmla="val 25000"/>
              <a:gd name="adj2" fmla="val 20195"/>
              <a:gd name="adj3" fmla="val 25000"/>
              <a:gd name="adj4" fmla="val 4375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751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T4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Template Transformation Toolkit</a:t>
            </a:r>
          </a:p>
          <a:p>
            <a:pPr lvl="1"/>
            <a:r>
              <a:rPr lang="en-US" dirty="0" smtClean="0"/>
              <a:t>Code generation tool</a:t>
            </a:r>
          </a:p>
          <a:p>
            <a:pPr lvl="1"/>
            <a:r>
              <a:rPr lang="en-US" dirty="0" smtClean="0"/>
              <a:t>Built into Visual Studio</a:t>
            </a:r>
          </a:p>
          <a:p>
            <a:r>
              <a:rPr lang="en-US" dirty="0" smtClean="0"/>
              <a:t>Customize “Add Controller” and “Add View” code generation</a:t>
            </a:r>
          </a:p>
          <a:p>
            <a:pPr lvl="1"/>
            <a:r>
              <a:rPr lang="en-US" dirty="0" smtClean="0"/>
              <a:t>Copy templates into project</a:t>
            </a:r>
          </a:p>
          <a:p>
            <a:pPr lvl="1"/>
            <a:r>
              <a:rPr lang="en-US" dirty="0" smtClean="0"/>
              <a:t>Remove custom build step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Html.Encode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Helps to avoid XSS attacks</a:t>
            </a:r>
          </a:p>
          <a:p>
            <a:pPr lvl="1"/>
            <a:r>
              <a:rPr lang="en-US" dirty="0" smtClean="0"/>
              <a:t>Not encoding user input makes you particularly vulnerable</a:t>
            </a:r>
          </a:p>
          <a:p>
            <a:r>
              <a:rPr lang="en-US" dirty="0" err="1" smtClean="0"/>
              <a:t>Html.AntiForgeryToken</a:t>
            </a:r>
            <a:endParaRPr lang="en-US" dirty="0" smtClean="0"/>
          </a:p>
          <a:p>
            <a:pPr lvl="1"/>
            <a:r>
              <a:rPr lang="en-US" dirty="0" smtClean="0"/>
              <a:t>Helps to avoids CSRF attacks</a:t>
            </a:r>
          </a:p>
          <a:p>
            <a:pPr lvl="1"/>
            <a:r>
              <a:rPr lang="en-US" dirty="0" smtClean="0"/>
              <a:t>Requires a </a:t>
            </a:r>
            <a:r>
              <a:rPr lang="en-US" dirty="0" err="1" smtClean="0"/>
              <a:t>ValidateAntiForgeryToken</a:t>
            </a:r>
            <a:r>
              <a:rPr lang="en-US" dirty="0" smtClean="0"/>
              <a:t> attribute on controller action</a:t>
            </a:r>
          </a:p>
          <a:p>
            <a:pPr lvl="1"/>
            <a:r>
              <a:rPr lang="en-US" dirty="0" smtClean="0"/>
              <a:t>Valid only for POST operators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1506" name="Picture 2" descr="C:\Users\bitmask\AppData\Local\Microsoft\Windows\Temporary Internet Files\Content.IE5\10GKUD7K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953000"/>
            <a:ext cx="1714500" cy="1714500"/>
          </a:xfrm>
          <a:prstGeom prst="rect">
            <a:avLst/>
          </a:prstGeom>
          <a:noFill/>
        </p:spPr>
      </p:pic>
      <p:pic>
        <p:nvPicPr>
          <p:cNvPr id="21507" name="Picture 3" descr="C:\Users\bitmask\AppData\Local\Microsoft\Windows\Temporary Internet Files\Content.IE5\1FFQKFHD\MCj042419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876800"/>
            <a:ext cx="1391478" cy="1143000"/>
          </a:xfrm>
          <a:prstGeom prst="rect">
            <a:avLst/>
          </a:prstGeom>
          <a:noFill/>
        </p:spPr>
      </p:pic>
      <p:pic>
        <p:nvPicPr>
          <p:cNvPr id="21508" name="Picture 4" descr="C:\Users\bitmask\AppData\Local\Microsoft\Windows\Temporary Internet Files\Content.IE5\10GKUD7K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05200"/>
            <a:ext cx="770253" cy="1524000"/>
          </a:xfrm>
          <a:prstGeom prst="rect">
            <a:avLst/>
          </a:prstGeom>
          <a:noFill/>
        </p:spPr>
      </p:pic>
      <p:cxnSp>
        <p:nvCxnSpPr>
          <p:cNvPr id="10" name="Curved Connector 9"/>
          <p:cNvCxnSpPr/>
          <p:nvPr/>
        </p:nvCxnSpPr>
        <p:spPr bwMode="auto">
          <a:xfrm flipV="1">
            <a:off x="914400" y="3886204"/>
            <a:ext cx="3429001" cy="761996"/>
          </a:xfrm>
          <a:prstGeom prst="curvedConnector3">
            <a:avLst>
              <a:gd name="adj1" fmla="val 1114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426298" y="4126468"/>
            <a:ext cx="1697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GET evil.aspx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10200" y="3962400"/>
            <a:ext cx="123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EVIL.com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848600" y="5715000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YOU.com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hape 15"/>
          <p:cNvCxnSpPr>
            <a:stCxn id="21508" idx="1"/>
          </p:cNvCxnSpPr>
          <p:nvPr/>
        </p:nvCxnSpPr>
        <p:spPr bwMode="auto">
          <a:xfrm rot="10800000" flipV="1">
            <a:off x="1600200" y="4267200"/>
            <a:ext cx="2971800" cy="609600"/>
          </a:xfrm>
          <a:prstGeom prst="curvedConnector3">
            <a:avLst>
              <a:gd name="adj1" fmla="val 692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1524000" y="5054025"/>
            <a:ext cx="4860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&lt;form action=“http://you.com/editprofile.aspx”&gt;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…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2057400" y="5638800"/>
            <a:ext cx="4953000" cy="228600"/>
          </a:xfrm>
          <a:prstGeom prst="curvedConnector3">
            <a:avLst>
              <a:gd name="adj1" fmla="val 663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4134922" y="5943600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POST editprofile.aspx 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Anti-Forgery Tokens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authenticated POST operations</a:t>
            </a:r>
          </a:p>
          <a:p>
            <a:pPr lvl="1"/>
            <a:r>
              <a:rPr lang="en-US" dirty="0" smtClean="0"/>
              <a:t>Adds hidden input to &lt;form&gt; using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 smtClean="0"/>
              <a:t>Cryptographically strong random number</a:t>
            </a:r>
          </a:p>
          <a:p>
            <a:pPr lvl="1"/>
            <a:r>
              <a:rPr lang="en-US" dirty="0" smtClean="0"/>
              <a:t>Client must support cookies</a:t>
            </a:r>
          </a:p>
          <a:p>
            <a:r>
              <a:rPr lang="en-US" dirty="0" smtClean="0"/>
              <a:t>Controller action requires token validation attribute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505200"/>
            <a:ext cx="5715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@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Html.BeginForm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@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4191000"/>
            <a:ext cx="68580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ValidateAntiForgeryToken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 Engines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</a:p>
          <a:p>
            <a:pPr lvl="1"/>
            <a:r>
              <a:rPr lang="en-US" dirty="0" smtClean="0"/>
              <a:t>http://sparkviewengine.com/</a:t>
            </a:r>
          </a:p>
          <a:p>
            <a:r>
              <a:rPr lang="en-US" dirty="0" err="1" smtClean="0"/>
              <a:t>NHaml</a:t>
            </a:r>
            <a:endParaRPr lang="en-US" dirty="0" smtClean="0"/>
          </a:p>
          <a:p>
            <a:pPr lvl="1"/>
            <a:r>
              <a:rPr lang="en-US" dirty="0"/>
              <a:t>https://github.com/NHaml/NHaml</a:t>
            </a:r>
            <a:endParaRPr lang="en-US" dirty="0" smtClean="0"/>
          </a:p>
          <a:p>
            <a:r>
              <a:rPr lang="en-US" dirty="0" smtClean="0"/>
              <a:t>Brail</a:t>
            </a:r>
          </a:p>
          <a:p>
            <a:pPr lvl="1"/>
            <a:r>
              <a:rPr lang="en-US" dirty="0" smtClean="0"/>
              <a:t>http://www.castleproject.org/monorail/documentation/v1rc2/viewengines/brail/index.html</a:t>
            </a:r>
          </a:p>
          <a:p>
            <a:r>
              <a:rPr lang="en-US" dirty="0" err="1" smtClean="0"/>
              <a:t>NVelocity</a:t>
            </a:r>
            <a:endParaRPr lang="en-US" dirty="0" smtClean="0"/>
          </a:p>
          <a:p>
            <a:pPr lvl="1"/>
            <a:r>
              <a:rPr lang="en-US" dirty="0" smtClean="0"/>
              <a:t>http://nvelocity.sourceforge.net</a:t>
            </a:r>
            <a:r>
              <a:rPr lang="en-US" dirty="0" smtClean="0"/>
              <a:t>/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Views in MVC are “close to the metal”</a:t>
            </a:r>
          </a:p>
          <a:p>
            <a:pPr lvl="1"/>
            <a:r>
              <a:rPr lang="en-US" dirty="0" smtClean="0"/>
              <a:t>Can still use Web Forms view engine</a:t>
            </a:r>
          </a:p>
          <a:p>
            <a:pPr lvl="1"/>
            <a:r>
              <a:rPr lang="en-US" dirty="0" smtClean="0"/>
              <a:t>HTML Helpers can build HTML</a:t>
            </a:r>
          </a:p>
          <a:p>
            <a:r>
              <a:rPr lang="en-US" dirty="0" smtClean="0"/>
              <a:t>Views follow a convention</a:t>
            </a:r>
          </a:p>
          <a:p>
            <a:r>
              <a:rPr lang="en-US" dirty="0" smtClean="0"/>
              <a:t>Partials can encapsulate common markup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Refresher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 request information with an HTTP GET</a:t>
            </a:r>
          </a:p>
          <a:p>
            <a:pPr lvl="1"/>
            <a:r>
              <a:rPr lang="en-US" dirty="0" smtClean="0"/>
              <a:t>Retrieve HTML</a:t>
            </a:r>
          </a:p>
          <a:p>
            <a:pPr lvl="1"/>
            <a:r>
              <a:rPr lang="en-US" dirty="0" smtClean="0"/>
              <a:t>Query string can parameterize the request</a:t>
            </a:r>
          </a:p>
          <a:p>
            <a:pPr lvl="1"/>
            <a:r>
              <a:rPr lang="en-US" dirty="0" smtClean="0"/>
              <a:t>Should not modify state on the server</a:t>
            </a:r>
          </a:p>
          <a:p>
            <a:r>
              <a:rPr lang="en-US" dirty="0" smtClean="0"/>
              <a:t>Clients send information with an HTTP POST</a:t>
            </a:r>
          </a:p>
          <a:p>
            <a:pPr lvl="1"/>
            <a:r>
              <a:rPr lang="en-US" dirty="0" smtClean="0"/>
              <a:t>“Controls” are input elements inside a form element</a:t>
            </a:r>
          </a:p>
          <a:p>
            <a:pPr lvl="1"/>
            <a:r>
              <a:rPr lang="en-US" dirty="0" smtClean="0"/>
              <a:t>Values of input elements submitted by browser as name-value pairs</a:t>
            </a:r>
          </a:p>
          <a:p>
            <a:pPr lvl="1"/>
            <a:r>
              <a:rPr lang="en-US" dirty="0" smtClean="0"/>
              <a:t>Safe to modify state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4114800"/>
            <a:ext cx="6629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form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="login"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method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="POST"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input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=hidden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=origin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value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="p"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input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sign_on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="submit"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AccountDrop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	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option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...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option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form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105400" cy="4495800"/>
          </a:xfrm>
        </p:spPr>
        <p:txBody>
          <a:bodyPr/>
          <a:lstStyle/>
          <a:p>
            <a:r>
              <a:rPr lang="en-US" dirty="0" smtClean="0"/>
              <a:t>Every controller has a default view directory</a:t>
            </a:r>
          </a:p>
          <a:p>
            <a:pPr lvl="1"/>
            <a:r>
              <a:rPr lang="en-US" dirty="0" smtClean="0"/>
              <a:t>Default view is the name of the action</a:t>
            </a:r>
          </a:p>
          <a:p>
            <a:pPr lvl="1"/>
            <a:r>
              <a:rPr lang="en-US" dirty="0" err="1" smtClean="0"/>
              <a:t>ViewResult</a:t>
            </a:r>
            <a:r>
              <a:rPr lang="en-US" dirty="0" smtClean="0"/>
              <a:t> can override the default view name</a:t>
            </a:r>
          </a:p>
          <a:p>
            <a:r>
              <a:rPr lang="en-US" dirty="0" smtClean="0"/>
              <a:t>Shared views for all controllers</a:t>
            </a:r>
          </a:p>
          <a:p>
            <a:pPr lvl="1"/>
            <a:r>
              <a:rPr lang="en-US" dirty="0" smtClean="0"/>
              <a:t>ASP.NET will look here after the default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3238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4343400"/>
            <a:ext cx="4724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extension not required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View(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Template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05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Data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248400" y="26670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Generated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Output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3124200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4160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209800"/>
            <a:ext cx="69342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&lt;% 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item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Edit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Details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item.Title</a:t>
            </a:r>
            <a:r>
              <a:rPr lang="en-US" sz="1200" b="0" dirty="0" smtClean="0">
                <a:latin typeface="Consolas" pitchFamily="49" charset="0"/>
              </a:rPr>
              <a:t>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200" b="0" dirty="0" err="1" smtClean="0">
                <a:latin typeface="Consolas" pitchFamily="49" charset="0"/>
              </a:rPr>
              <a:t>.Format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"{0:g}"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err="1" smtClean="0">
                <a:latin typeface="Consolas" pitchFamily="49" charset="0"/>
              </a:rPr>
              <a:t>item.ReleaseDate</a:t>
            </a:r>
            <a:r>
              <a:rPr lang="en-US" sz="1200" b="0" dirty="0" smtClean="0">
                <a:latin typeface="Consolas" pitchFamily="49" charset="0"/>
              </a:rPr>
              <a:t>)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> 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&lt;% } %&gt;</a:t>
            </a:r>
            <a:br>
              <a:rPr lang="en-US" sz="1200" b="0" dirty="0" smtClean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981200" y="2895600"/>
            <a:ext cx="6934200" cy="3352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item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item.Title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200" b="0" dirty="0" err="1" smtClean="0">
                <a:latin typeface="Consolas" pitchFamily="49" charset="0"/>
              </a:rPr>
              <a:t>.Format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"{0:g}"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err="1" smtClean="0">
                <a:latin typeface="Consolas" pitchFamily="49" charset="0"/>
              </a:rPr>
              <a:t>item.ReleaseDate</a:t>
            </a:r>
            <a:r>
              <a:rPr lang="en-US" sz="1200" b="0" dirty="0" smtClean="0">
                <a:latin typeface="Consolas" pitchFamily="49" charset="0"/>
              </a:rPr>
              <a:t>)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066800"/>
            <a:ext cx="441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Easy to use / easy to learn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No ties to ASP.NET runtime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Smart!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64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81200" y="2514600"/>
            <a:ext cx="5562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movie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="/home/details/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movie.ID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"&gt;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latin typeface="Consolas" pitchFamily="49" charset="0"/>
              </a:rPr>
              <a:t>movie.Title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}  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Email: scott-allen@pluralsight.com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Twitter: @@</a:t>
            </a:r>
            <a:r>
              <a:rPr lang="en-US" sz="1200" b="0" dirty="0" err="1" smtClean="0">
                <a:latin typeface="Consolas" pitchFamily="49" charset="0"/>
              </a:rPr>
              <a:t>OdeToCode</a:t>
            </a:r>
            <a:r>
              <a:rPr lang="en-US" sz="1200" b="0" dirty="0" smtClean="0">
                <a:latin typeface="Consolas" pitchFamily="49" charset="0"/>
              </a:rPr>
              <a:t> </a:t>
            </a:r>
            <a:br>
              <a:rPr lang="en-US" sz="1200" b="0" dirty="0" smtClean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Intermingling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6552" y="152400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C#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4952" y="15240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HTML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07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3 C 0.02309 -0.00717 0.04722 -0.00717 0.07135 -0.00093 C 0.10972 -0.00208 0.13906 -0.00416 0.17517 -0.00786 C 0.19149 -0.01226 0.20816 -0.01387 0.22448 -0.01711 C 0.22865 -0.01804 0.2368 -0.01919 0.2368 -0.01919 C 0.24635 -0.01734 0.25677 -0.01873 0.26493 -0.01249 C 0.27101 -0.00809 0.27743 0.00855 0.27743 0.00878 C 0.27847 0.01318 0.28177 0.01803 0.28108 0.02289 C 0.27986 0.02821 0.27934 0.03422 0.27743 0.0393 C 0.27326 0.04994 0.2618 0.05595 0.25451 0.06058 C 0.23889 0.07098 0.22465 0.07907 0.20677 0.08139 C 0.19913 0.08254 0.19149 0.083 0.18403 0.0837 C 0.16389 0.0904 0.18698 0.0837 0.14167 0.0837 C 0.12465 0.0837 0.10764 0.08509 0.09062 0.08624 C 0.07934 0.08878 0.06858 0.09295 0.05712 0.09549 C 0.03871 0.10497 0.02118 0.11537 0.0026 0.1237 C 0.00017 0.12601 -0.00226 0.12855 -0.00451 0.1311 C -0.00799 0.13387 -0.0151 0.14011 -0.0151 0.14035 C -0.01719 0.14543 -0.02031 0.15237 -0.02031 0.15884 C -0.02031 0.18381 0.00469 0.19283 0.02014 0.19399 C 0.0349 0.19561 0.0493 0.19584 0.06406 0.19653 C 0.08368 0.203 0.0908 0.20069 0.1151 0.19884 C 0.14479 0.19237 0.17691 0.19144 0.20677 0.18936 C 0.22153 0.1926 0.23385 0.19792 0.2474 0.20601 C 0.24983 0.2074 0.25226 0.20855 0.25451 0.21063 C 0.25868 0.2141 0.26684 0.2222 0.26684 0.22243 C 0.27066 0.22959 0.27517 0.23352 0.27917 0.24092 C 0.27986 0.24347 0.28108 0.24532 0.28108 0.24809 C 0.28108 0.2585 0.28125 0.26867 0.27917 0.27861 C 0.27656 0.29156 0.2684 0.29757 0.25972 0.29988 C 0.23177 0.30705 0.23785 0.30474 0.20347 0.30705 C 0.18646 0.30589 0.16944 0.30566 0.15243 0.30474 C 0.14878 0.30451 0.14531 0.30335 0.14167 0.3022 C 0.13976 0.30173 0.13837 0.29988 0.13646 0.29988 C 0.11719 0.29757 0.0783 0.2948 0.0783 0.29503 C 0.05434 0.29688 0.03628 0.29688 0.01667 0.31376 C 0.01545 0.31607 0.01441 0.31884 0.01302 0.32092 C 0.01146 0.32347 0.0092 0.32509 0.00764 0.32786 C 0.00538 0.33202 0.00469 0.33757 0.0026 0.3422 C -0.00174 0.36971 0.00226 0.38844 0.01667 0.40763 C 0.02708 0.43584 0.05503 0.44416 0.07656 0.44786 C 0.0974 0.44624 0.11771 0.44462 0.13837 0.44046 C 0.15104 0.43491 0.16528 0.43607 0.17882 0.43376 C 0.19115 0.43445 0.20347 0.43468 0.2158 0.43584 C 0.22448 0.43676 0.23385 0.44162 0.24219 0.44509 C 0.25052 0.44925 0.2599 0.44832 0.26858 0.4504 C 0.27222 0.45156 0.27552 0.45295 0.27917 0.4548 C 0.28108 0.45572 0.28455 0.45711 0.28455 0.45734 C 0.28819 0.46035 0.29149 0.46335 0.29514 0.46659 C 0.31163 0.48162 0.28802 0.45433 0.30573 0.47352 C 0.31684 0.48578 0.32344 0.50173 0.32344 0.52092 " pathEditMode="relative" rAng="0" ptsTypes="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5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4509E-6 C -0.05243 0.00254 -0.10416 0.01063 -0.15625 0.01364 C -0.16718 0.01826 -0.17882 0.02058 -0.1901 0.02289 C -0.22934 0.02104 -0.26823 0.01873 -0.30729 0.0252 C -0.30972 0.02613 -0.31232 0.02613 -0.31441 0.02751 C -0.31823 0.03006 -0.32517 0.03699 -0.32517 0.03722 C -0.32639 0.04 -0.32691 0.04347 -0.32864 0.04624 C -0.32986 0.04832 -0.33281 0.04855 -0.33402 0.05087 C -0.33593 0.0548 -0.3375 0.06474 -0.3375 0.06497 C -0.33698 0.07006 -0.3375 0.07584 -0.33576 0.08092 C -0.33472 0.08439 -0.32517 0.09318 -0.32343 0.0948 C -0.31354 0.10404 -0.3033 0.10867 -0.29132 0.11121 C -0.28732 0.11306 -0.28281 0.11376 -0.27899 0.11584 C -0.27691 0.11699 -0.27569 0.11954 -0.27343 0.12046 C -0.26597 0.1237 -0.25816 0.1237 -0.25052 0.12532 C -0.22239 0.12046 -0.20989 0.11746 -0.17777 0.11584 C -0.15503 0.11167 -0.14288 0.11191 -0.11718 0.11352 C -0.09496 0.11838 -0.07291 0.1274 -0.05156 0.13688 C -0.04757 0.14081 -0.04236 0.14312 -0.03906 0.14844 C -0.03611 0.15306 -0.03472 0.15954 -0.03194 0.16439 C -0.02882 0.17803 -0.02656 0.18682 -0.03038 0.20185 C -0.03177 0.20717 -0.03941 0.21179 -0.0427 0.21364 C -0.05243 0.21896 -0.06076 0.22289 -0.07118 0.2252 C -0.11145 0.24647 -0.16632 0.23792 -0.20625 0.23884 C -0.24097 0.2467 -0.27621 0.24647 -0.31093 0.25526 C -0.31267 0.25757 -0.31562 0.25896 -0.31614 0.2622 C -0.32083 0.2948 -0.2842 0.29133 -0.27187 0.29248 C -0.25243 0.29665 -0.21319 0.29965 -0.21319 0.29988 C -0.19218 0.30404 -0.16979 0.30404 -0.1493 0.31329 C -0.13298 0.32069 -0.11944 0.33202 -0.10486 0.34335 C -0.10416 0.34589 -0.10382 0.34844 -0.10312 0.35052 C -0.10208 0.35306 -0.09965 0.35468 -0.09948 0.35746 C -0.09791 0.3785 -0.10034 0.37087 -0.10486 0.38289 C -0.10573 0.3852 -0.10538 0.38844 -0.10659 0.39006 C -0.10798 0.39191 -0.11024 0.39167 -0.11198 0.39214 C -0.11319 0.39445 -0.11371 0.39769 -0.11545 0.3993 C -0.11753 0.40115 -0.12031 0.40069 -0.12274 0.40162 C -0.13159 0.40601 -0.13993 0.41017 -0.1493 0.41318 C -0.15955 0.42358 -0.17031 0.42266 -0.18298 0.42497 C -0.19791 0.43098 -0.21215 0.43861 -0.22743 0.4437 C -0.23628 0.45087 -0.24705 0.45826 -0.25399 0.4689 C -0.26145 0.48023 -0.25451 0.47121 -0.25955 0.48277 C -0.26961 0.50682 -0.26423 0.48832 -0.26823 0.50381 C -0.27031 0.52878 -0.26753 0.52 -0.27187 0.53202 " pathEditMode="relative" rAng="0" ptsTypes="f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26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 and View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200400" cy="4495800"/>
          </a:xfrm>
        </p:spPr>
        <p:txBody>
          <a:bodyPr/>
          <a:lstStyle/>
          <a:p>
            <a:r>
              <a:rPr lang="en-US" dirty="0" smtClean="0"/>
              <a:t>Model type is dynamic</a:t>
            </a:r>
          </a:p>
          <a:p>
            <a:r>
              <a:rPr lang="en-US" dirty="0" err="1" smtClean="0"/>
              <a:t>ViewBag</a:t>
            </a:r>
            <a:r>
              <a:rPr lang="en-US" dirty="0" smtClean="0"/>
              <a:t> is dynamic</a:t>
            </a:r>
          </a:p>
          <a:p>
            <a:r>
              <a:rPr lang="en-US" dirty="0" smtClean="0"/>
              <a:t>Strongly type with @model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486400" cy="48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26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with Razor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views are “master pages” for razor</a:t>
            </a:r>
          </a:p>
          <a:p>
            <a:r>
              <a:rPr lang="en-US" dirty="0" smtClean="0"/>
              <a:t>Use inherited methods to specify content areas</a:t>
            </a:r>
          </a:p>
          <a:p>
            <a:pPr lvl="1"/>
            <a:r>
              <a:rPr lang="en-US" dirty="0" err="1" smtClean="0"/>
              <a:t>RenderBody</a:t>
            </a:r>
            <a:endParaRPr lang="en-US" dirty="0" smtClean="0"/>
          </a:p>
          <a:p>
            <a:pPr lvl="1"/>
            <a:r>
              <a:rPr lang="en-US" dirty="0" err="1" smtClean="0"/>
              <a:t>RenderSection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19400"/>
            <a:ext cx="86106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&lt;!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DOCTYPE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latin typeface="Consolas" pitchFamily="49" charset="0"/>
              </a:rPr>
              <a:t>ViewBag.Title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Url.Content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"~/Scripts/jquery-1.4.4.min.js"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)"</a:t>
            </a:r>
            <a:r>
              <a:rPr lang="en-US" sz="1400" b="0" dirty="0" smtClean="0">
                <a:latin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            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"&gt;&lt;/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@</a:t>
            </a:r>
            <a:r>
              <a:rPr lang="en-US" sz="1400" b="0" dirty="0" err="1" smtClean="0">
                <a:latin typeface="Consolas" pitchFamily="49" charset="0"/>
              </a:rPr>
              <a:t>RenderBody</a:t>
            </a:r>
            <a:r>
              <a:rPr lang="en-US" sz="1400" b="0" dirty="0" smtClean="0">
                <a:latin typeface="Consolas" pitchFamily="49" charset="0"/>
              </a:rPr>
              <a:t>()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33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30788</TotalTime>
  <Words>763</Words>
  <Application>Microsoft Office PowerPoint</Application>
  <PresentationFormat>On-screen Show (4:3)</PresentationFormat>
  <Paragraphs>206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1_SapphireTemplate</vt:lpstr>
      <vt:lpstr>Views</vt:lpstr>
      <vt:lpstr>Overview</vt:lpstr>
      <vt:lpstr>HTTP Refresher</vt:lpstr>
      <vt:lpstr>View Conventions</vt:lpstr>
      <vt:lpstr>Razor Templates</vt:lpstr>
      <vt:lpstr>Goals</vt:lpstr>
      <vt:lpstr>Intermingling</vt:lpstr>
      <vt:lpstr>Razor Views and View Data</vt:lpstr>
      <vt:lpstr>Layout with Razor</vt:lpstr>
      <vt:lpstr>_ViewStart</vt:lpstr>
      <vt:lpstr>Razor Configuration</vt:lpstr>
      <vt:lpstr>HTML Helpers</vt:lpstr>
      <vt:lpstr>Custom Helpers</vt:lpstr>
      <vt:lpstr>ViewData / ViewBag</vt:lpstr>
      <vt:lpstr>Partials</vt:lpstr>
      <vt:lpstr>Html.Action vs Html.Partial</vt:lpstr>
      <vt:lpstr>Templated Helpers</vt:lpstr>
      <vt:lpstr>Data Annotations</vt:lpstr>
      <vt:lpstr>Display / Edit Annotations</vt:lpstr>
      <vt:lpstr>Custom Templates</vt:lpstr>
      <vt:lpstr>Custom T4 Templates</vt:lpstr>
      <vt:lpstr>Security</vt:lpstr>
      <vt:lpstr>Using Anti-Forgery Tokens </vt:lpstr>
      <vt:lpstr>Alternate View Engines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2106</cp:revision>
  <dcterms:created xsi:type="dcterms:W3CDTF">2007-12-27T20:50:38Z</dcterms:created>
  <dcterms:modified xsi:type="dcterms:W3CDTF">2012-07-07T14:59:45Z</dcterms:modified>
</cp:coreProperties>
</file>