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0"/>
  </p:notesMasterIdLst>
  <p:handoutMasterIdLst>
    <p:handoutMasterId r:id="rId21"/>
  </p:handoutMasterIdLst>
  <p:sldIdLst>
    <p:sldId id="327" r:id="rId2"/>
    <p:sldId id="365" r:id="rId3"/>
    <p:sldId id="381" r:id="rId4"/>
    <p:sldId id="382" r:id="rId5"/>
    <p:sldId id="384" r:id="rId6"/>
    <p:sldId id="385" r:id="rId7"/>
    <p:sldId id="383" r:id="rId8"/>
    <p:sldId id="401" r:id="rId9"/>
    <p:sldId id="388" r:id="rId10"/>
    <p:sldId id="386" r:id="rId11"/>
    <p:sldId id="387" r:id="rId12"/>
    <p:sldId id="396" r:id="rId13"/>
    <p:sldId id="395" r:id="rId14"/>
    <p:sldId id="397" r:id="rId15"/>
    <p:sldId id="398" r:id="rId16"/>
    <p:sldId id="399" r:id="rId17"/>
    <p:sldId id="400" r:id="rId18"/>
    <p:sldId id="363" r:id="rId19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E769A1-9608-441A-9F79-8B610D5C49BD}">
          <p14:sldIdLst>
            <p14:sldId id="327"/>
            <p14:sldId id="365"/>
            <p14:sldId id="381"/>
            <p14:sldId id="382"/>
            <p14:sldId id="384"/>
            <p14:sldId id="385"/>
            <p14:sldId id="383"/>
            <p14:sldId id="401"/>
            <p14:sldId id="388"/>
            <p14:sldId id="386"/>
            <p14:sldId id="387"/>
            <p14:sldId id="396"/>
            <p14:sldId id="395"/>
            <p14:sldId id="397"/>
            <p14:sldId id="398"/>
            <p14:sldId id="399"/>
            <p14:sldId id="400"/>
            <p14:sldId id="3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58" d="100"/>
          <a:sy n="58" d="100"/>
        </p:scale>
        <p:origin x="-14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7/7/2012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88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56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Models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Parameters become required values for the action</a:t>
            </a:r>
          </a:p>
          <a:p>
            <a:pPr lvl="1"/>
            <a:r>
              <a:rPr lang="en-US" dirty="0" smtClean="0"/>
              <a:t>Can fail when value not found</a:t>
            </a:r>
          </a:p>
          <a:p>
            <a:pPr lvl="1"/>
            <a:r>
              <a:rPr lang="en-US" dirty="0" err="1" smtClean="0"/>
              <a:t>Nullable</a:t>
            </a:r>
            <a:r>
              <a:rPr lang="en-US" dirty="0" smtClean="0"/>
              <a:t> parameters become optional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85800" y="2590800"/>
            <a:ext cx="7543800" cy="3886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[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AcceptVerbs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HttpVerbs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.Post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)]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Create(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name,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DateTime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hireDate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try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employee =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employee.Name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= name;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employee.HireDate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hireDate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repository =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EmployeeRepository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();       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repository.Add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(employee);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...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ActionInvoker</a:t>
            </a:r>
            <a:r>
              <a:rPr lang="en-US" dirty="0" smtClean="0"/>
              <a:t> will create and bind new model instance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BindAttribute</a:t>
            </a:r>
            <a:r>
              <a:rPr lang="en-US" dirty="0" smtClean="0"/>
              <a:t> for includes and excludes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85800" y="2362200"/>
            <a:ext cx="7848600" cy="3733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Create([</a:t>
            </a:r>
            <a:r>
              <a:rPr lang="en-US" sz="18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Bind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(Include=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"Name, </a:t>
            </a:r>
            <a:r>
              <a:rPr lang="en-US" sz="1800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HireDate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)]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                    </a:t>
            </a:r>
            <a:r>
              <a:rPr lang="en-US" sz="18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employee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try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(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ModelState.IsValid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repository =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EmployeeRepository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repository.Add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(employee);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800" b="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 State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ModelState</a:t>
            </a:r>
            <a:r>
              <a:rPr lang="en-US" dirty="0"/>
              <a:t> </a:t>
            </a:r>
            <a:r>
              <a:rPr lang="en-US" dirty="0" smtClean="0"/>
              <a:t>contains byproducts of model binding</a:t>
            </a:r>
          </a:p>
          <a:p>
            <a:pPr lvl="1"/>
            <a:r>
              <a:rPr lang="en-US" dirty="0" smtClean="0"/>
              <a:t>Errors and attempted values</a:t>
            </a:r>
          </a:p>
          <a:p>
            <a:r>
              <a:rPr lang="en-US" dirty="0" err="1" smtClean="0"/>
              <a:t>ModelState.IsValid</a:t>
            </a:r>
            <a:endParaRPr lang="en-US" dirty="0" smtClean="0"/>
          </a:p>
          <a:p>
            <a:pPr lvl="1"/>
            <a:r>
              <a:rPr lang="en-US" dirty="0" smtClean="0"/>
              <a:t>Did the model bind correctly?</a:t>
            </a:r>
          </a:p>
          <a:p>
            <a:r>
              <a:rPr lang="en-US" dirty="0" smtClean="0"/>
              <a:t>HTML helpers use model state</a:t>
            </a:r>
          </a:p>
          <a:p>
            <a:pPr lvl="1"/>
            <a:r>
              <a:rPr lang="en-US" dirty="0" smtClean="0"/>
              <a:t>Model state can override view model data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676400" y="3733800"/>
            <a:ext cx="47244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IndexAsync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model)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ModelState.IsValid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{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1400" b="0" dirty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en-US" sz="14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 pitchFamily="49" charset="0"/>
              </a:rPr>
              <a:t>commit...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RedirectToAction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400" b="0" dirty="0">
                <a:solidFill>
                  <a:srgbClr val="FF0000"/>
                </a:solidFill>
                <a:latin typeface="Consolas" pitchFamily="49" charset="0"/>
                <a:ea typeface="Calibri"/>
                <a:cs typeface="Consolas" pitchFamily="49" charset="0"/>
              </a:rPr>
              <a:t>Index</a:t>
            </a:r>
            <a:r>
              <a:rPr lang="en-US" sz="1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View(model);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891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Model Binders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Useful for custom type conversions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838200" y="2057400"/>
            <a:ext cx="6705600" cy="3657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DateTimeModelBinder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: 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IModelBinder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object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BindModel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ControllerContext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controllerContext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                            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ModelBindingContext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bindingContext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...  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year;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(</a:t>
            </a:r>
            <a:r>
              <a:rPr lang="en-US" sz="14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.TryParse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result.AttemptedValue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year))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DateTime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(year, 1, 1);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}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null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}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0" dirty="0" smtClean="0">
                <a:latin typeface="Calibri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with Annotations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Attributes defined in </a:t>
            </a:r>
            <a:r>
              <a:rPr lang="en-US" sz="1800" dirty="0" err="1" smtClean="0"/>
              <a:t>System.ComponentModel.DataAnnotations</a:t>
            </a:r>
            <a:endParaRPr lang="en-US" sz="1800" dirty="0" smtClean="0"/>
          </a:p>
          <a:p>
            <a:r>
              <a:rPr lang="en-US" dirty="0" smtClean="0"/>
              <a:t>Covers common validation patterns</a:t>
            </a:r>
          </a:p>
          <a:p>
            <a:pPr lvl="1"/>
            <a:r>
              <a:rPr lang="en-US" dirty="0" smtClean="0"/>
              <a:t>Required</a:t>
            </a:r>
          </a:p>
          <a:p>
            <a:pPr lvl="1"/>
            <a:r>
              <a:rPr lang="en-US" dirty="0" err="1" smtClean="0"/>
              <a:t>StringLength</a:t>
            </a:r>
            <a:endParaRPr lang="en-US" dirty="0" smtClean="0"/>
          </a:p>
          <a:p>
            <a:pPr lvl="1"/>
            <a:r>
              <a:rPr lang="en-US" dirty="0" smtClean="0"/>
              <a:t>Regex</a:t>
            </a:r>
          </a:p>
          <a:p>
            <a:pPr lvl="1"/>
            <a:r>
              <a:rPr lang="en-US" dirty="0" smtClean="0"/>
              <a:t>Range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352800" y="3048000"/>
            <a:ext cx="5181600" cy="2819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LogOnModel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[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Required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  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UserName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{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get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set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   [</a:t>
            </a:r>
            <a:r>
              <a:rPr lang="en-US" b="0" dirty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Required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   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string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Password {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get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set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    public</a:t>
            </a:r>
            <a:r>
              <a:rPr lang="en-US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bool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b="0" dirty="0" err="1">
                <a:latin typeface="Consolas" pitchFamily="49" charset="0"/>
                <a:ea typeface="Calibri"/>
                <a:cs typeface="Consolas" pitchFamily="49" charset="0"/>
              </a:rPr>
              <a:t>RememberMe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 {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get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set</a:t>
            </a: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;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14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Messages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ValidationMessageFor</a:t>
            </a:r>
            <a:endParaRPr lang="en-US" dirty="0" smtClean="0"/>
          </a:p>
          <a:p>
            <a:pPr lvl="1"/>
            <a:r>
              <a:rPr lang="en-US" dirty="0" smtClean="0"/>
              <a:t>Display property level validation errors</a:t>
            </a:r>
          </a:p>
          <a:p>
            <a:r>
              <a:rPr lang="en-US" dirty="0" err="1" smtClean="0"/>
              <a:t>ValidationSummary</a:t>
            </a:r>
            <a:endParaRPr lang="en-US" dirty="0" smtClean="0"/>
          </a:p>
          <a:p>
            <a:pPr lvl="1"/>
            <a:r>
              <a:rPr lang="en-US" dirty="0" smtClean="0"/>
              <a:t>Display model level validation errors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8800" y="3733800"/>
            <a:ext cx="50292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highlight>
                  <a:srgbClr val="FFFF00"/>
                </a:highlight>
                <a:latin typeface="Consolas"/>
                <a:ea typeface="Calibri"/>
                <a:cs typeface="Consolas"/>
              </a:rPr>
              <a:t>&lt;%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:</a:t>
            </a:r>
            <a:r>
              <a:rPr lang="en-US" dirty="0" smtClean="0">
                <a:latin typeface="Consolas"/>
                <a:ea typeface="Calibri"/>
                <a:cs typeface="Consolas"/>
              </a:rPr>
              <a:t> </a:t>
            </a:r>
            <a:r>
              <a:rPr lang="en-US" dirty="0" err="1" smtClean="0">
                <a:latin typeface="Consolas"/>
                <a:ea typeface="Calibri"/>
                <a:cs typeface="Consolas"/>
              </a:rPr>
              <a:t>Html.ValidationSummary</a:t>
            </a:r>
            <a:r>
              <a:rPr lang="en-US" dirty="0" smtClean="0">
                <a:latin typeface="Consolas"/>
                <a:ea typeface="Calibri"/>
                <a:cs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true</a:t>
            </a:r>
            <a:r>
              <a:rPr lang="en-US" dirty="0" smtClean="0">
                <a:latin typeface="Consolas"/>
                <a:ea typeface="Calibri"/>
                <a:cs typeface="Consolas"/>
              </a:rPr>
              <a:t>) </a:t>
            </a:r>
            <a:r>
              <a:rPr lang="en-US" dirty="0" smtClean="0">
                <a:highlight>
                  <a:srgbClr val="FFFF00"/>
                </a:highlight>
                <a:latin typeface="Consolas"/>
                <a:ea typeface="Calibri"/>
                <a:cs typeface="Consolas"/>
              </a:rPr>
              <a:t>%&gt;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Validation Annotations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495800"/>
          </a:xfrm>
        </p:spPr>
        <p:txBody>
          <a:bodyPr/>
          <a:lstStyle/>
          <a:p>
            <a:r>
              <a:rPr lang="en-US" dirty="0" smtClean="0"/>
              <a:t>Derive from </a:t>
            </a:r>
            <a:r>
              <a:rPr lang="en-US" dirty="0" err="1" smtClean="0"/>
              <a:t>ValidationAttribute</a:t>
            </a:r>
            <a:endParaRPr lang="en-US" dirty="0" smtClean="0"/>
          </a:p>
          <a:p>
            <a:r>
              <a:rPr lang="en-US" dirty="0" smtClean="0"/>
              <a:t>Override </a:t>
            </a:r>
            <a:r>
              <a:rPr lang="en-US" dirty="0" err="1" smtClean="0"/>
              <a:t>IsValid</a:t>
            </a:r>
            <a:r>
              <a:rPr lang="en-US" dirty="0" smtClean="0"/>
              <a:t> method (at a minimum)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762000" y="2209800"/>
            <a:ext cx="7315200" cy="396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[</a:t>
            </a:r>
            <a:r>
              <a:rPr lang="en-US" b="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AttributeUsage</a:t>
            </a:r>
            <a:r>
              <a:rPr lang="en-US" b="0" dirty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AttributeTargets</a:t>
            </a:r>
            <a:r>
              <a:rPr lang="en-US" b="0" dirty="0" err="1">
                <a:latin typeface="Consolas"/>
                <a:ea typeface="Calibri"/>
                <a:cs typeface="Times New Roman"/>
              </a:rPr>
              <a:t>.Property</a:t>
            </a:r>
            <a:r>
              <a:rPr lang="en-US" b="0" dirty="0">
                <a:latin typeface="Consolas"/>
                <a:ea typeface="Calibri"/>
                <a:cs typeface="Times New Roman"/>
              </a:rPr>
              <a:t>)]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sealed</a:t>
            </a:r>
            <a:r>
              <a:rPr lang="en-US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 </a:t>
            </a:r>
            <a:r>
              <a:rPr lang="en-US" b="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MinLengthAttribute</a:t>
            </a:r>
            <a:r>
              <a:rPr lang="en-US" b="0" dirty="0">
                <a:latin typeface="Consolas"/>
                <a:ea typeface="Calibri"/>
                <a:cs typeface="Times New Roman"/>
              </a:rPr>
              <a:t> : </a:t>
            </a:r>
            <a:r>
              <a:rPr lang="en-US" b="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ValidationAttribute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{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 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    // …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    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>
                <a:latin typeface="Consolas"/>
                <a:ea typeface="Calibri"/>
                <a:cs typeface="Times New Roman"/>
              </a:rPr>
              <a:t>IsValid</a:t>
            </a:r>
            <a:r>
              <a:rPr lang="en-US" b="0" dirty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object</a:t>
            </a:r>
            <a:r>
              <a:rPr lang="en-US" b="0" dirty="0">
                <a:latin typeface="Consolas"/>
                <a:ea typeface="Calibri"/>
                <a:cs typeface="Times New Roman"/>
              </a:rPr>
              <a:t> value)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    {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        </a:t>
            </a: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>
                <a:latin typeface="Consolas"/>
                <a:ea typeface="Calibri"/>
                <a:cs typeface="Times New Roman"/>
              </a:rPr>
              <a:t>valueAsString</a:t>
            </a:r>
            <a:r>
              <a:rPr lang="en-US" b="0" dirty="0">
                <a:latin typeface="Consolas"/>
                <a:ea typeface="Calibri"/>
                <a:cs typeface="Times New Roman"/>
              </a:rPr>
              <a:t> = value </a:t>
            </a: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</a:t>
            </a:r>
            <a:r>
              <a:rPr lang="en-US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b="0" dirty="0">
                <a:latin typeface="Consolas"/>
                <a:ea typeface="Calibri"/>
                <a:cs typeface="Times New Roman"/>
              </a:rPr>
              <a:t>;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        </a:t>
            </a: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b="0" dirty="0">
                <a:latin typeface="Consolas"/>
                <a:ea typeface="Calibri"/>
                <a:cs typeface="Times New Roman"/>
              </a:rPr>
              <a:t> (</a:t>
            </a:r>
            <a:r>
              <a:rPr lang="en-US" b="0" dirty="0" err="1">
                <a:latin typeface="Consolas"/>
                <a:ea typeface="Calibri"/>
                <a:cs typeface="Times New Roman"/>
              </a:rPr>
              <a:t>valueAsString</a:t>
            </a:r>
            <a:r>
              <a:rPr lang="en-US" b="0" dirty="0">
                <a:latin typeface="Consolas"/>
                <a:ea typeface="Calibri"/>
                <a:cs typeface="Times New Roman"/>
              </a:rPr>
              <a:t> != </a:t>
            </a:r>
            <a:r>
              <a:rPr lang="en-US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null</a:t>
            </a:r>
            <a:r>
              <a:rPr lang="en-US" b="0" dirty="0">
                <a:latin typeface="Consolas"/>
                <a:ea typeface="Calibri"/>
                <a:cs typeface="Times New Roman"/>
              </a:rPr>
              <a:t> &amp;&amp; </a:t>
            </a:r>
            <a:endParaRPr lang="en-US" b="0" dirty="0" smtClean="0">
              <a:latin typeface="Consolas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             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valueAsString.Length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>
                <a:latin typeface="Consolas"/>
                <a:ea typeface="Calibri"/>
                <a:cs typeface="Times New Roman"/>
              </a:rPr>
              <a:t>&gt;= _</a:t>
            </a:r>
            <a:r>
              <a:rPr lang="en-US" b="0" dirty="0" err="1">
                <a:latin typeface="Consolas"/>
                <a:ea typeface="Calibri"/>
                <a:cs typeface="Times New Roman"/>
              </a:rPr>
              <a:t>minCharacters</a:t>
            </a:r>
            <a:r>
              <a:rPr lang="en-US" b="0" dirty="0">
                <a:latin typeface="Consolas"/>
                <a:ea typeface="Calibri"/>
                <a:cs typeface="Times New Roman"/>
              </a:rPr>
              <a:t>);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    }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/>
                <a:ea typeface="Calibri"/>
                <a:cs typeface="Times New Roman"/>
              </a:rPr>
              <a:t>}</a:t>
            </a:r>
            <a:endParaRPr lang="en-US" sz="1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82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validating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IValidatebleObject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Model object must implement a Validate method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2514600"/>
            <a:ext cx="8458200" cy="1981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IEnumerable</a:t>
            </a:r>
            <a:r>
              <a:rPr lang="en-US" sz="1400" b="0" dirty="0" smtClean="0">
                <a:latin typeface="Consolas" pitchFamily="49" charset="0"/>
              </a:rPr>
              <a:t>&lt;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ValidationResult</a:t>
            </a:r>
            <a:r>
              <a:rPr lang="en-US" sz="1400" b="0" dirty="0" smtClean="0">
                <a:latin typeface="Consolas" pitchFamily="49" charset="0"/>
              </a:rPr>
              <a:t>&gt; Validate(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ValidationContext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latin typeface="Consolas" pitchFamily="49" charset="0"/>
              </a:rPr>
              <a:t>validationContext</a:t>
            </a:r>
            <a:r>
              <a:rPr lang="en-US" sz="1400" b="0" dirty="0" smtClean="0">
                <a:latin typeface="Consolas" pitchFamily="49" charset="0"/>
              </a:rPr>
              <a:t>)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{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en-US" sz="1400" b="0" dirty="0" smtClean="0">
                <a:latin typeface="Consolas" pitchFamily="49" charset="0"/>
              </a:rPr>
              <a:t> (</a:t>
            </a:r>
            <a:r>
              <a:rPr lang="en-US" sz="1400" b="0" dirty="0" err="1" smtClean="0">
                <a:latin typeface="Consolas" pitchFamily="49" charset="0"/>
              </a:rPr>
              <a:t>EndDate</a:t>
            </a:r>
            <a:r>
              <a:rPr lang="en-US" sz="1400" b="0" dirty="0" smtClean="0">
                <a:latin typeface="Consolas" pitchFamily="49" charset="0"/>
              </a:rPr>
              <a:t> &lt;= </a:t>
            </a:r>
            <a:r>
              <a:rPr lang="en-US" sz="1400" b="0" dirty="0" err="1" smtClean="0">
                <a:latin typeface="Consolas" pitchFamily="49" charset="0"/>
              </a:rPr>
              <a:t>StartDate</a:t>
            </a:r>
            <a:r>
              <a:rPr lang="en-US" sz="1400" b="0" dirty="0" smtClean="0">
                <a:latin typeface="Consolas" pitchFamily="49" charset="0"/>
              </a:rPr>
              <a:t>)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{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yield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return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ValidationResult</a:t>
            </a:r>
            <a:r>
              <a:rPr lang="en-US" sz="1400" b="0" dirty="0" smtClean="0">
                <a:latin typeface="Consolas" pitchFamily="49" charset="0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400" b="0" dirty="0" err="1" smtClean="0">
                <a:solidFill>
                  <a:srgbClr val="A31515"/>
                </a:solidFill>
                <a:latin typeface="Consolas" pitchFamily="49" charset="0"/>
              </a:rPr>
              <a:t>EndDate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</a:rPr>
              <a:t> must be greater than </a:t>
            </a:r>
            <a:r>
              <a:rPr lang="en-US" sz="1400" b="0" dirty="0" err="1" smtClean="0">
                <a:solidFill>
                  <a:srgbClr val="A31515"/>
                </a:solidFill>
                <a:latin typeface="Consolas" pitchFamily="49" charset="0"/>
              </a:rPr>
              <a:t>StartDate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400" b="0" dirty="0" smtClean="0">
                <a:latin typeface="Consolas" pitchFamily="49" charset="0"/>
              </a:rPr>
              <a:t>);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}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}</a:t>
            </a:r>
            <a:br>
              <a:rPr lang="en-US" sz="1400" b="0" dirty="0" smtClean="0">
                <a:latin typeface="Consolas" pitchFamily="49" charset="0"/>
              </a:rPr>
            </a:b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697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Models are application specific</a:t>
            </a:r>
          </a:p>
          <a:p>
            <a:pPr lvl="1"/>
            <a:r>
              <a:rPr lang="en-US" dirty="0" smtClean="0"/>
              <a:t>DTO models</a:t>
            </a:r>
          </a:p>
          <a:p>
            <a:pPr lvl="1"/>
            <a:r>
              <a:rPr lang="en-US" dirty="0" smtClean="0"/>
              <a:t>Entity models</a:t>
            </a:r>
          </a:p>
          <a:p>
            <a:r>
              <a:rPr lang="en-US" dirty="0" smtClean="0"/>
              <a:t>Model Binders</a:t>
            </a:r>
          </a:p>
          <a:p>
            <a:pPr lvl="1"/>
            <a:r>
              <a:rPr lang="en-US" dirty="0" smtClean="0"/>
              <a:t>Move data between HTTP request and model</a:t>
            </a:r>
          </a:p>
          <a:p>
            <a:pPr lvl="1"/>
            <a:r>
              <a:rPr lang="en-US" dirty="0" smtClean="0"/>
              <a:t>Custom model binders possible</a:t>
            </a:r>
          </a:p>
          <a:p>
            <a:r>
              <a:rPr lang="en-US" dirty="0" smtClean="0"/>
              <a:t>Use any persistence technology</a:t>
            </a:r>
          </a:p>
          <a:p>
            <a:pPr lvl="1"/>
            <a:r>
              <a:rPr lang="en-US" dirty="0" err="1" smtClean="0"/>
              <a:t>NHibernate</a:t>
            </a:r>
            <a:endParaRPr lang="en-US" dirty="0" smtClean="0"/>
          </a:p>
          <a:p>
            <a:pPr lvl="1"/>
            <a:r>
              <a:rPr lang="en-US" smtClean="0"/>
              <a:t>Entity Framework</a:t>
            </a:r>
            <a:endParaRPr lang="en-US" dirty="0" smtClean="0"/>
          </a:p>
          <a:p>
            <a:pPr lvl="1"/>
            <a:r>
              <a:rPr lang="en-US" dirty="0" smtClean="0"/>
              <a:t>Subsonic</a:t>
            </a:r>
          </a:p>
          <a:p>
            <a:pPr lvl="1"/>
            <a:r>
              <a:rPr lang="en-US" dirty="0" smtClean="0"/>
              <a:t>Custom DAL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a model?</a:t>
            </a:r>
          </a:p>
          <a:p>
            <a:pPr lvl="1"/>
            <a:r>
              <a:rPr lang="en-US" dirty="0" smtClean="0"/>
              <a:t>Domain models</a:t>
            </a:r>
          </a:p>
          <a:p>
            <a:pPr lvl="1"/>
            <a:r>
              <a:rPr lang="en-US" dirty="0" smtClean="0"/>
              <a:t>View models</a:t>
            </a:r>
          </a:p>
          <a:p>
            <a:r>
              <a:rPr lang="en-US" dirty="0" smtClean="0"/>
              <a:t>Model binding</a:t>
            </a:r>
          </a:p>
          <a:p>
            <a:r>
              <a:rPr lang="en-US" dirty="0" smtClean="0"/>
              <a:t>State management and models</a:t>
            </a:r>
          </a:p>
          <a:p>
            <a:r>
              <a:rPr lang="en-US" dirty="0" smtClean="0"/>
              <a:t>Building a model with the ADO.NET Entity Framework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MVC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Arranged by the controller</a:t>
            </a:r>
          </a:p>
          <a:p>
            <a:r>
              <a:rPr lang="en-US" dirty="0" smtClean="0"/>
              <a:t>Consumed by the view</a:t>
            </a:r>
          </a:p>
          <a:p>
            <a:r>
              <a:rPr lang="en-US" dirty="0" smtClean="0"/>
              <a:t>But </a:t>
            </a:r>
            <a:r>
              <a:rPr lang="en-US" i="1" dirty="0" smtClean="0"/>
              <a:t>what</a:t>
            </a:r>
            <a:r>
              <a:rPr lang="en-US" dirty="0" smtClean="0"/>
              <a:t> is it?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6324600" y="990600"/>
            <a:ext cx="1371600" cy="12954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Controller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209800" y="2438400"/>
            <a:ext cx="4038600" cy="3733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Model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620000" y="2667000"/>
            <a:ext cx="1371600" cy="12954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View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 rot="19207364">
            <a:off x="7481640" y="2115524"/>
            <a:ext cx="425669" cy="673608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 rot="2489159">
            <a:off x="5897051" y="2013504"/>
            <a:ext cx="425669" cy="866422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 rot="5400000">
            <a:off x="6687890" y="2904166"/>
            <a:ext cx="466344" cy="1040524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438400" y="3124200"/>
            <a:ext cx="1371600" cy="1295400"/>
          </a:xfrm>
          <a:prstGeom prst="ellipse">
            <a:avLst/>
          </a:prstGeom>
          <a:gradFill rotWithShape="1">
            <a:gsLst>
              <a:gs pos="0">
                <a:schemeClr val="accent4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DTOs?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648200" y="3200400"/>
            <a:ext cx="1371600" cy="1295400"/>
          </a:xfrm>
          <a:prstGeom prst="ellipse">
            <a:avLst/>
          </a:prstGeom>
          <a:gradFill rotWithShape="1">
            <a:gsLst>
              <a:gs pos="0">
                <a:schemeClr val="accent4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Entities?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505200" y="4800600"/>
            <a:ext cx="1371600" cy="1295400"/>
          </a:xfrm>
          <a:prstGeom prst="ellipse">
            <a:avLst/>
          </a:prstGeom>
          <a:gradFill rotWithShape="1">
            <a:gsLst>
              <a:gs pos="0">
                <a:schemeClr val="accent4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Business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Objects?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Right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495800" cy="4495800"/>
          </a:xfrm>
        </p:spPr>
        <p:txBody>
          <a:bodyPr/>
          <a:lstStyle/>
          <a:p>
            <a:r>
              <a:rPr lang="en-US" dirty="0" smtClean="0"/>
              <a:t>Could be any of these</a:t>
            </a:r>
          </a:p>
          <a:p>
            <a:r>
              <a:rPr lang="en-US" dirty="0" smtClean="0"/>
              <a:t>Business objects and entities</a:t>
            </a:r>
          </a:p>
          <a:p>
            <a:pPr lvl="1"/>
            <a:r>
              <a:rPr lang="en-US" dirty="0" smtClean="0"/>
              <a:t>Make the best model for forms over data</a:t>
            </a:r>
          </a:p>
          <a:p>
            <a:r>
              <a:rPr lang="en-US" dirty="0" smtClean="0"/>
              <a:t>DTOs and view specific models</a:t>
            </a:r>
          </a:p>
          <a:p>
            <a:pPr lvl="1"/>
            <a:r>
              <a:rPr lang="en-US" dirty="0" smtClean="0"/>
              <a:t>Work better in a complex application</a:t>
            </a:r>
          </a:p>
          <a:p>
            <a:pPr lvl="1"/>
            <a:r>
              <a:rPr lang="en-US" dirty="0" smtClean="0"/>
              <a:t>Isolate business layer from UI</a:t>
            </a:r>
          </a:p>
          <a:p>
            <a:r>
              <a:rPr lang="en-US" dirty="0" smtClean="0"/>
              <a:t>Mix and match to meet application needs</a:t>
            </a:r>
          </a:p>
          <a:p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4876800" y="1371600"/>
            <a:ext cx="4038600" cy="3733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Model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029200" y="2286000"/>
            <a:ext cx="1371600" cy="1295400"/>
          </a:xfrm>
          <a:prstGeom prst="ellipse">
            <a:avLst/>
          </a:prstGeom>
          <a:gradFill rotWithShape="1">
            <a:gsLst>
              <a:gs pos="0">
                <a:schemeClr val="accent4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DTOs?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315200" y="2133600"/>
            <a:ext cx="1371600" cy="1295400"/>
          </a:xfrm>
          <a:prstGeom prst="ellipse">
            <a:avLst/>
          </a:prstGeom>
          <a:gradFill rotWithShape="1">
            <a:gsLst>
              <a:gs pos="0">
                <a:schemeClr val="accent4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Entities?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172200" y="3733800"/>
            <a:ext cx="1371600" cy="1295400"/>
          </a:xfrm>
          <a:prstGeom prst="ellipse">
            <a:avLst/>
          </a:prstGeom>
          <a:gradFill rotWithShape="1">
            <a:gsLst>
              <a:gs pos="0">
                <a:schemeClr val="accent4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Business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Objects?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Conventions &amp;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MVC project template creates a Models folder</a:t>
            </a:r>
          </a:p>
          <a:p>
            <a:pPr lvl="1"/>
            <a:r>
              <a:rPr lang="en-US" dirty="0" smtClean="0"/>
              <a:t>Using this folder is optional</a:t>
            </a:r>
          </a:p>
          <a:p>
            <a:pPr lvl="1"/>
            <a:r>
              <a:rPr lang="en-US" dirty="0" smtClean="0"/>
              <a:t>Models can live anywhere</a:t>
            </a:r>
          </a:p>
          <a:p>
            <a:r>
              <a:rPr lang="en-US" dirty="0" smtClean="0"/>
              <a:t>View are simple</a:t>
            </a:r>
          </a:p>
          <a:p>
            <a:pPr lvl="1"/>
            <a:r>
              <a:rPr lang="en-US" dirty="0" smtClean="0"/>
              <a:t>Model contains all the information needed by a view</a:t>
            </a:r>
          </a:p>
          <a:p>
            <a:pPr lvl="1"/>
            <a:r>
              <a:rPr lang="en-US" dirty="0" smtClean="0"/>
              <a:t>No complicated logic</a:t>
            </a:r>
          </a:p>
          <a:p>
            <a:r>
              <a:rPr lang="en-US" dirty="0" smtClean="0"/>
              <a:t>Controller actions are small</a:t>
            </a:r>
          </a:p>
          <a:p>
            <a:pPr lvl="1"/>
            <a:r>
              <a:rPr lang="en-US" dirty="0" smtClean="0"/>
              <a:t>Rely on business layer to do the heavy lifting</a:t>
            </a:r>
          </a:p>
          <a:p>
            <a:pPr lvl="1"/>
            <a:r>
              <a:rPr lang="en-US" dirty="0" smtClean="0"/>
              <a:t>Translates request into instructions for the business layer</a:t>
            </a:r>
          </a:p>
          <a:p>
            <a:pPr lvl="1"/>
            <a:r>
              <a:rPr lang="en-US" dirty="0" smtClean="0"/>
              <a:t>Aggregates the model and selects the view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 model binder maps request values to a CLR type</a:t>
            </a:r>
          </a:p>
          <a:p>
            <a:pPr lvl="1"/>
            <a:r>
              <a:rPr lang="en-US" dirty="0" smtClean="0"/>
              <a:t>Inspects form collection and query string</a:t>
            </a:r>
          </a:p>
          <a:p>
            <a:pPr lvl="1"/>
            <a:r>
              <a:rPr lang="en-US" dirty="0" smtClean="0"/>
              <a:t>Maps request to primitive action parameters …</a:t>
            </a:r>
          </a:p>
          <a:p>
            <a:pPr lvl="1"/>
            <a:r>
              <a:rPr lang="en-US" dirty="0" smtClean="0"/>
              <a:t>… and complex types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124200" y="2743200"/>
            <a:ext cx="5638800" cy="17526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Edit(</a:t>
            </a:r>
            <a:r>
              <a:rPr lang="en-US" sz="18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employee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800" b="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 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2057400" y="3581400"/>
            <a:ext cx="6172200" cy="2133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Edit(</a:t>
            </a: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id,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name,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                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DateTime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hireDate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800" b="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 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219200" y="4648200"/>
            <a:ext cx="78486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Edit(</a:t>
            </a: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id,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FormCollection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collection)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800" b="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 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800" b="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FormCollection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Lowest level access to posted values</a:t>
            </a:r>
          </a:p>
          <a:p>
            <a:pPr lvl="1"/>
            <a:r>
              <a:rPr lang="en-US" dirty="0" smtClean="0"/>
              <a:t>Can inspect raw values in request</a:t>
            </a:r>
          </a:p>
          <a:p>
            <a:r>
              <a:rPr lang="en-US" dirty="0" err="1" smtClean="0"/>
              <a:t>UpdateModel</a:t>
            </a:r>
            <a:r>
              <a:rPr lang="en-US" dirty="0" smtClean="0"/>
              <a:t> and </a:t>
            </a:r>
            <a:r>
              <a:rPr lang="en-US" dirty="0" err="1" smtClean="0"/>
              <a:t>TryUpdateModel</a:t>
            </a:r>
            <a:r>
              <a:rPr lang="en-US" dirty="0" smtClean="0"/>
              <a:t> will move values</a:t>
            </a:r>
          </a:p>
          <a:p>
            <a:pPr lvl="1"/>
            <a:r>
              <a:rPr lang="en-US" dirty="0" smtClean="0"/>
              <a:t>Automatically populates </a:t>
            </a:r>
            <a:r>
              <a:rPr lang="en-US" dirty="0" err="1" smtClean="0"/>
              <a:t>ModelState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762000" y="2895600"/>
            <a:ext cx="7848600" cy="3657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Create(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FormCollection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collection)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try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employee =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repository =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EmployeeRepository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UpdateModel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(employee);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repository.Add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(employee);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"Index"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}</a:t>
            </a:r>
            <a:endParaRPr lang="en-US" sz="1800" b="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 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Beware of over-posting / mass assignment</a:t>
            </a:r>
            <a:endParaRPr lang="en-US" dirty="0"/>
          </a:p>
        </p:txBody>
      </p:sp>
      <p:pic>
        <p:nvPicPr>
          <p:cNvPr id="1026" name="Picture 2" descr="composing the at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199"/>
            <a:ext cx="5943600" cy="409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202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Lists and Black 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Lists give you control over what the model binder will move</a:t>
            </a:r>
          </a:p>
          <a:p>
            <a:pPr lvl="1"/>
            <a:r>
              <a:rPr lang="en-US" dirty="0" smtClean="0"/>
              <a:t>Include and Exclude parameters</a:t>
            </a:r>
          </a:p>
          <a:p>
            <a:pPr lvl="1"/>
            <a:r>
              <a:rPr lang="en-US" dirty="0" smtClean="0"/>
              <a:t>Map properties defined by an interface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2590800"/>
            <a:ext cx="85344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employee =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UpdateModel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(employee,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[] { 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"Title"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“</a:t>
            </a:r>
            <a:r>
              <a:rPr lang="en-US" sz="1800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HireDate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});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dirty="0" smtClean="0">
                <a:latin typeface="Calibri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28600" y="3886200"/>
            <a:ext cx="5410200" cy="10668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employee =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Employee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UpdateModel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&lt;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IEmployeeBinding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&gt;(employee);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dirty="0" smtClean="0">
                <a:latin typeface="Calibri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2286000" y="4724400"/>
            <a:ext cx="5410200" cy="1676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interface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IEmployeeBinding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Name {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get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; }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DateTime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/>
                <a:ea typeface="Calibri"/>
                <a:cs typeface="Times New Roman"/>
              </a:rPr>
              <a:t>HireDate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{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get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; }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dirty="0" smtClean="0">
                <a:latin typeface="Calibri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41746</TotalTime>
  <Words>694</Words>
  <Application>Microsoft Office PowerPoint</Application>
  <PresentationFormat>On-screen Show (4:3)</PresentationFormat>
  <Paragraphs>221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1_SapphireTemplate</vt:lpstr>
      <vt:lpstr>Models</vt:lpstr>
      <vt:lpstr>Overview</vt:lpstr>
      <vt:lpstr>The MVC Model</vt:lpstr>
      <vt:lpstr>The Right Model</vt:lpstr>
      <vt:lpstr>Model Conventions &amp; Practices</vt:lpstr>
      <vt:lpstr>Model Binding</vt:lpstr>
      <vt:lpstr>Using the FormCollection</vt:lpstr>
      <vt:lpstr>Model Binding Security</vt:lpstr>
      <vt:lpstr>White Lists and Black Lists</vt:lpstr>
      <vt:lpstr>Using Parameters</vt:lpstr>
      <vt:lpstr>Model Parameters</vt:lpstr>
      <vt:lpstr>Model Binding State</vt:lpstr>
      <vt:lpstr>Custom Model Binders</vt:lpstr>
      <vt:lpstr>Validation with Annotations</vt:lpstr>
      <vt:lpstr>Validation Messages</vt:lpstr>
      <vt:lpstr>Custom Validation Annotations</vt:lpstr>
      <vt:lpstr>Self validating models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3245</cp:revision>
  <dcterms:created xsi:type="dcterms:W3CDTF">2007-12-27T20:50:38Z</dcterms:created>
  <dcterms:modified xsi:type="dcterms:W3CDTF">2012-07-07T15:01:14Z</dcterms:modified>
</cp:coreProperties>
</file>