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20"/>
  </p:notesMasterIdLst>
  <p:handoutMasterIdLst>
    <p:handoutMasterId r:id="rId21"/>
  </p:handoutMasterIdLst>
  <p:sldIdLst>
    <p:sldId id="356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58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99516" autoAdjust="0"/>
  </p:normalViewPr>
  <p:slideViewPr>
    <p:cSldViewPr>
      <p:cViewPr varScale="1">
        <p:scale>
          <a:sx n="73" d="100"/>
          <a:sy n="73" d="100"/>
        </p:scale>
        <p:origin x="-4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6487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8330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94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320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4376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5893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81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525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22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344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014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92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4 – </a:t>
            </a:r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3505200"/>
            <a:ext cx="5029200" cy="1752600"/>
          </a:xfrm>
        </p:spPr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/>
              <a:t>Resources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5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18" y="4881562"/>
            <a:ext cx="325755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191500" cy="3181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50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6572250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4342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636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7" y="990600"/>
            <a:ext cx="6477000" cy="406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81600"/>
            <a:ext cx="401002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823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909763"/>
            <a:ext cx="861060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46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Hosting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71650"/>
            <a:ext cx="6324600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595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embraces HTTP</a:t>
            </a:r>
          </a:p>
          <a:p>
            <a:r>
              <a:rPr lang="en-US" dirty="0" smtClean="0"/>
              <a:t>Scalable, interoperable, flexible</a:t>
            </a:r>
          </a:p>
          <a:p>
            <a:r>
              <a:rPr lang="en-US" dirty="0" smtClean="0"/>
              <a:t>Includes client and self </a:t>
            </a:r>
            <a:r>
              <a:rPr lang="en-US" smtClean="0"/>
              <a:t>hosting capabilities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5044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910"/>
            <a:ext cx="8229600" cy="762000"/>
          </a:xfrm>
        </p:spPr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05710"/>
            <a:ext cx="8229600" cy="449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89445"/>
            <a:ext cx="15790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3140947" y="3214457"/>
            <a:ext cx="30480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SOAP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laptop"/>
          <p:cNvSpPr>
            <a:spLocks noEditPoints="1" noChangeArrowheads="1"/>
          </p:cNvSpPr>
          <p:nvPr/>
        </p:nvSpPr>
        <p:spPr bwMode="auto">
          <a:xfrm>
            <a:off x="838200" y="28956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5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00300"/>
            <a:ext cx="15790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3200400" y="3304309"/>
            <a:ext cx="30480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8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9" y="3962400"/>
            <a:ext cx="102058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tmask\AppData\Local\Microsoft\Windows\Temporary Internet Files\Content.IE5\RPOUWM8O\MC9004338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14" y="4108101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itmask\AppData\Local\Microsoft\Windows\Temporary Internet Files\Content.IE5\IS45JO48\MC90044133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718" y="114103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aptop"/>
          <p:cNvSpPr>
            <a:spLocks noEditPoints="1" noChangeArrowheads="1"/>
          </p:cNvSpPr>
          <p:nvPr/>
        </p:nvSpPr>
        <p:spPr bwMode="auto">
          <a:xfrm>
            <a:off x="2562482" y="1533525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6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7772400" cy="4495800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WebAPI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Create an ASP.NET project</a:t>
            </a:r>
          </a:p>
          <a:p>
            <a:r>
              <a:rPr lang="en-US" dirty="0" smtClean="0"/>
              <a:t>Create any project!</a:t>
            </a:r>
          </a:p>
          <a:p>
            <a:pPr lvl="1"/>
            <a:r>
              <a:rPr lang="en-US" dirty="0" smtClean="0"/>
              <a:t>install-package </a:t>
            </a:r>
            <a:r>
              <a:rPr lang="en-US" dirty="0" err="1" smtClean="0"/>
              <a:t>Microsoft.AspNet.WebApi.SelfHost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405464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03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uses an </a:t>
            </a:r>
            <a:r>
              <a:rPr lang="en-US" dirty="0" err="1" smtClean="0"/>
              <a:t>ApiController</a:t>
            </a:r>
            <a:r>
              <a:rPr lang="en-US" dirty="0" smtClean="0"/>
              <a:t> base class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43053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288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Routes by HTTP method (GET, POST, PUT, DELETE)</a:t>
            </a:r>
          </a:p>
          <a:p>
            <a:r>
              <a:rPr lang="en-US" dirty="0" smtClean="0"/>
              <a:t>Other methods available via [</a:t>
            </a:r>
            <a:r>
              <a:rPr lang="en-US" dirty="0" err="1" smtClean="0"/>
              <a:t>AcceptVerbs</a:t>
            </a:r>
            <a:r>
              <a:rPr lang="en-US" dirty="0" smtClean="0"/>
              <a:t>]</a:t>
            </a:r>
          </a:p>
          <a:p>
            <a:r>
              <a:rPr lang="en-US" dirty="0" smtClean="0"/>
              <a:t>Looks at the start of an action name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3" y="3048000"/>
            <a:ext cx="82677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129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mechanism of HTTP</a:t>
            </a:r>
          </a:p>
          <a:p>
            <a:r>
              <a:rPr lang="en-US" dirty="0" smtClean="0"/>
              <a:t>Client specifies desired formats using Accept 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248400" y="2667000"/>
            <a:ext cx="1905000" cy="3733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MSFT Resource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3581400"/>
            <a:ext cx="1143000" cy="1905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Client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4152900"/>
            <a:ext cx="3810000" cy="7620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GET /</a:t>
            </a:r>
            <a:r>
              <a:rPr lang="en-US" sz="2000" dirty="0" err="1" smtClean="0">
                <a:latin typeface="Tekton Pro" pitchFamily="34" charset="0"/>
              </a:rPr>
              <a:t>msft</a:t>
            </a:r>
            <a:r>
              <a:rPr lang="en-US" sz="2000" dirty="0" smtClean="0">
                <a:latin typeface="Tekton Pro" pitchFamily="34" charset="0"/>
              </a:rPr>
              <a:t> Accept: image/</a:t>
            </a:r>
            <a:r>
              <a:rPr lang="en-US" sz="2000" dirty="0" err="1" smtClean="0">
                <a:latin typeface="Tekton Pro" pitchFamily="34" charset="0"/>
              </a:rPr>
              <a:t>png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PubPieSlice"/>
          <p:cNvSpPr>
            <a:spLocks noEditPoints="1" noChangeArrowheads="1"/>
          </p:cNvSpPr>
          <p:nvPr/>
        </p:nvSpPr>
        <p:spPr bwMode="auto">
          <a:xfrm>
            <a:off x="6553200" y="3200400"/>
            <a:ext cx="1371600" cy="1257300"/>
          </a:xfrm>
          <a:custGeom>
            <a:avLst/>
            <a:gdLst>
              <a:gd name="G0" fmla="+- 0 0 0"/>
              <a:gd name="G1" fmla="sin 10800 17694720"/>
              <a:gd name="G2" fmla="cos 10800 17694720"/>
              <a:gd name="G3" fmla="sin 10800 0"/>
              <a:gd name="G4" fmla="cos 10800 0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T0" fmla="*/ 10799 w 21600"/>
              <a:gd name="T1" fmla="*/ 0 h 21600"/>
              <a:gd name="T2" fmla="*/ 10800 w 21600"/>
              <a:gd name="T3" fmla="*/ 10800 h 21600"/>
              <a:gd name="T4" fmla="*/ 21600 w 21600"/>
              <a:gd name="T5" fmla="*/ 10800 h 21600"/>
              <a:gd name="T6" fmla="*/ 3163 w 21600"/>
              <a:gd name="T7" fmla="*/ 3163 h 21600"/>
              <a:gd name="T8" fmla="*/ 18437 w 21600"/>
              <a:gd name="T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799" y="0"/>
                </a:moveTo>
                <a:cubicBezTo>
                  <a:pt x="4834" y="0"/>
                  <a:pt x="0" y="48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lnTo>
                  <a:pt x="10800" y="1080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latin typeface="Tekton Pro"/>
              </a:rPr>
              <a:t>image/</a:t>
            </a:r>
            <a:r>
              <a:rPr lang="en-US" sz="1200" dirty="0" err="1" smtClean="0">
                <a:latin typeface="Tekton Pro"/>
              </a:rPr>
              <a:t>png</a:t>
            </a:r>
            <a:endParaRPr lang="en-US" sz="1200" dirty="0">
              <a:latin typeface="Tekton Pro"/>
            </a:endParaRPr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6729676" y="4800600"/>
            <a:ext cx="1062038" cy="1295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latin typeface="Tekton Pro"/>
              </a:rPr>
              <a:t>Text/html</a:t>
            </a:r>
            <a:endParaRPr lang="en-US" sz="1200" dirty="0">
              <a:latin typeface="Tekton Pro"/>
            </a:endParaRPr>
          </a:p>
        </p:txBody>
      </p:sp>
    </p:spTree>
    <p:extLst>
      <p:ext uri="{BB962C8B-B14F-4D97-AF65-F5344CB8AC3E}">
        <p14:creationId xmlns:p14="http://schemas.microsoft.com/office/powerpoint/2010/main" val="4080498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Primitive types (assumed to not be in message body)</a:t>
            </a:r>
          </a:p>
          <a:p>
            <a:r>
              <a:rPr lang="en-US" dirty="0" smtClean="0"/>
              <a:t>Complex types (assumed to be in the message body)</a:t>
            </a:r>
          </a:p>
          <a:p>
            <a:r>
              <a:rPr lang="en-US" dirty="0" smtClean="0"/>
              <a:t>Only a single model allowed from the message body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0"/>
            <a:ext cx="3581400" cy="109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243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86025"/>
            <a:ext cx="372427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86200"/>
            <a:ext cx="28003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995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15579</TotalTime>
  <Words>149</Words>
  <Application>Microsoft Office PowerPoint</Application>
  <PresentationFormat>On-screen Show (4:3)</PresentationFormat>
  <Paragraphs>40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1_SapphireTemplate</vt:lpstr>
      <vt:lpstr>MVC 4 – WebAPI</vt:lpstr>
      <vt:lpstr>Web Services</vt:lpstr>
      <vt:lpstr>HTTP Web Services</vt:lpstr>
      <vt:lpstr>Getting Started</vt:lpstr>
      <vt:lpstr>Controllers</vt:lpstr>
      <vt:lpstr>Routing</vt:lpstr>
      <vt:lpstr>Content Negotiation</vt:lpstr>
      <vt:lpstr>Action Parameters</vt:lpstr>
      <vt:lpstr>GET Pattern</vt:lpstr>
      <vt:lpstr>POST Pattern</vt:lpstr>
      <vt:lpstr>PUT Pattern</vt:lpstr>
      <vt:lpstr>DELETE Pattern</vt:lpstr>
      <vt:lpstr>HttpClient</vt:lpstr>
      <vt:lpstr>Self Hosting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K Scott Allen</cp:lastModifiedBy>
  <cp:revision>61</cp:revision>
  <dcterms:created xsi:type="dcterms:W3CDTF">2012-04-19T13:33:19Z</dcterms:created>
  <dcterms:modified xsi:type="dcterms:W3CDTF">2012-07-07T15:12:57Z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