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0"/>
  </p:notesMasterIdLst>
  <p:handoutMasterIdLst>
    <p:handoutMasterId r:id="rId21"/>
  </p:handoutMasterIdLst>
  <p:sldIdLst>
    <p:sldId id="356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58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F8B19"/>
    <a:srgbClr val="5EA113"/>
    <a:srgbClr val="008000"/>
    <a:srgbClr val="808080"/>
    <a:srgbClr val="FF7C80"/>
    <a:srgbClr val="CC3300"/>
    <a:srgbClr val="FF9119"/>
    <a:srgbClr val="FF9121"/>
    <a:srgbClr val="A4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99516" autoAdjust="0"/>
  </p:normalViewPr>
  <p:slideViewPr>
    <p:cSldViewPr>
      <p:cViewPr varScale="1">
        <p:scale>
          <a:sx n="112" d="100"/>
          <a:sy n="112" d="100"/>
        </p:scale>
        <p:origin x="-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24" y="23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FAA13-3E1B-4A40-BCE0-2A4101C91A56}" type="datetimeFigureOut">
              <a:rPr lang="en-US" smtClean="0"/>
              <a:pPr/>
              <a:t>6/16/2012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3B382-5E20-4D88-A964-1D6629C87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7C584BF-6945-4E60-B2A7-1638FF8EA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6670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ppt support_title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 4 – </a:t>
            </a:r>
            <a:r>
              <a:rPr lang="en-US" dirty="0" err="1" smtClean="0"/>
              <a:t>WebAPI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667000"/>
            <a:ext cx="5029200" cy="1752600"/>
          </a:xfrm>
        </p:spPr>
        <p:txBody>
          <a:bodyPr/>
          <a:lstStyle/>
          <a:p>
            <a:r>
              <a:rPr lang="en-US" dirty="0" smtClean="0"/>
              <a:t>GET Resources</a:t>
            </a:r>
            <a:endParaRPr lang="en-US" dirty="0" smtClean="0"/>
          </a:p>
          <a:p>
            <a:r>
              <a:rPr lang="en-US" dirty="0" smtClean="0"/>
              <a:t>Scott Allen</a:t>
            </a:r>
          </a:p>
        </p:txBody>
      </p:sp>
    </p:spTree>
    <p:extLst>
      <p:ext uri="{BB962C8B-B14F-4D97-AF65-F5344CB8AC3E}">
        <p14:creationId xmlns:p14="http://schemas.microsoft.com/office/powerpoint/2010/main" val="365158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18" y="4881562"/>
            <a:ext cx="3257550" cy="138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8191500" cy="3181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350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6572250" cy="432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9200"/>
            <a:ext cx="4543425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636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990600"/>
            <a:ext cx="6477000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81600"/>
            <a:ext cx="401002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823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909763"/>
            <a:ext cx="8610600" cy="303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46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Hosting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71650"/>
            <a:ext cx="6324600" cy="331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8595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embraces HTTP</a:t>
            </a:r>
            <a:endParaRPr lang="en-US" dirty="0" smtClean="0"/>
          </a:p>
          <a:p>
            <a:r>
              <a:rPr lang="en-US" dirty="0" smtClean="0"/>
              <a:t>Scalable, interoperable, flexible</a:t>
            </a:r>
          </a:p>
          <a:p>
            <a:r>
              <a:rPr lang="en-US" dirty="0" smtClean="0"/>
              <a:t>Includes client and self </a:t>
            </a:r>
            <a:r>
              <a:rPr lang="en-US" smtClean="0"/>
              <a:t>hosting capabilities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50442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910"/>
            <a:ext cx="8229600" cy="762000"/>
          </a:xfrm>
        </p:spPr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5710"/>
            <a:ext cx="82296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bitmask\AppData\Local\Microsoft\Windows\Temporary Internet Files\Content.IE5\IS45JO48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39110"/>
            <a:ext cx="1819656" cy="18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289445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3140947" y="3214457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SOAP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1030" name="Picture 6" descr="https://encrypted-tbn1.google.com/images?q=tbn:ANd9GcSi6ediCh2_av3_cFEi0EiKis1vsgfXac4IY03WryebcL3V3_y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4" y="3924282"/>
            <a:ext cx="12668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755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Web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bitmask\AppData\Local\Microsoft\Windows\Temporary Internet Files\Content.IE5\IS45JO48\MP90043317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18" y="1585426"/>
            <a:ext cx="1819656" cy="182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00300"/>
            <a:ext cx="15790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3200400" y="3304309"/>
            <a:ext cx="3048000" cy="4572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</a:t>
            </a:r>
            <a:endParaRPr lang="en-US" sz="2000" dirty="0">
              <a:latin typeface="Tekton Pro" pitchFamily="34" charset="0"/>
            </a:endParaRPr>
          </a:p>
        </p:txBody>
      </p:sp>
      <p:pic>
        <p:nvPicPr>
          <p:cNvPr id="8" name="Picture 4" descr="C:\Users\bitmask\AppData\Local\Microsoft\Windows\Temporary Internet Files\Content.IE5\0LRUOZF2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9" y="3962400"/>
            <a:ext cx="102058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tmask\AppData\Local\Microsoft\Windows\Temporary Internet Files\Content.IE5\RPOUWM8O\MC900433826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4" y="4108101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itmask\AppData\Local\Microsoft\Windows\Temporary Internet Files\Content.IE5\IS45JO48\MC900441334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718" y="1141035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26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772400" cy="4495800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WebAPI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Create an ASP.NET project</a:t>
            </a:r>
          </a:p>
          <a:p>
            <a:r>
              <a:rPr lang="en-US" dirty="0" smtClean="0"/>
              <a:t>Create any project!</a:t>
            </a:r>
          </a:p>
          <a:p>
            <a:pPr lvl="1"/>
            <a:r>
              <a:rPr lang="en-US" dirty="0" smtClean="0"/>
              <a:t>install-package </a:t>
            </a:r>
            <a:r>
              <a:rPr lang="en-US" dirty="0" err="1" smtClean="0"/>
              <a:t>Microsoft.AspNet.WebApi.SelfHost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405464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033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WebAPI</a:t>
            </a:r>
            <a:r>
              <a:rPr lang="en-US" dirty="0" smtClean="0"/>
              <a:t> uses an </a:t>
            </a:r>
            <a:r>
              <a:rPr lang="en-US" dirty="0" err="1" smtClean="0"/>
              <a:t>ApiController</a:t>
            </a:r>
            <a:r>
              <a:rPr lang="en-US" dirty="0" smtClean="0"/>
              <a:t> base class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430530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288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Routes by HTTP method (GET, POST, PUT, DELETE)</a:t>
            </a:r>
          </a:p>
          <a:p>
            <a:r>
              <a:rPr lang="en-US" dirty="0" smtClean="0"/>
              <a:t>Other methods available via [</a:t>
            </a:r>
            <a:r>
              <a:rPr lang="en-US" dirty="0" err="1" smtClean="0"/>
              <a:t>AcceptVerbs</a:t>
            </a:r>
            <a:r>
              <a:rPr lang="en-US" dirty="0" smtClean="0"/>
              <a:t>]</a:t>
            </a:r>
          </a:p>
          <a:p>
            <a:r>
              <a:rPr lang="en-US" dirty="0" smtClean="0"/>
              <a:t>Looks at the start of an action name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" y="3048000"/>
            <a:ext cx="82677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129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mechanism of HTTP</a:t>
            </a:r>
          </a:p>
          <a:p>
            <a:r>
              <a:rPr lang="en-US" dirty="0" smtClean="0"/>
              <a:t>Client specifies desired formats using Accept header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248400" y="2667000"/>
            <a:ext cx="1905000" cy="3733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MSFT </a:t>
            </a:r>
            <a:r>
              <a:rPr lang="en-US" sz="2000" dirty="0" smtClean="0">
                <a:latin typeface="Tekton Pro" pitchFamily="34" charset="0"/>
              </a:rPr>
              <a:t>Resource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62000" y="3581400"/>
            <a:ext cx="1143000" cy="19050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Client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133600" y="4152900"/>
            <a:ext cx="3810000" cy="7620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GET /</a:t>
            </a:r>
            <a:r>
              <a:rPr lang="en-US" sz="2000" dirty="0" err="1" smtClean="0">
                <a:latin typeface="Tekton Pro" pitchFamily="34" charset="0"/>
              </a:rPr>
              <a:t>msft</a:t>
            </a:r>
            <a:r>
              <a:rPr lang="en-US" sz="2000" dirty="0" smtClean="0">
                <a:latin typeface="Tekton Pro" pitchFamily="34" charset="0"/>
              </a:rPr>
              <a:t> Accept: image/</a:t>
            </a:r>
            <a:r>
              <a:rPr lang="en-US" sz="2000" dirty="0" err="1" smtClean="0">
                <a:latin typeface="Tekton Pro" pitchFamily="34" charset="0"/>
              </a:rPr>
              <a:t>png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PubPieSlice"/>
          <p:cNvSpPr>
            <a:spLocks noEditPoints="1" noChangeArrowheads="1"/>
          </p:cNvSpPr>
          <p:nvPr/>
        </p:nvSpPr>
        <p:spPr bwMode="auto">
          <a:xfrm>
            <a:off x="6553200" y="3200400"/>
            <a:ext cx="1371600" cy="1257300"/>
          </a:xfrm>
          <a:custGeom>
            <a:avLst/>
            <a:gdLst>
              <a:gd name="G0" fmla="+- 0 0 0"/>
              <a:gd name="G1" fmla="sin 10800 17694720"/>
              <a:gd name="G2" fmla="cos 10800 17694720"/>
              <a:gd name="G3" fmla="sin 10800 0"/>
              <a:gd name="G4" fmla="cos 10800 0"/>
              <a:gd name="G5" fmla="+- G1 10800 0"/>
              <a:gd name="G6" fmla="+- G2 10800 0"/>
              <a:gd name="G7" fmla="+- G3 10800 0"/>
              <a:gd name="G8" fmla="+- G4 10800 0"/>
              <a:gd name="G9" fmla="+- 10800 0 0"/>
              <a:gd name="T0" fmla="*/ 10799 w 21600"/>
              <a:gd name="T1" fmla="*/ 0 h 21600"/>
              <a:gd name="T2" fmla="*/ 10800 w 21600"/>
              <a:gd name="T3" fmla="*/ 10800 h 21600"/>
              <a:gd name="T4" fmla="*/ 21600 w 21600"/>
              <a:gd name="T5" fmla="*/ 10800 h 21600"/>
              <a:gd name="T6" fmla="*/ 3163 w 21600"/>
              <a:gd name="T7" fmla="*/ 3163 h 21600"/>
              <a:gd name="T8" fmla="*/ 18437 w 21600"/>
              <a:gd name="T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1600" h="21600">
                <a:moveTo>
                  <a:pt x="10799" y="0"/>
                </a:moveTo>
                <a:cubicBezTo>
                  <a:pt x="4834" y="0"/>
                  <a:pt x="0" y="4835"/>
                  <a:pt x="0" y="10799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lnTo>
                  <a:pt x="10800" y="108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Tekton Pro"/>
              </a:rPr>
              <a:t>image/</a:t>
            </a:r>
            <a:r>
              <a:rPr lang="en-US" sz="1200" dirty="0" err="1" smtClean="0">
                <a:latin typeface="Tekton Pro"/>
              </a:rPr>
              <a:t>png</a:t>
            </a:r>
            <a:endParaRPr lang="en-US" sz="1200" dirty="0">
              <a:latin typeface="Tekton Pro"/>
            </a:endParaRPr>
          </a:p>
        </p:txBody>
      </p:sp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6729676" y="4800600"/>
            <a:ext cx="1062038" cy="12954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1200" dirty="0" smtClean="0">
                <a:latin typeface="Tekton Pro"/>
              </a:rPr>
              <a:t>Text/html</a:t>
            </a:r>
            <a:endParaRPr lang="en-US" sz="1200" dirty="0">
              <a:latin typeface="Tekton Pro"/>
            </a:endParaRPr>
          </a:p>
        </p:txBody>
      </p:sp>
    </p:spTree>
    <p:extLst>
      <p:ext uri="{BB962C8B-B14F-4D97-AF65-F5344CB8AC3E}">
        <p14:creationId xmlns:p14="http://schemas.microsoft.com/office/powerpoint/2010/main" val="4080498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 types (assumed to not be in message body)</a:t>
            </a:r>
          </a:p>
          <a:p>
            <a:r>
              <a:rPr lang="en-US" dirty="0" smtClean="0"/>
              <a:t>Complex types (assumed to be in the message body)</a:t>
            </a:r>
          </a:p>
          <a:p>
            <a:r>
              <a:rPr lang="en-US" dirty="0" smtClean="0"/>
              <a:t>Only a single model allowed from the message body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3581400" cy="109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243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724275" cy="116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886200"/>
            <a:ext cx="28003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995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SlideTemplat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PluralsightSlideTemplate</Template>
  <TotalTime>15568</TotalTime>
  <Words>151</Words>
  <Application>Microsoft Office PowerPoint</Application>
  <PresentationFormat>On-screen Show (4:3)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PluralsightSlideTemplate</vt:lpstr>
      <vt:lpstr>MVC 4 – WebAPI</vt:lpstr>
      <vt:lpstr>Web Services</vt:lpstr>
      <vt:lpstr>HTTP Web Services</vt:lpstr>
      <vt:lpstr>Getting Started</vt:lpstr>
      <vt:lpstr>Controllers</vt:lpstr>
      <vt:lpstr>Routing</vt:lpstr>
      <vt:lpstr>Content Negotiation</vt:lpstr>
      <vt:lpstr>Action Parameters</vt:lpstr>
      <vt:lpstr>GET Pattern</vt:lpstr>
      <vt:lpstr>POST Pattern</vt:lpstr>
      <vt:lpstr>PUT Pattern</vt:lpstr>
      <vt:lpstr>DELETE Pattern</vt:lpstr>
      <vt:lpstr>HttpClient</vt:lpstr>
      <vt:lpstr>Self Hosting</vt:lpstr>
      <vt:lpstr>Summary</vt:lpstr>
    </vt:vector>
  </TitlesOfParts>
  <Company>OdeToCode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From raw Ajax to ASP.NET</dc:subject>
  <dc:creator>K. Scott Allen</dc:creator>
  <cp:lastModifiedBy>K. Scott Allen</cp:lastModifiedBy>
  <cp:revision>55</cp:revision>
  <dcterms:created xsi:type="dcterms:W3CDTF">2012-04-19T13:33:19Z</dcterms:created>
  <dcterms:modified xsi:type="dcterms:W3CDTF">2012-06-21T20:26:04Z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