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0"/>
  </p:notesMasterIdLst>
  <p:sldIdLst>
    <p:sldId id="271" r:id="rId2"/>
    <p:sldId id="258" r:id="rId3"/>
    <p:sldId id="272" r:id="rId4"/>
    <p:sldId id="290" r:id="rId5"/>
    <p:sldId id="274" r:id="rId6"/>
    <p:sldId id="291" r:id="rId7"/>
    <p:sldId id="292" r:id="rId8"/>
    <p:sldId id="293" r:id="rId9"/>
    <p:sldId id="295" r:id="rId10"/>
    <p:sldId id="296" r:id="rId11"/>
    <p:sldId id="276" r:id="rId12"/>
    <p:sldId id="275" r:id="rId13"/>
    <p:sldId id="277" r:id="rId14"/>
    <p:sldId id="278" r:id="rId15"/>
    <p:sldId id="279" r:id="rId16"/>
    <p:sldId id="280" r:id="rId17"/>
    <p:sldId id="297" r:id="rId18"/>
    <p:sldId id="281" r:id="rId19"/>
    <p:sldId id="306" r:id="rId20"/>
    <p:sldId id="307" r:id="rId21"/>
    <p:sldId id="288" r:id="rId22"/>
    <p:sldId id="300" r:id="rId23"/>
    <p:sldId id="301" r:id="rId24"/>
    <p:sldId id="302" r:id="rId25"/>
    <p:sldId id="303" r:id="rId26"/>
    <p:sldId id="304" r:id="rId27"/>
    <p:sldId id="305" r:id="rId28"/>
    <p:sldId id="259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0000FF"/>
    <a:srgbClr val="006600"/>
    <a:srgbClr val="FFFFCC"/>
    <a:srgbClr val="FF7C80"/>
    <a:srgbClr val="CC3300"/>
    <a:srgbClr val="FF9119"/>
    <a:srgbClr val="FF9121"/>
    <a:srgbClr val="A4D289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1" autoAdjust="0"/>
    <p:restoredTop sz="94608" autoAdjust="0"/>
  </p:normalViewPr>
  <p:slideViewPr>
    <p:cSldViewPr>
      <p:cViewPr varScale="1">
        <p:scale>
          <a:sx n="70" d="100"/>
          <a:sy n="70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C5C3573D-BBD5-4D67-BF4E-71840AD52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7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CAC9B-C29F-41CF-BC49-D731E511025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88975"/>
            <a:ext cx="4695825" cy="3522663"/>
          </a:xfrm>
          <a:ln/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82671-7C56-4B2B-9723-03C7E71E247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88975"/>
            <a:ext cx="4695825" cy="3522663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161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648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72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21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415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5090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81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0560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35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4380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0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8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john.or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4.2.min.js" TargetMode="External"/><Relationship Id="rId7" Type="http://schemas.openxmlformats.org/officeDocument/2006/relationships/hyperlink" Target="http://ajax.microsoft.com/ajax/jquery/jquery-1.4.2.min.js" TargetMode="External"/><Relationship Id="rId2" Type="http://schemas.openxmlformats.org/officeDocument/2006/relationships/hyperlink" Target="http://mediatemple.ne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de.google.com/apis/ajaxlibs/documentation/index.html" TargetMode="External"/><Relationship Id="rId5" Type="http://schemas.openxmlformats.org/officeDocument/2006/relationships/hyperlink" Target="http://ajax.googleapis.com/ajax/libs/jquery/1.4.2/jquery.min.js" TargetMode="External"/><Relationship Id="rId4" Type="http://schemas.openxmlformats.org/officeDocument/2006/relationships/hyperlink" Target="http://code.jquery.com/jquery-1.4.2.j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Write Less, Do More Library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supports filtering a set of retrieved DOM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1905000"/>
            <a:ext cx="4259499" cy="26776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="external"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="external"&gt;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="external"&gt;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="external"&gt;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3429000"/>
            <a:ext cx="5551520" cy="16650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/// &lt;reference path="jquery-1.4.1-vsdoc.js" /&gt;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externalLinks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).filter(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'.external'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).length;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"&lt;h1&gt;External links:"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externalLinks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 </a:t>
            </a:r>
          </a:p>
          <a:p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"&lt;/h1&gt;"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appendTo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document.body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486400" y="5334000"/>
            <a:ext cx="2376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Could also be a function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H="1" flipV="1">
            <a:off x="7315200" y="4191000"/>
            <a:ext cx="547363" cy="1327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Reference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all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element of type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F that is a descendant of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&gt;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F that is a child of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+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F that is immediately preceded by an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E element with a </a:t>
                      </a:r>
                      <a:r>
                        <a:rPr lang="en-US" baseline="0" dirty="0" err="1" smtClean="0"/>
                        <a:t>foo</a:t>
                      </a:r>
                      <a:r>
                        <a:rPr lang="en-US" baseline="0" dirty="0" smtClean="0"/>
                        <a:t> 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=“bar”]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E element with a </a:t>
                      </a:r>
                      <a:r>
                        <a:rPr lang="en-US" dirty="0" err="1" smtClean="0"/>
                        <a:t>foo</a:t>
                      </a:r>
                      <a:r>
                        <a:rPr lang="en-US" dirty="0" smtClean="0"/>
                        <a:t> attribute</a:t>
                      </a:r>
                      <a:r>
                        <a:rPr lang="en-US" baseline="0" dirty="0" smtClean="0"/>
                        <a:t> of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#id (*#id)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element with an ID of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classname</a:t>
                      </a:r>
                      <a:r>
                        <a:rPr lang="en-US" dirty="0" smtClean="0"/>
                        <a:t> (*.</a:t>
                      </a:r>
                      <a:r>
                        <a:rPr lang="en-US" dirty="0" err="1" smtClean="0"/>
                        <a:t>classname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element with a class of </a:t>
                      </a:r>
                      <a:r>
                        <a:rPr lang="en-US" baseline="0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724400" y="5334000"/>
            <a:ext cx="39806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Full list available at: 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http://www.w3.org/TR/css3-selectors/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905000"/>
            <a:ext cx="3200400" cy="200670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id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="menu"&gt;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p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ASP.NET Instructors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p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="section"&gt;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="#"&gt;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Fritz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="#"&gt;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Scott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p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ASP.NET AJAX Instructors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p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="section"&gt;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400" dirty="0" smtClean="0">
                <a:latin typeface="Consolas" pitchFamily="49" charset="0"/>
              </a:rPr>
              <a:t>...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86200" y="2590800"/>
            <a:ext cx="4953000" cy="1154162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"#menu"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).width(150);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"#menu &gt; p"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css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"background-color"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"#CCCC99"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css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"display"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"block"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refinement of a selection</a:t>
            </a:r>
          </a:p>
          <a:p>
            <a:pPr lvl="1"/>
            <a:r>
              <a:rPr lang="en-US" dirty="0" smtClean="0"/>
              <a:t>Always starts with a colon (:)</a:t>
            </a:r>
          </a:p>
          <a:p>
            <a:pPr lvl="1"/>
            <a:r>
              <a:rPr lang="en-US" dirty="0" smtClean="0"/>
              <a:t>Examples include :link, :visited, :odd, :even, :not, :first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90600" y="2971800"/>
            <a:ext cx="5334000" cy="58785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"a:even"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"background-color"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"#CC99CC"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"a:odd"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"background-color"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"#AA99AA"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400" y="4709160"/>
            <a:ext cx="5257800" cy="340093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"a:contains('Scott')"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).wrap(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em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&gt;&lt;b&gt;&lt;/b&gt;&lt;/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em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3903998"/>
            <a:ext cx="5105400" cy="34009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div:not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('#menu')"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"padding-left"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"10px"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attr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Reads a property value from first matched element</a:t>
            </a:r>
          </a:p>
          <a:p>
            <a:pPr lvl="1"/>
            <a:r>
              <a:rPr lang="en-US" dirty="0" smtClean="0"/>
              <a:t>Set one or more properties on all matched elements</a:t>
            </a:r>
          </a:p>
          <a:p>
            <a:r>
              <a:rPr lang="en-US" dirty="0" smtClean="0"/>
              <a:t>Class functions</a:t>
            </a:r>
          </a:p>
          <a:p>
            <a:pPr lvl="1"/>
            <a:r>
              <a:rPr lang="en-US" dirty="0" err="1" smtClean="0"/>
              <a:t>addClass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removeClass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toggleClass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html()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text()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316480" y="3886200"/>
            <a:ext cx="6675120" cy="157889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"a:even"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addClass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evenrow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"a:odd"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addClass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oddrow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"a:contains('Scott')"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attr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http://www.pluralsight.com/main/instructor.aspx?name=scott-allen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bind() function</a:t>
            </a:r>
          </a:p>
          <a:p>
            <a:pPr lvl="1"/>
            <a:r>
              <a:rPr lang="en-US" dirty="0" smtClean="0"/>
              <a:t>Binds a function to any event by name</a:t>
            </a:r>
          </a:p>
          <a:p>
            <a:r>
              <a:rPr lang="en-US" dirty="0" smtClean="0"/>
              <a:t> Event helpers</a:t>
            </a:r>
          </a:p>
          <a:p>
            <a:pPr lvl="1"/>
            <a:r>
              <a:rPr lang="en-US" dirty="0" smtClean="0"/>
              <a:t>Dedicated methods for common events (click, blur, submit, etc).</a:t>
            </a:r>
          </a:p>
          <a:p>
            <a:r>
              <a:rPr lang="en-US" dirty="0" smtClean="0"/>
              <a:t>Pass in function to execute</a:t>
            </a:r>
          </a:p>
          <a:p>
            <a:pPr lvl="1"/>
            <a:r>
              <a:rPr lang="en-US" dirty="0" smtClean="0"/>
              <a:t>Invoked with this reference set to each matching element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021080" y="3733800"/>
            <a:ext cx="6675120" cy="1828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mouseover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addClass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"highlight"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mouseout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removeClass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"highlight"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uses a builder design pattern</a:t>
            </a:r>
          </a:p>
          <a:p>
            <a:pPr lvl="1"/>
            <a:r>
              <a:rPr lang="en-US" dirty="0" smtClean="0"/>
              <a:t>Each method call returns the jQuery object</a:t>
            </a:r>
          </a:p>
          <a:p>
            <a:pPr lvl="1"/>
            <a:r>
              <a:rPr lang="en-US" dirty="0" smtClean="0"/>
              <a:t>Continue to work with the sequence of matched elements by chaining method calls</a:t>
            </a:r>
          </a:p>
          <a:p>
            <a:pPr lvl="1"/>
            <a:r>
              <a:rPr lang="en-US" dirty="0" smtClean="0"/>
              <a:t>The end() function reverts last “destructive” filter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3337560"/>
            <a:ext cx="8138160" cy="207441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mouseover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 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addClass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"highlight"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 })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mouseout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 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removeClass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"highlight"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 })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.filter(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":even"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addClass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evenrow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).end()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.filter(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":odd"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addClass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oddrow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).end()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.filter(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":contains('Scott')"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attr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"http://www.pluralsight.com/main/instructor.aspx?name=scott-allen"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supports next, </a:t>
            </a:r>
            <a:r>
              <a:rPr lang="en-US" dirty="0" err="1" smtClean="0"/>
              <a:t>prev</a:t>
            </a:r>
            <a:r>
              <a:rPr lang="en-US" dirty="0" smtClean="0"/>
              <a:t>, parent, children, </a:t>
            </a:r>
            <a:r>
              <a:rPr lang="en-US" dirty="0" err="1" smtClean="0"/>
              <a:t>nextAll</a:t>
            </a:r>
            <a:r>
              <a:rPr lang="en-US" dirty="0" smtClean="0"/>
              <a:t>, </a:t>
            </a:r>
            <a:r>
              <a:rPr lang="en-US" dirty="0" err="1" smtClean="0"/>
              <a:t>prevAll</a:t>
            </a:r>
            <a:endParaRPr lang="en-US" dirty="0" smtClean="0"/>
          </a:p>
          <a:p>
            <a:pPr lvl="1"/>
            <a:r>
              <a:rPr lang="en-US" dirty="0" smtClean="0"/>
              <a:t>Functions to navigate the DOM from a selection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648200" y="2743200"/>
            <a:ext cx="4259499" cy="207441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).next();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).parent();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).parent().children();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nextAll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).parent().children();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li:eq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(1)'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).parent().children(':last');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2514600"/>
            <a:ext cx="3265638" cy="138499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it-IT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it-IT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it-IT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it-IT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it-IT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it-IT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it-IT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</a:t>
            </a:r>
            <a:r>
              <a:rPr lang="it-IT" sz="1400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it-IT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hide, show, toggle</a:t>
            </a:r>
          </a:p>
          <a:p>
            <a:r>
              <a:rPr lang="en-US" dirty="0" smtClean="0"/>
              <a:t>Sliding</a:t>
            </a:r>
          </a:p>
          <a:p>
            <a:pPr lvl="1"/>
            <a:r>
              <a:rPr lang="en-US" dirty="0" err="1" smtClean="0"/>
              <a:t>slideUp</a:t>
            </a:r>
            <a:r>
              <a:rPr lang="en-US" dirty="0" smtClean="0"/>
              <a:t>, </a:t>
            </a:r>
            <a:r>
              <a:rPr lang="en-US" dirty="0" err="1" smtClean="0"/>
              <a:t>slideDown</a:t>
            </a:r>
            <a:r>
              <a:rPr lang="en-US" dirty="0" smtClean="0"/>
              <a:t>, </a:t>
            </a:r>
            <a:r>
              <a:rPr lang="en-US" dirty="0" err="1" smtClean="0"/>
              <a:t>slideToggle</a:t>
            </a:r>
            <a:endParaRPr lang="en-US" dirty="0" smtClean="0"/>
          </a:p>
          <a:p>
            <a:r>
              <a:rPr lang="en-US" dirty="0" smtClean="0"/>
              <a:t>Fading</a:t>
            </a:r>
          </a:p>
          <a:p>
            <a:pPr lvl="1"/>
            <a:r>
              <a:rPr lang="en-US" dirty="0" err="1" smtClean="0"/>
              <a:t>fadeIn</a:t>
            </a:r>
            <a:r>
              <a:rPr lang="en-US" dirty="0" smtClean="0"/>
              <a:t>, </a:t>
            </a:r>
            <a:r>
              <a:rPr lang="en-US" dirty="0" err="1" smtClean="0"/>
              <a:t>fadeOut</a:t>
            </a:r>
            <a:r>
              <a:rPr lang="en-US" dirty="0" smtClean="0"/>
              <a:t>, </a:t>
            </a:r>
            <a:r>
              <a:rPr lang="en-US" dirty="0" err="1" smtClean="0"/>
              <a:t>fadeTo</a:t>
            </a:r>
            <a:endParaRPr lang="en-US" dirty="0" smtClean="0"/>
          </a:p>
          <a:p>
            <a:r>
              <a:rPr lang="en-US" dirty="0" smtClean="0"/>
              <a:t>Custom animate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971800" y="4155266"/>
            <a:ext cx="4419600" cy="133113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".section"</a:t>
            </a: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).hide();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"#menu &gt; p"</a:t>
            </a: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).click(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    $(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).next().</a:t>
            </a:r>
            <a:r>
              <a:rPr lang="en-US" sz="1400" dirty="0" err="1" smtClean="0">
                <a:latin typeface="Consolas" pitchFamily="49" charset="0"/>
                <a:ea typeface="Calibri"/>
                <a:cs typeface="Times New Roman"/>
              </a:rPr>
              <a:t>slideToggle</a:t>
            </a: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"slow"</a:t>
            </a: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Times New Roman"/>
              </a:rPr>
              <a:t>});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.data method stores information  with an 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895600"/>
            <a:ext cx="5791200" cy="116955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$(</a:t>
            </a:r>
            <a:r>
              <a:rPr lang="en-US" sz="1400" dirty="0">
                <a:solidFill>
                  <a:srgbClr val="006080"/>
                </a:solidFill>
              </a:rPr>
              <a:t>'body'</a:t>
            </a:r>
            <a:r>
              <a:rPr lang="en-US" sz="1400" dirty="0"/>
              <a:t>).data(</a:t>
            </a:r>
            <a:r>
              <a:rPr lang="en-US" sz="1400" dirty="0">
                <a:solidFill>
                  <a:srgbClr val="006080"/>
                </a:solidFill>
              </a:rPr>
              <a:t>'foo'</a:t>
            </a:r>
            <a:r>
              <a:rPr lang="en-US" sz="1400" dirty="0"/>
              <a:t>, 52);</a:t>
            </a:r>
            <a:br>
              <a:rPr lang="en-US" sz="1400" dirty="0"/>
            </a:br>
            <a:r>
              <a:rPr lang="en-US" sz="1400" dirty="0"/>
              <a:t>$(</a:t>
            </a:r>
            <a:r>
              <a:rPr lang="en-US" sz="1400" dirty="0">
                <a:solidFill>
                  <a:srgbClr val="006080"/>
                </a:solidFill>
              </a:rPr>
              <a:t>'body'</a:t>
            </a:r>
            <a:r>
              <a:rPr lang="en-US" sz="1400" dirty="0"/>
              <a:t>).data(</a:t>
            </a:r>
            <a:r>
              <a:rPr lang="en-US" sz="1400" dirty="0">
                <a:solidFill>
                  <a:srgbClr val="006080"/>
                </a:solidFill>
              </a:rPr>
              <a:t>'bar'</a:t>
            </a:r>
            <a:r>
              <a:rPr lang="en-US" sz="1400" dirty="0"/>
              <a:t>, { </a:t>
            </a:r>
            <a:r>
              <a:rPr lang="en-US" sz="1400" dirty="0" err="1"/>
              <a:t>myType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6080"/>
                </a:solidFill>
              </a:rPr>
              <a:t>'test'</a:t>
            </a:r>
            <a:r>
              <a:rPr lang="en-US" sz="1400" dirty="0"/>
              <a:t>, count: 40 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$(</a:t>
            </a:r>
            <a:r>
              <a:rPr lang="en-US" sz="1400" dirty="0">
                <a:solidFill>
                  <a:srgbClr val="006080"/>
                </a:solidFill>
              </a:rPr>
              <a:t>'body'</a:t>
            </a:r>
            <a:r>
              <a:rPr lang="en-US" sz="1400" dirty="0"/>
              <a:t>).data(</a:t>
            </a:r>
            <a:r>
              <a:rPr lang="en-US" sz="1400" dirty="0">
                <a:solidFill>
                  <a:srgbClr val="006080"/>
                </a:solidFill>
              </a:rPr>
              <a:t>'foo'</a:t>
            </a:r>
            <a:r>
              <a:rPr lang="en-US" sz="1400" dirty="0"/>
              <a:t>); </a:t>
            </a:r>
            <a:r>
              <a:rPr lang="en-US" sz="1400" dirty="0">
                <a:solidFill>
                  <a:srgbClr val="008000"/>
                </a:solidFill>
              </a:rPr>
              <a:t>// 52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$(</a:t>
            </a:r>
            <a:r>
              <a:rPr lang="en-US" sz="1400" dirty="0">
                <a:solidFill>
                  <a:srgbClr val="006080"/>
                </a:solidFill>
              </a:rPr>
              <a:t>'body'</a:t>
            </a:r>
            <a:r>
              <a:rPr lang="en-US" sz="1400" dirty="0"/>
              <a:t>).data(); </a:t>
            </a:r>
            <a:r>
              <a:rPr lang="en-US" sz="1400" dirty="0">
                <a:solidFill>
                  <a:srgbClr val="008000"/>
                </a:solidFill>
              </a:rPr>
              <a:t>// {foo: 52, bar: { </a:t>
            </a:r>
            <a:r>
              <a:rPr lang="en-US" sz="1400" dirty="0" err="1">
                <a:solidFill>
                  <a:srgbClr val="008000"/>
                </a:solidFill>
              </a:rPr>
              <a:t>myType</a:t>
            </a:r>
            <a:r>
              <a:rPr lang="en-US" sz="1400" dirty="0">
                <a:solidFill>
                  <a:srgbClr val="008000"/>
                </a:solidFill>
              </a:rPr>
              <a:t>: 'test', count: 40 }}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95563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jQuery History &amp; Motivation</a:t>
            </a:r>
          </a:p>
          <a:p>
            <a:pPr eaLnBrk="1" hangingPunct="1"/>
            <a:r>
              <a:rPr lang="en-US" dirty="0" err="1" smtClean="0"/>
              <a:t>jQuery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$ - the jQuery function</a:t>
            </a:r>
          </a:p>
          <a:p>
            <a:pPr lvl="1"/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Chaining</a:t>
            </a:r>
          </a:p>
          <a:p>
            <a:pPr lvl="1"/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Server communication</a:t>
            </a:r>
          </a:p>
          <a:p>
            <a:pPr lvl="1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delegated events</a:t>
            </a:r>
          </a:p>
          <a:p>
            <a:pPr lvl="1"/>
            <a:r>
              <a:rPr lang="en-US" dirty="0" smtClean="0"/>
              <a:t>Can lead to better performance</a:t>
            </a:r>
          </a:p>
          <a:p>
            <a:pPr lvl="1"/>
            <a:r>
              <a:rPr lang="en-US" dirty="0" smtClean="0"/>
              <a:t>Can catch events from future DOM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3124200"/>
            <a:ext cx="5791200" cy="73866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$(</a:t>
            </a:r>
            <a:r>
              <a:rPr lang="en-US" sz="1400" dirty="0">
                <a:solidFill>
                  <a:srgbClr val="006080"/>
                </a:solidFill>
              </a:rPr>
              <a:t>"#</a:t>
            </a:r>
            <a:r>
              <a:rPr lang="en-US" sz="1400" dirty="0" err="1">
                <a:solidFill>
                  <a:srgbClr val="006080"/>
                </a:solidFill>
              </a:rPr>
              <a:t>dataTable</a:t>
            </a:r>
            <a:r>
              <a:rPr lang="en-US" sz="1400" dirty="0">
                <a:solidFill>
                  <a:srgbClr val="006080"/>
                </a:solidFill>
              </a:rPr>
              <a:t> </a:t>
            </a:r>
            <a:r>
              <a:rPr lang="en-US" sz="1400" dirty="0" err="1">
                <a:solidFill>
                  <a:srgbClr val="006080"/>
                </a:solidFill>
              </a:rPr>
              <a:t>tbody</a:t>
            </a:r>
            <a:r>
              <a:rPr lang="en-US" sz="1400" dirty="0">
                <a:solidFill>
                  <a:srgbClr val="006080"/>
                </a:solidFill>
              </a:rPr>
              <a:t> </a:t>
            </a:r>
            <a:r>
              <a:rPr lang="en-US" sz="1400" dirty="0" err="1">
                <a:solidFill>
                  <a:srgbClr val="006080"/>
                </a:solidFill>
              </a:rPr>
              <a:t>tr</a:t>
            </a:r>
            <a:r>
              <a:rPr lang="en-US" sz="1400" dirty="0">
                <a:solidFill>
                  <a:srgbClr val="006080"/>
                </a:solidFill>
              </a:rPr>
              <a:t>"</a:t>
            </a:r>
            <a:r>
              <a:rPr lang="en-US" sz="1400" dirty="0"/>
              <a:t>).on(</a:t>
            </a:r>
            <a:r>
              <a:rPr lang="en-US" sz="1400" dirty="0">
                <a:solidFill>
                  <a:srgbClr val="006080"/>
                </a:solidFill>
              </a:rPr>
              <a:t>"click"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function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00FF"/>
                </a:solidFill>
              </a:rPr>
              <a:t>event</a:t>
            </a:r>
            <a:r>
              <a:rPr lang="en-US" sz="1400" dirty="0"/>
              <a:t>){</a:t>
            </a:r>
            <a:br>
              <a:rPr lang="en-US" sz="1400" dirty="0"/>
            </a:br>
            <a:r>
              <a:rPr lang="en-US" sz="1400" dirty="0" smtClean="0"/>
              <a:t>        alert</a:t>
            </a:r>
            <a:r>
              <a:rPr lang="en-US" sz="1400" dirty="0"/>
              <a:t>($(</a:t>
            </a:r>
            <a:r>
              <a:rPr lang="en-US" sz="1400" dirty="0">
                <a:solidFill>
                  <a:srgbClr val="0000FF"/>
                </a:solidFill>
              </a:rPr>
              <a:t>this</a:t>
            </a:r>
            <a:r>
              <a:rPr lang="en-US" sz="1400" dirty="0"/>
              <a:t>).text());</a:t>
            </a:r>
            <a:br>
              <a:rPr lang="en-US" sz="1400" dirty="0"/>
            </a:br>
            <a:r>
              <a:rPr lang="en-US" sz="1400" dirty="0"/>
              <a:t>});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4343400"/>
            <a:ext cx="5791200" cy="73866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$(</a:t>
            </a:r>
            <a:r>
              <a:rPr lang="en-US" sz="1400" dirty="0">
                <a:solidFill>
                  <a:srgbClr val="006080"/>
                </a:solidFill>
              </a:rPr>
              <a:t>"#</a:t>
            </a:r>
            <a:r>
              <a:rPr lang="en-US" sz="1400" dirty="0" err="1">
                <a:solidFill>
                  <a:srgbClr val="006080"/>
                </a:solidFill>
              </a:rPr>
              <a:t>dataTable</a:t>
            </a:r>
            <a:r>
              <a:rPr lang="en-US" sz="1400" dirty="0">
                <a:solidFill>
                  <a:srgbClr val="006080"/>
                </a:solidFill>
              </a:rPr>
              <a:t> </a:t>
            </a:r>
            <a:r>
              <a:rPr lang="en-US" sz="1400" dirty="0" err="1">
                <a:solidFill>
                  <a:srgbClr val="006080"/>
                </a:solidFill>
              </a:rPr>
              <a:t>tbody</a:t>
            </a:r>
            <a:r>
              <a:rPr lang="en-US" sz="1400" dirty="0">
                <a:solidFill>
                  <a:srgbClr val="006080"/>
                </a:solidFill>
              </a:rPr>
              <a:t>"</a:t>
            </a:r>
            <a:r>
              <a:rPr lang="en-US" sz="1400" dirty="0"/>
              <a:t>).on(</a:t>
            </a:r>
            <a:r>
              <a:rPr lang="en-US" sz="1400" dirty="0">
                <a:solidFill>
                  <a:srgbClr val="006080"/>
                </a:solidFill>
              </a:rPr>
              <a:t>"click"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6080"/>
                </a:solidFill>
              </a:rPr>
              <a:t>"</a:t>
            </a:r>
            <a:r>
              <a:rPr lang="en-US" sz="1400" dirty="0" err="1">
                <a:solidFill>
                  <a:srgbClr val="006080"/>
                </a:solidFill>
              </a:rPr>
              <a:t>tr</a:t>
            </a:r>
            <a:r>
              <a:rPr lang="en-US" sz="1400" dirty="0">
                <a:solidFill>
                  <a:srgbClr val="006080"/>
                </a:solidFill>
              </a:rPr>
              <a:t>"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function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00FF"/>
                </a:solidFill>
              </a:rPr>
              <a:t>event</a:t>
            </a:r>
            <a:r>
              <a:rPr lang="en-US" sz="1400" dirty="0"/>
              <a:t>){</a:t>
            </a:r>
            <a:br>
              <a:rPr lang="en-US" sz="1400" dirty="0"/>
            </a:br>
            <a:r>
              <a:rPr lang="en-US" sz="1400" dirty="0" smtClean="0"/>
              <a:t>        alert</a:t>
            </a:r>
            <a:r>
              <a:rPr lang="en-US" sz="1400" dirty="0"/>
              <a:t>($(</a:t>
            </a:r>
            <a:r>
              <a:rPr lang="en-US" sz="1400" dirty="0">
                <a:solidFill>
                  <a:srgbClr val="0000FF"/>
                </a:solidFill>
              </a:rPr>
              <a:t>this</a:t>
            </a:r>
            <a:r>
              <a:rPr lang="en-US" sz="1400" dirty="0"/>
              <a:t>).text());</a:t>
            </a:r>
            <a:br>
              <a:rPr lang="en-US" sz="1400" dirty="0"/>
            </a:br>
            <a:r>
              <a:rPr lang="en-US" sz="1400" dirty="0"/>
              <a:t>});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670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smtClean="0"/>
              <a:t>Plugins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572000" cy="44958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 is one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Over 1000 more available at plugins.jquery.com</a:t>
            </a:r>
          </a:p>
          <a:p>
            <a:pPr lvl="1"/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Many extensibility points</a:t>
            </a:r>
          </a:p>
          <a:p>
            <a:pPr lvl="1"/>
            <a:r>
              <a:rPr lang="en-US" dirty="0" smtClean="0"/>
              <a:t>Add new methods, functions</a:t>
            </a:r>
          </a:p>
          <a:p>
            <a:pPr lvl="1"/>
            <a:r>
              <a:rPr lang="en-US" dirty="0" smtClean="0"/>
              <a:t>Add or extend selectors</a:t>
            </a:r>
          </a:p>
          <a:p>
            <a:pPr lvl="1"/>
            <a:r>
              <a:rPr lang="en-US" dirty="0" smtClean="0"/>
              <a:t>Extend existing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648200" y="1568585"/>
            <a:ext cx="3886200" cy="368921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jQuery.log =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error: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/**/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},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warning :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/**/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},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jQuery.fn.debug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.each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alert(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});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log.error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/**/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).debug();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options</a:t>
            </a:r>
          </a:p>
          <a:p>
            <a:pPr lvl="1"/>
            <a:r>
              <a:rPr lang="en-US" dirty="0" smtClean="0"/>
              <a:t>load()</a:t>
            </a:r>
          </a:p>
          <a:p>
            <a:pPr lvl="1"/>
            <a:r>
              <a:rPr lang="en-US" dirty="0" smtClean="0"/>
              <a:t>get()</a:t>
            </a:r>
          </a:p>
          <a:p>
            <a:pPr lvl="1"/>
            <a:r>
              <a:rPr lang="en-US" dirty="0" smtClean="0"/>
              <a:t>post()</a:t>
            </a:r>
          </a:p>
          <a:p>
            <a:pPr lvl="1"/>
            <a:r>
              <a:rPr lang="en-US" dirty="0" err="1" smtClean="0"/>
              <a:t>getJSON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Low level options</a:t>
            </a:r>
          </a:p>
          <a:p>
            <a:pPr lvl="1"/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581400" y="1828800"/>
            <a:ext cx="4419600" cy="82080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).click(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getInstructorInfo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831306"/>
            <a:ext cx="6324600" cy="1564083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getInstructorInfo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(event)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instructorName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).text();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"#detail"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).load(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"getInstructorInfo.ashx"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              {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"instructor"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: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instructorName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});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314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get() and post()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access to raw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Packages data into query string (GET) or form values (POST)</a:t>
            </a:r>
          </a:p>
          <a:p>
            <a:r>
              <a:rPr lang="en-US" dirty="0" smtClean="0"/>
              <a:t>Callback function invoked to process result</a:t>
            </a:r>
          </a:p>
          <a:p>
            <a:pPr lvl="1"/>
            <a:r>
              <a:rPr lang="en-US" dirty="0" smtClean="0"/>
              <a:t>Only invoked on successful completion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3088026"/>
            <a:ext cx="7467600" cy="232217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getInstructorInfo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(event) {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instructorName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).text();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$.post(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"getInstructorInfo.ashx"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          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url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{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"instructor"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instructorName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},   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data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(result) { 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"#detail"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).html(result) },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callback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"html"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                             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type of data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771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use lower level </a:t>
            </a:r>
            <a:r>
              <a:rPr lang="en-US" dirty="0" err="1" smtClean="0"/>
              <a:t>ajax</a:t>
            </a:r>
            <a:r>
              <a:rPr lang="en-US" dirty="0" smtClean="0"/>
              <a:t>() method or </a:t>
            </a:r>
            <a:r>
              <a:rPr lang="en-US" dirty="0" err="1" smtClean="0"/>
              <a:t>ajaxError</a:t>
            </a:r>
            <a:r>
              <a:rPr lang="en-US" dirty="0" smtClean="0"/>
              <a:t>() method. 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ajax</a:t>
            </a:r>
            <a:r>
              <a:rPr lang="en-US" dirty="0" smtClean="0"/>
              <a:t>() method, single parameter specifies all options</a:t>
            </a:r>
          </a:p>
          <a:p>
            <a:pPr lvl="1"/>
            <a:r>
              <a:rPr lang="en-US" dirty="0" smtClean="0"/>
              <a:t>Includes success and error callback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2590800"/>
            <a:ext cx="8458200" cy="349018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 pitchFamily="49" charset="0"/>
                <a:ea typeface="Calibri"/>
                <a:cs typeface="Times New Roman"/>
              </a:rPr>
              <a:t>instructorName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"Dr. Evil"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$.</a:t>
            </a:r>
            <a:r>
              <a:rPr lang="en-US" sz="1200" dirty="0" err="1" smtClean="0">
                <a:latin typeface="Consolas" pitchFamily="49" charset="0"/>
                <a:ea typeface="Calibri"/>
                <a:cs typeface="Times New Roman"/>
              </a:rPr>
              <a:t>ajax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type: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"POST"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1200" dirty="0" err="1" smtClean="0">
                <a:latin typeface="Consolas" pitchFamily="49" charset="0"/>
                <a:ea typeface="Calibri"/>
                <a:cs typeface="Times New Roman"/>
              </a:rPr>
              <a:t>url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: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"getInstructorInfo.ashx"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data: {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"instructor"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: </a:t>
            </a:r>
            <a:r>
              <a:rPr lang="en-US" sz="1200" dirty="0" err="1" smtClean="0">
                <a:latin typeface="Consolas" pitchFamily="49" charset="0"/>
                <a:ea typeface="Calibri"/>
                <a:cs typeface="Times New Roman"/>
              </a:rPr>
              <a:t>instructorName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},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timeout: 5000, 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ms</a:t>
            </a:r>
            <a:endParaRPr lang="en-US" sz="12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success: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(result) { $(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"#detail"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).html(result) },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error: 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latin typeface="Consolas" pitchFamily="49" charset="0"/>
                <a:ea typeface="Calibri"/>
                <a:cs typeface="Times New Roman"/>
              </a:rPr>
              <a:t>xhr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, status, exception)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	$(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"#detail"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).html(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"There was an error.&lt;</a:t>
            </a:r>
            <a:r>
              <a:rPr lang="en-US" sz="12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/&gt; 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+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"Status: 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+ status +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"&lt;</a:t>
            </a:r>
            <a:r>
              <a:rPr lang="en-US" sz="12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+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"XHR Status: 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sz="1200" dirty="0" err="1" smtClean="0">
                <a:latin typeface="Consolas" pitchFamily="49" charset="0"/>
                <a:ea typeface="Calibri"/>
                <a:cs typeface="Times New Roman"/>
              </a:rPr>
              <a:t>xhr.statusText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"&lt;</a:t>
            </a:r>
            <a:r>
              <a:rPr lang="en-US" sz="12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8051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Ajax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events are callbacks for specific AJAX calls</a:t>
            </a:r>
          </a:p>
          <a:p>
            <a:r>
              <a:rPr lang="en-US" dirty="0" smtClean="0"/>
              <a:t>Global events raised for all </a:t>
            </a:r>
            <a:r>
              <a:rPr lang="en-US" dirty="0" err="1" smtClean="0"/>
              <a:t>jQuery</a:t>
            </a:r>
            <a:r>
              <a:rPr lang="en-US" dirty="0" smtClean="0"/>
              <a:t> AJAX calls</a:t>
            </a:r>
          </a:p>
          <a:p>
            <a:pPr lvl="1"/>
            <a:r>
              <a:rPr lang="en-US" dirty="0" smtClean="0"/>
              <a:t>Can disable on a per-call basis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3322066"/>
            <a:ext cx="8458200" cy="170713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"#log"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ajaxComplete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(event,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xhr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options) { $(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).append(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"complete 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 })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 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ajaxError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(event,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xhr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options) { $(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).append(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"error 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 })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 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ajaxSend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(event,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xhr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options) { $(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).append(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"send 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 })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 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ajaxStart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(event,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xhr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options) { $(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).append(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"start 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 })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 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ajaxStop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(event,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xhr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options) { $(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).append(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"stop 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 })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 .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ajaxSuccess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(event,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xhr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options) { $(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).append(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"success 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/&gt;"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 });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140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Ajax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Triggered at the start of an Ajax</a:t>
                      </a:r>
                      <a:r>
                        <a:rPr lang="en-US" baseline="0" dirty="0" smtClean="0"/>
                        <a:t> request if no other requests are in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Triggered before each individual</a:t>
                      </a:r>
                      <a:r>
                        <a:rPr lang="en-US" baseline="0" dirty="0" smtClean="0"/>
                        <a:t> request is sent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ajaxSuccess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or </a:t>
                      </a:r>
                      <a:r>
                        <a:rPr lang="en-US" i="0" dirty="0" err="1" smtClean="0"/>
                        <a:t>ajaxError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Triggered upon a [un]successful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Triggered every time a request is complete (regardless of success or failure)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Triggered if there are no additional Ajax requests 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6798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Event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Sequences of events in successful/unsuccessful calls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286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Unsuccessful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ajaxStart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ajaxStart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beforeSend</a:t>
                      </a:r>
                      <a:r>
                        <a:rPr lang="en-US" dirty="0" smtClean="0"/>
                        <a:t> (local)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beforeSend</a:t>
                      </a:r>
                      <a:r>
                        <a:rPr lang="en-US" dirty="0" smtClean="0"/>
                        <a:t> (local)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ajaxSend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ajaxSend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 (local)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(local)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ajaxSuccess</a:t>
                      </a:r>
                      <a:r>
                        <a:rPr lang="en-US" baseline="0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ajaxError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(local)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(local)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ajaxComplete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ajaxComplete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ajaxStop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ajaxStop</a:t>
                      </a:r>
                      <a:r>
                        <a:rPr lang="en-US" dirty="0" smtClean="0"/>
                        <a:t> (global)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193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is complementary to ASP.NET </a:t>
            </a:r>
          </a:p>
          <a:p>
            <a:pPr lvl="1"/>
            <a:r>
              <a:rPr lang="en-US" dirty="0" smtClean="0"/>
              <a:t>DOM element selection</a:t>
            </a:r>
          </a:p>
          <a:p>
            <a:pPr lvl="1"/>
            <a:r>
              <a:rPr lang="en-US" dirty="0" smtClean="0"/>
              <a:t>DOM element manipulation</a:t>
            </a:r>
          </a:p>
          <a:p>
            <a:r>
              <a:rPr lang="en-US" dirty="0" smtClean="0"/>
              <a:t>Leverages features of JavaScript language</a:t>
            </a:r>
          </a:p>
          <a:p>
            <a:pPr lvl="1"/>
            <a:r>
              <a:rPr lang="en-US" dirty="0" smtClean="0"/>
              <a:t>Functional programming with closures</a:t>
            </a:r>
          </a:p>
          <a:p>
            <a:pPr lvl="1"/>
            <a:r>
              <a:rPr lang="en-US" dirty="0" smtClean="0"/>
              <a:t>Dynamic language features for extensibility</a:t>
            </a:r>
          </a:p>
          <a:p>
            <a:r>
              <a:rPr lang="en-US" dirty="0" smtClean="0"/>
              <a:t>Myriad of communication options</a:t>
            </a:r>
          </a:p>
          <a:p>
            <a:pPr lvl="1"/>
            <a:r>
              <a:rPr lang="en-US" dirty="0" smtClean="0"/>
              <a:t>But no real JSON support</a:t>
            </a:r>
          </a:p>
          <a:p>
            <a:pPr lvl="1"/>
            <a:r>
              <a:rPr lang="en-US" dirty="0" smtClean="0"/>
              <a:t>Still need client side data binding</a:t>
            </a:r>
          </a:p>
          <a:p>
            <a:r>
              <a:rPr lang="en-US" dirty="0" smtClean="0"/>
              <a:t>Plug-ins available for almost every scenario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jQuery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project by John </a:t>
            </a:r>
            <a:r>
              <a:rPr lang="en-US" dirty="0" err="1" smtClean="0"/>
              <a:t>Resig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http://ejohn.org/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Started in 2005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Leverage CSS selectors</a:t>
            </a:r>
          </a:p>
          <a:p>
            <a:pPr lvl="1"/>
            <a:r>
              <a:rPr lang="en-US" dirty="0" smtClean="0"/>
              <a:t>No syntactic fluff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Be compatible</a:t>
            </a:r>
          </a:p>
          <a:p>
            <a:pPr lvl="1"/>
            <a:r>
              <a:rPr lang="en-US" dirty="0" smtClean="0"/>
              <a:t>Be extensible</a:t>
            </a:r>
          </a:p>
          <a:p>
            <a:r>
              <a:rPr lang="en-US" dirty="0" smtClean="0"/>
              <a:t>jQuery Today</a:t>
            </a:r>
          </a:p>
          <a:p>
            <a:pPr lvl="1"/>
            <a:r>
              <a:rPr lang="en-US" dirty="0" smtClean="0"/>
              <a:t>The most popular JavaScript framework (30+ % of all sites today use it)</a:t>
            </a:r>
          </a:p>
          <a:p>
            <a:pPr lvl="1"/>
            <a:r>
              <a:rPr lang="en-US" dirty="0" smtClean="0"/>
              <a:t>Still open source software</a:t>
            </a:r>
          </a:p>
          <a:p>
            <a:pPr lvl="1"/>
            <a:r>
              <a:rPr lang="en-US" dirty="0" smtClean="0"/>
              <a:t>1000+ plug-ins available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14801" y="2240280"/>
            <a:ext cx="4648199" cy="213494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'#header &gt; b'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).click(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alert(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.innerHTML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'.content'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mouseover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.innerHTML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'Content replaced'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from a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</a:t>
            </a:r>
            <a:r>
              <a:rPr lang="en-US" dirty="0" err="1" smtClean="0"/>
              <a:t>hosters</a:t>
            </a:r>
            <a:r>
              <a:rPr lang="en-US" dirty="0" smtClean="0"/>
              <a:t> provide edge-cached content delivery networks (CDN) for hosting </a:t>
            </a:r>
            <a:r>
              <a:rPr lang="en-US" dirty="0" err="1" smtClean="0"/>
              <a:t>jQuery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2362200"/>
            <a:ext cx="7812460" cy="2585323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rebuchet MS"/>
              </a:rPr>
              <a:t>jQuery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 CDN (</a:t>
            </a:r>
            <a:r>
              <a:rPr lang="en-US" dirty="0" err="1" smtClean="0">
                <a:solidFill>
                  <a:srgbClr val="000000"/>
                </a:solidFill>
                <a:latin typeface="Trebuchet MS"/>
              </a:rPr>
              <a:t>Edgecast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 via </a:t>
            </a:r>
            <a:r>
              <a:rPr lang="en-US" u="sng" dirty="0" smtClean="0">
                <a:solidFill>
                  <a:srgbClr val="3366BB"/>
                </a:solidFill>
                <a:latin typeface="Trebuchet MS"/>
                <a:hlinkClick r:id="rId2" tooltip="http://mediatemple.net"/>
              </a:rPr>
              <a:t>(</a:t>
            </a:r>
            <a:r>
              <a:rPr lang="en-US" u="sng" dirty="0" err="1" smtClean="0">
                <a:solidFill>
                  <a:srgbClr val="3366BB"/>
                </a:solidFill>
                <a:latin typeface="Trebuchet MS"/>
                <a:hlinkClick r:id="rId2" tooltip="http://mediatemple.net"/>
              </a:rPr>
              <a:t>mt</a:t>
            </a:r>
            <a:r>
              <a:rPr lang="en-US" u="sng" dirty="0" smtClean="0">
                <a:solidFill>
                  <a:srgbClr val="3366BB"/>
                </a:solidFill>
                <a:latin typeface="Trebuchet MS"/>
                <a:hlinkClick r:id="rId2" tooltip="http://mediatemple.net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u="sng" dirty="0" smtClean="0">
                <a:solidFill>
                  <a:srgbClr val="3366BB"/>
                </a:solidFill>
                <a:latin typeface="Trebuchet MS"/>
                <a:hlinkClick r:id="rId3" tooltip="http://code.jquery.com/jquery-1.4.2.min.js"/>
              </a:rPr>
              <a:t>http://code.jquery.com/jquery-1.4.2.min.js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 Minified version</a:t>
            </a:r>
          </a:p>
          <a:p>
            <a:pPr marL="742950" lvl="1" indent="-285750">
              <a:buFont typeface="Arial"/>
              <a:buChar char="•"/>
            </a:pPr>
            <a:r>
              <a:rPr lang="en-US" u="sng" dirty="0" smtClean="0">
                <a:solidFill>
                  <a:srgbClr val="3366BB"/>
                </a:solidFill>
                <a:latin typeface="Trebuchet MS"/>
                <a:hlinkClick r:id="rId4" tooltip="http://code.jquery.com/jquery-1.4.2.js"/>
              </a:rPr>
              <a:t>http://code.jquery.com/jquery-1.4.2.js</a:t>
            </a:r>
            <a:r>
              <a:rPr lang="en-US" dirty="0" smtClean="0">
                <a:solidFill>
                  <a:srgbClr val="000000"/>
                </a:solidFill>
                <a:latin typeface="Trebuchet MS"/>
              </a:rPr>
              <a:t> Source version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</a:rPr>
              <a:t>Google Ajax API CDN</a:t>
            </a:r>
          </a:p>
          <a:p>
            <a:pPr marL="742950" lvl="1" indent="-285750">
              <a:buFont typeface="Arial"/>
              <a:buChar char="•"/>
            </a:pPr>
            <a:r>
              <a:rPr lang="en-US" u="sng" dirty="0" smtClean="0">
                <a:solidFill>
                  <a:srgbClr val="3366BB"/>
                </a:solidFill>
                <a:latin typeface="Trebuchet MS"/>
                <a:hlinkClick r:id="rId5" tooltip="http://ajax.googleapis.com/ajax/libs/jquery/1.4.2/jquery.min.js"/>
              </a:rPr>
              <a:t>http://ajax.googleapis.com/ajax/libs/jquery/1.4.2/jquery.min.js</a:t>
            </a:r>
            <a:endParaRPr lang="en-US" dirty="0" smtClean="0">
              <a:solidFill>
                <a:srgbClr val="000000"/>
              </a:solidFill>
              <a:latin typeface="Trebuchet MS"/>
            </a:endParaRPr>
          </a:p>
          <a:p>
            <a:pPr marL="742950" lvl="1" indent="-285750">
              <a:buFont typeface="Arial"/>
              <a:buChar char="•"/>
            </a:pPr>
            <a:r>
              <a:rPr lang="en-US" u="sng" dirty="0" smtClean="0">
                <a:solidFill>
                  <a:srgbClr val="3366BB"/>
                </a:solidFill>
                <a:latin typeface="Trebuchet MS"/>
                <a:hlinkClick r:id="rId6" tooltip="http://code.google.com/apis/ajaxlibs/documentation/index.html#jquery"/>
              </a:rPr>
              <a:t>Google Ajax CDN Documentation</a:t>
            </a:r>
            <a:endParaRPr lang="en-US" dirty="0" smtClean="0">
              <a:solidFill>
                <a:srgbClr val="000000"/>
              </a:solidFill>
              <a:latin typeface="Trebuchet M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</a:rPr>
              <a:t>Microsoft CDN</a:t>
            </a:r>
          </a:p>
          <a:p>
            <a:pPr marL="742950" lvl="1" indent="-285750">
              <a:buFont typeface="Arial"/>
              <a:buChar char="•"/>
            </a:pPr>
            <a:r>
              <a:rPr lang="en-US" u="sng" dirty="0" smtClean="0">
                <a:solidFill>
                  <a:srgbClr val="3366BB"/>
                </a:solidFill>
                <a:latin typeface="Trebuchet MS"/>
                <a:hlinkClick r:id="rId7" tooltip="http://ajax.microsoft.com/ajax/jquery/jquery-1.4.2.min.js"/>
              </a:rPr>
              <a:t>http://ajax.microsoft.com/ajax/jquery/jquery-1.4.2.min.js</a:t>
            </a:r>
            <a:endParaRPr lang="en-US" dirty="0" smtClean="0">
              <a:solidFill>
                <a:srgbClr val="000000"/>
              </a:solidFill>
              <a:latin typeface="Trebuchet MS"/>
            </a:endParaRPr>
          </a:p>
          <a:p>
            <a:pPr marL="742950" lvl="1" indent="-285750">
              <a:buFont typeface="Arial"/>
              <a:buChar char="•"/>
            </a:pPr>
            <a:r>
              <a:rPr lang="en-US" u="sng" dirty="0" smtClean="0">
                <a:solidFill>
                  <a:srgbClr val="3366BB"/>
                </a:solidFill>
                <a:latin typeface="Trebuchet MS"/>
              </a:rPr>
              <a:t>http://www.asp.net/ajax/cdn</a:t>
            </a:r>
            <a:endParaRPr lang="en-US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is the one function in </a:t>
            </a:r>
            <a:r>
              <a:rPr lang="en-US" dirty="0" err="1" smtClean="0"/>
              <a:t>jQuery</a:t>
            </a:r>
            <a:r>
              <a:rPr lang="en-US" dirty="0" smtClean="0"/>
              <a:t> (aliased to '$')</a:t>
            </a:r>
          </a:p>
          <a:p>
            <a:pPr lvl="1"/>
            <a:r>
              <a:rPr lang="en-US" dirty="0" smtClean="0"/>
              <a:t>Returns a jQuery object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is “overloaded” to perform different tasks</a:t>
            </a:r>
          </a:p>
          <a:p>
            <a:r>
              <a:rPr lang="en-US" dirty="0" smtClean="0"/>
              <a:t>Analyzes incoming arguments</a:t>
            </a:r>
          </a:p>
          <a:p>
            <a:pPr lvl="1"/>
            <a:r>
              <a:rPr lang="en-US" dirty="0" smtClean="0"/>
              <a:t>String (selector expression to select elements)</a:t>
            </a:r>
          </a:p>
          <a:p>
            <a:pPr lvl="1"/>
            <a:r>
              <a:rPr lang="en-US" dirty="0" smtClean="0"/>
              <a:t>String (containing HTML for manipulation)</a:t>
            </a:r>
          </a:p>
          <a:p>
            <a:pPr lvl="1"/>
            <a:r>
              <a:rPr lang="en-US" dirty="0" smtClean="0"/>
              <a:t>DOM elements (to bind events or set properties)</a:t>
            </a:r>
          </a:p>
          <a:p>
            <a:pPr lvl="1"/>
            <a:r>
              <a:rPr lang="en-US" dirty="0" smtClean="0"/>
              <a:t>Function object (invoked on document ready)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57400" y="4343400"/>
            <a:ext cx="6346609" cy="108337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/// &lt;reference path="jquery-1.4.1-vsdoc.js" /&gt;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"&lt;div&gt;Hello, World&lt;/div&gt;"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appendTo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document.body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    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"div"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wrapInner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"&lt;h1&gt;&lt;/h1&gt;"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05200"/>
            <a:ext cx="1962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dirty="0" err="1" smtClean="0"/>
              <a:t>jQuery</a:t>
            </a:r>
            <a:r>
              <a:rPr lang="en-US" dirty="0" smtClean="0"/>
              <a:t> Code Post DOM-Load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ordering can be an issue in JavaScript programming</a:t>
            </a:r>
          </a:p>
          <a:p>
            <a:pPr lvl="1"/>
            <a:r>
              <a:rPr lang="en-US" dirty="0" smtClean="0"/>
              <a:t>Need to be sure dependent scripts / DOM have been loaded before execution</a:t>
            </a:r>
          </a:p>
          <a:p>
            <a:pPr lvl="1"/>
            <a:r>
              <a:rPr lang="en-US" dirty="0" smtClean="0"/>
              <a:t>Can use </a:t>
            </a:r>
            <a:r>
              <a:rPr lang="en-US" i="1" dirty="0" smtClean="0"/>
              <a:t>ready</a:t>
            </a:r>
            <a:r>
              <a:rPr lang="en-US" dirty="0" smtClean="0"/>
              <a:t> function of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819400"/>
            <a:ext cx="6545382" cy="133113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/// &lt;reference path="jquery-1.4.1-vsdoc.js" /&gt;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(document).ready(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"&lt;div&gt;Hello, World&lt;/div&gt;"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appendTo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document.body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    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"div"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wrapInner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"&lt;h1&gt;&lt;/h1&gt;"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33600" y="4267200"/>
            <a:ext cx="4335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2060"/>
                </a:solidFill>
                <a:latin typeface="Tekton Pro" pitchFamily="34" charset="0"/>
              </a:rPr>
              <a:t>jQuery</a:t>
            </a:r>
            <a:r>
              <a:rPr lang="en-US" sz="1800" b="1" dirty="0" smtClean="0">
                <a:solidFill>
                  <a:srgbClr val="002060"/>
                </a:solidFill>
                <a:latin typeface="Tekton Pro" pitchFamily="34" charset="0"/>
              </a:rPr>
              <a:t> function itself  is overloaded to ready 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4724400"/>
            <a:ext cx="5750292" cy="133113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/// &lt;reference path="jquery-1.4.1-vsdoc.js" /&gt;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$(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"&lt;div&gt;Hello, World&lt;/div&gt;"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appendTo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document.body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$(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"div"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wrapInner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"&lt;h1&gt;&lt;/h1&gt;"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– load scripts 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using the ready function is to load scripts late</a:t>
            </a:r>
          </a:p>
          <a:p>
            <a:pPr lvl="1"/>
            <a:r>
              <a:rPr lang="en-US" dirty="0" smtClean="0"/>
              <a:t>Add script tags just before closing &lt;/body&gt; tag of page</a:t>
            </a:r>
          </a:p>
          <a:p>
            <a:pPr lvl="1"/>
            <a:r>
              <a:rPr lang="en-US" dirty="0" smtClean="0"/>
              <a:t>Faster load times, less code, same end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2514600"/>
            <a:ext cx="7936788" cy="26776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html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="http://www.w3.org/1999/xhtml"&gt;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Test page&lt;/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="form1"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script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="scripts/jquery-1.4.2.js"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="text/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script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="scripts/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Default.aspx.js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="text/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  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5029200"/>
            <a:ext cx="6346609" cy="108337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/// &lt;reference path="jquery-1.4.1-vsdoc.js" /&gt;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"&lt;div&gt;Hello, World&lt;/div&gt;"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appendTo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document.body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    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jQuery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"div"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).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wrapInner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"&lt;h1&gt;&lt;/h1&gt;"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315200" y="5029200"/>
            <a:ext cx="1606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ekton Pro" pitchFamily="34" charset="0"/>
              </a:rPr>
              <a:t>Default.aspx.js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705600" y="2514600"/>
            <a:ext cx="1387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ekton Pro" pitchFamily="34" charset="0"/>
              </a:rPr>
              <a:t>Default.aspx</a:t>
            </a:r>
            <a:endParaRPr lang="en-US" sz="1800" b="1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supports CSS selector syntax for selecting DOM elements</a:t>
            </a:r>
          </a:p>
          <a:p>
            <a:pPr lvl="1"/>
            <a:r>
              <a:rPr lang="en-US" dirty="0" smtClean="0"/>
              <a:t>Can pass DOM element references directly as well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2438400"/>
            <a:ext cx="2569934" cy="26776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="#"&gt;link&lt;/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10000" y="2743200"/>
            <a:ext cx="4756430" cy="16650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/// &lt;reference path="jquery-1.4.1-vsdoc.js" /&gt;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anchorCount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).length;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"&lt;h1&gt;Anchor tag count:"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anchorCount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</a:t>
            </a:r>
          </a:p>
          <a:p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"&lt;/h1&gt;"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appendTo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document.body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function is overloaded to accept a selector as the first parameter, and a second parameter as a context for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209800"/>
            <a:ext cx="2868093" cy="397031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="checkbox"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="radio"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="button"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="checkbox"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="radio"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="button"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="checkbox"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="radio"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="button" /&gt;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10000" y="2743200"/>
            <a:ext cx="5054589" cy="16650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/// &lt;reference path="jquery-1.4.1-vsdoc.js" /&gt;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inputsInForms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'input'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'form'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)).length;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"&lt;h1&gt;Inputs in forms:"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inputsInForms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</a:t>
            </a:r>
          </a:p>
          <a:p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"&lt;/h1&gt;"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appendTo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document.body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6005</TotalTime>
  <Words>2124</Words>
  <Application>Microsoft Office PowerPoint</Application>
  <PresentationFormat>On-screen Show (4:3)</PresentationFormat>
  <Paragraphs>428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1_SapphireTemplate</vt:lpstr>
      <vt:lpstr>jQuery </vt:lpstr>
      <vt:lpstr>Overview</vt:lpstr>
      <vt:lpstr>A Brief History of jQuery </vt:lpstr>
      <vt:lpstr>Using jQuery from a CDN</vt:lpstr>
      <vt:lpstr>jQuery function</vt:lpstr>
      <vt:lpstr>Executing jQuery Code Post DOM-Load</vt:lpstr>
      <vt:lpstr>Alternative – load scripts late</vt:lpstr>
      <vt:lpstr>jQuery Selectors</vt:lpstr>
      <vt:lpstr>Contextual Selection</vt:lpstr>
      <vt:lpstr>Filtering</vt:lpstr>
      <vt:lpstr>Selector Reference</vt:lpstr>
      <vt:lpstr>Selector Examples</vt:lpstr>
      <vt:lpstr>Selector Pseudo-classes</vt:lpstr>
      <vt:lpstr>Working with Attributes</vt:lpstr>
      <vt:lpstr>Events</vt:lpstr>
      <vt:lpstr>Chaining</vt:lpstr>
      <vt:lpstr>Traversing the DOM</vt:lpstr>
      <vt:lpstr>Effects</vt:lpstr>
      <vt:lpstr>Storing Data</vt:lpstr>
      <vt:lpstr>on</vt:lpstr>
      <vt:lpstr>jQuery Plugins</vt:lpstr>
      <vt:lpstr>Server Communication</vt:lpstr>
      <vt:lpstr>Using get() and post()</vt:lpstr>
      <vt:lpstr>Error Handling </vt:lpstr>
      <vt:lpstr>Global Ajax Events</vt:lpstr>
      <vt:lpstr>Global Ajax Events</vt:lpstr>
      <vt:lpstr>Ajax Event Sequences</vt:lpstr>
      <vt:lpstr>Summary</vt:lpstr>
    </vt:vector>
  </TitlesOfParts>
  <Company>Pluralsight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subject>Pure JavaScript Power</dc:subject>
  <dc:creator>Scott Allen</dc:creator>
  <cp:lastModifiedBy>K Scott Allen</cp:lastModifiedBy>
  <cp:revision>646</cp:revision>
  <dcterms:created xsi:type="dcterms:W3CDTF">2004-05-12T13:04:41Z</dcterms:created>
  <dcterms:modified xsi:type="dcterms:W3CDTF">2012-08-19T10:54:37Z</dcterms:modified>
</cp:coreProperties>
</file>