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5" r:id="rId3"/>
    <p:sldId id="367" r:id="rId4"/>
    <p:sldId id="366" r:id="rId5"/>
    <p:sldId id="368" r:id="rId6"/>
    <p:sldId id="369" r:id="rId7"/>
    <p:sldId id="370" r:id="rId8"/>
    <p:sldId id="371" r:id="rId9"/>
    <p:sldId id="372" r:id="rId10"/>
    <p:sldId id="374" r:id="rId11"/>
    <p:sldId id="373" r:id="rId12"/>
    <p:sldId id="375" r:id="rId13"/>
    <p:sldId id="376" r:id="rId14"/>
    <p:sldId id="377" r:id="rId15"/>
    <p:sldId id="378" r:id="rId16"/>
    <p:sldId id="380" r:id="rId17"/>
    <p:sldId id="381" r:id="rId18"/>
    <p:sldId id="382" r:id="rId19"/>
    <p:sldId id="363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Specified as attributes</a:t>
            </a:r>
          </a:p>
          <a:p>
            <a:r>
              <a:rPr lang="en-US" dirty="0" err="1" smtClean="0"/>
              <a:t>ActionName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Overrides default of action name == method name</a:t>
            </a:r>
          </a:p>
          <a:p>
            <a:pPr lvl="1"/>
            <a:r>
              <a:rPr lang="en-US" dirty="0" smtClean="0"/>
              <a:t>Method name is no longer a valid action</a:t>
            </a:r>
          </a:p>
          <a:p>
            <a:r>
              <a:rPr lang="en-US" dirty="0" err="1" smtClean="0"/>
              <a:t>AcceptVerbs</a:t>
            </a:r>
            <a:r>
              <a:rPr lang="en-US" dirty="0" smtClean="0"/>
              <a:t> attribute </a:t>
            </a:r>
          </a:p>
          <a:p>
            <a:pPr lvl="1"/>
            <a:r>
              <a:rPr lang="en-US" dirty="0" smtClean="0"/>
              <a:t>Restricts invocation to specified verbs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6248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ActionName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"Modify"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HttpPost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can take a variety of parameters</a:t>
            </a:r>
          </a:p>
          <a:p>
            <a:r>
              <a:rPr lang="en-US" dirty="0" smtClean="0"/>
              <a:t>Primitive parameters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string)</a:t>
            </a:r>
          </a:p>
          <a:p>
            <a:pPr lvl="1"/>
            <a:r>
              <a:rPr lang="en-US" dirty="0" smtClean="0"/>
              <a:t>Map from route data</a:t>
            </a:r>
          </a:p>
          <a:p>
            <a:pPr lvl="1"/>
            <a:r>
              <a:rPr lang="en-US" dirty="0" smtClean="0"/>
              <a:t>Map from form data</a:t>
            </a:r>
          </a:p>
          <a:p>
            <a:pPr lvl="1"/>
            <a:r>
              <a:rPr lang="en-US" dirty="0" smtClean="0"/>
              <a:t>Map from query string</a:t>
            </a:r>
          </a:p>
          <a:p>
            <a:pPr lvl="1"/>
            <a:r>
              <a:rPr lang="en-US" dirty="0" smtClean="0"/>
              <a:t>If parameter is not found a null reference is passed</a:t>
            </a:r>
          </a:p>
          <a:p>
            <a:r>
              <a:rPr lang="en-US" dirty="0" smtClean="0"/>
              <a:t>Complex parameters</a:t>
            </a:r>
          </a:p>
          <a:p>
            <a:pPr lvl="1"/>
            <a:r>
              <a:rPr lang="en-US" dirty="0" smtClean="0"/>
              <a:t>Framework uses model binder to map properties</a:t>
            </a:r>
          </a:p>
          <a:p>
            <a:pPr lvl="1"/>
            <a:r>
              <a:rPr lang="en-US" dirty="0" smtClean="0"/>
              <a:t>Public properties of object mapped to data sources listed above</a:t>
            </a:r>
          </a:p>
          <a:p>
            <a:pPr lvl="1"/>
            <a:r>
              <a:rPr lang="en-US" dirty="0" smtClean="0"/>
              <a:t>You can define custom model binders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Attributes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24000"/>
          <a:ext cx="8001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request validation</a:t>
                      </a:r>
                      <a:r>
                        <a:rPr lang="en-US" baseline="0" dirty="0" smtClean="0"/>
                        <a:t> and allow dangerous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 an action to authorized</a:t>
                      </a:r>
                      <a:r>
                        <a:rPr lang="en-US" baseline="0" dirty="0" smtClean="0"/>
                        <a:t> users or roles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prevent cross site request forgeries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HandleError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specify a view to render in the event of an unhandled exception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ActionFilterAttribute</a:t>
            </a:r>
            <a:r>
              <a:rPr lang="en-US" dirty="0" smtClean="0"/>
              <a:t> base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83820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LogAttribute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ActionFilterAttribute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algn="l"/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4953000"/>
            <a:ext cx="47244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HandleError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DepartmentController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typically return an </a:t>
            </a:r>
            <a:r>
              <a:rPr lang="en-US" dirty="0" err="1" smtClean="0"/>
              <a:t>ActionResult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905000"/>
          <a:ext cx="7239000" cy="41830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3000"/>
                <a:gridCol w="3240058"/>
                <a:gridCol w="1585942"/>
              </a:tblGrid>
              <a:tr h="124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Framework Behavior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Producing Method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ContentResult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string literal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Content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EmptyResult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No response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648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FileContentResult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FilePathResult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FileStreamResult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baseline="0" dirty="0" smtClean="0">
                          <a:latin typeface="+mn-lt"/>
                          <a:ea typeface="+mn-ea"/>
                          <a:cs typeface="+mn-cs"/>
                        </a:rPr>
                        <a:t> the contents of a file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File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HttpUnauthorizedResult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an HTTP 403 status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JavaScriptResult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script to execute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JavaScript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data in JSON format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Redirects the client to a new URL.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Redirect</a:t>
                      </a:r>
                      <a:r>
                        <a:rPr lang="en-US" sz="1400" baseline="0" dirty="0" smtClean="0"/>
                        <a:t> to another action, or another controller’s 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</a:t>
                      </a:r>
                      <a:r>
                        <a:rPr lang="en-US" sz="1400" dirty="0"/>
                        <a:t> / </a:t>
                      </a:r>
                      <a:r>
                        <a:rPr lang="en-US" sz="1400" dirty="0" err="1"/>
                        <a:t>RedirectToAction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ViewResult</a:t>
                      </a:r>
                      <a:endParaRPr lang="en-US" sz="14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PartialViewResult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Response is the responsibility of a view engine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View /    </a:t>
                      </a:r>
                      <a:r>
                        <a:rPr lang="en-US" sz="1400" dirty="0" err="1" smtClean="0"/>
                        <a:t>PartialView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Actions are waiting for network or other I/O operation</a:t>
            </a:r>
          </a:p>
          <a:p>
            <a:pPr lvl="1"/>
            <a:r>
              <a:rPr lang="en-US" dirty="0" smtClean="0"/>
              <a:t>Parallelism more valuable than </a:t>
            </a:r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C# 5 </a:t>
            </a:r>
            <a:r>
              <a:rPr lang="en-US" dirty="0" err="1" smtClean="0"/>
              <a:t>async</a:t>
            </a:r>
            <a:r>
              <a:rPr lang="en-US" dirty="0" smtClean="0"/>
              <a:t> / await make them easy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971800"/>
            <a:ext cx="6248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async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Index()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client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NewsServiceClient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news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await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client.GetNews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View(news);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}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3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114800" cy="4495800"/>
          </a:xfrm>
        </p:spPr>
        <p:txBody>
          <a:bodyPr/>
          <a:lstStyle/>
          <a:p>
            <a:r>
              <a:rPr lang="en-US" dirty="0" smtClean="0"/>
              <a:t>Break large applications into pieces</a:t>
            </a:r>
          </a:p>
          <a:p>
            <a:r>
              <a:rPr lang="en-US" dirty="0" smtClean="0"/>
              <a:t>Each area has self-contained routes, controllers, and 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838200"/>
            <a:ext cx="34956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24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356360"/>
            <a:ext cx="7239000" cy="40538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ShoppingAreaRegistration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AreaName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 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RegisterArea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context)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context.MapRoute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Shopping_default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"Shopping/{controller}/{action}/{id}"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action =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id =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UrlParameter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.Optional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886200" y="4800600"/>
            <a:ext cx="51054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.RegisterAllAreas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RouteTable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48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895600"/>
            <a:ext cx="5257800" cy="1539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area=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},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1257300" y="2400300"/>
            <a:ext cx="609600" cy="5334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1066800" y="2057400"/>
            <a:ext cx="2916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inside current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305300" y="4152900"/>
            <a:ext cx="68580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4903942" y="4876800"/>
            <a:ext cx="2557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to external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7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Controllers are the lynchpins</a:t>
            </a:r>
          </a:p>
          <a:p>
            <a:pPr lvl="1"/>
            <a:r>
              <a:rPr lang="en-US" dirty="0" err="1" smtClean="0"/>
              <a:t>IController</a:t>
            </a:r>
            <a:r>
              <a:rPr lang="en-US" dirty="0" smtClean="0"/>
              <a:t> defines an Execute method</a:t>
            </a:r>
          </a:p>
          <a:p>
            <a:pPr lvl="1"/>
            <a:r>
              <a:rPr lang="en-US" dirty="0" smtClean="0"/>
              <a:t>Controller class defines a rich execution model</a:t>
            </a:r>
          </a:p>
          <a:p>
            <a:r>
              <a:rPr lang="en-US" dirty="0" smtClean="0"/>
              <a:t>Controller built by a factory</a:t>
            </a:r>
          </a:p>
          <a:p>
            <a:r>
              <a:rPr lang="en-US" dirty="0" smtClean="0"/>
              <a:t>Actions invoked by name</a:t>
            </a:r>
          </a:p>
          <a:p>
            <a:r>
              <a:rPr lang="en-US" dirty="0" smtClean="0"/>
              <a:t>Extensible set of action selectors and action filters</a:t>
            </a:r>
          </a:p>
          <a:p>
            <a:r>
              <a:rPr lang="en-US" dirty="0" smtClean="0"/>
              <a:t>Variety of </a:t>
            </a:r>
            <a:r>
              <a:rPr lang="en-US" dirty="0" err="1" smtClean="0"/>
              <a:t>ActionResults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</a:p>
          <a:p>
            <a:r>
              <a:rPr lang="en-US" dirty="0" smtClean="0"/>
              <a:t>	Controller Factories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Action Filters</a:t>
            </a:r>
          </a:p>
          <a:p>
            <a:r>
              <a:rPr lang="en-US" dirty="0" smtClean="0"/>
              <a:t>Action Results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Are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11" idx="2"/>
            <a:endCxn id="4" idx="2"/>
          </p:cNvCxnSpPr>
          <p:nvPr/>
        </p:nvCxnSpPr>
        <p:spPr bwMode="auto">
          <a:xfrm rot="16200000" flipH="1">
            <a:off x="2247900" y="1295400"/>
            <a:ext cx="419100" cy="16383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85800" y="15240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&amp; Controllers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3581400"/>
            <a:ext cx="77724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295400"/>
            <a:ext cx="35814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http://localhost/</a:t>
            </a:r>
            <a:r>
              <a:rPr lang="en-US" sz="2400" dirty="0" smtClean="0">
                <a:latin typeface="Tekton Pro" pitchFamily="34" charset="0"/>
              </a:rPr>
              <a:t>home</a:t>
            </a:r>
            <a:r>
              <a:rPr lang="en-US" sz="2000" b="0" dirty="0" smtClean="0">
                <a:latin typeface="Tekton Pro" pitchFamily="34" charset="0"/>
              </a:rPr>
              <a:t>/index/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066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400" dirty="0" smtClean="0">
                <a:latin typeface="Tekton Pro" pitchFamily="34" charset="0"/>
              </a:rPr>
              <a:t>Home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576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008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9207364">
            <a:off x="6414839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489159">
            <a:off x="4741714" y="2113891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5400000">
            <a:off x="5468690" y="2532310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 bwMode="auto">
          <a:xfrm>
            <a:off x="3810000" y="1524000"/>
            <a:ext cx="1295400" cy="190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334000" cy="4495800"/>
          </a:xfrm>
        </p:spPr>
        <p:txBody>
          <a:bodyPr/>
          <a:lstStyle/>
          <a:p>
            <a:r>
              <a:rPr lang="en-US" dirty="0" err="1" smtClean="0"/>
              <a:t>MvcRouteHandler</a:t>
            </a:r>
            <a:endParaRPr lang="en-US" dirty="0" smtClean="0"/>
          </a:p>
          <a:p>
            <a:pPr lvl="1"/>
            <a:r>
              <a:rPr lang="en-US" dirty="0" smtClean="0"/>
              <a:t>Routing engine is agnostic</a:t>
            </a:r>
          </a:p>
          <a:p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Creates controller</a:t>
            </a:r>
          </a:p>
          <a:p>
            <a:pPr lvl="1"/>
            <a:r>
              <a:rPr lang="en-US" dirty="0" smtClean="0"/>
              <a:t>Executes controller</a:t>
            </a:r>
          </a:p>
          <a:p>
            <a:pPr lvl="1"/>
            <a:r>
              <a:rPr lang="en-US" dirty="0" smtClean="0"/>
              <a:t>Disposes controller</a:t>
            </a:r>
          </a:p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Lowest level abstraction</a:t>
            </a:r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469380" y="2387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57800" y="4724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4751" y="53340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4751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6469380" y="4079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469380" y="4917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257800" y="4343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1828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3296" y="2819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84751" y="3657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469380" y="3241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DefaultControllerFactory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Finds controllers</a:t>
            </a:r>
          </a:p>
          <a:p>
            <a:pPr lvl="1"/>
            <a:r>
              <a:rPr lang="en-US" dirty="0" smtClean="0"/>
              <a:t>Looks in all referenced assemblies</a:t>
            </a:r>
          </a:p>
          <a:p>
            <a:pPr lvl="1"/>
            <a:r>
              <a:rPr lang="en-US" dirty="0" smtClean="0"/>
              <a:t>Looks in all namespaces</a:t>
            </a:r>
          </a:p>
          <a:p>
            <a:pPr lvl="1"/>
            <a:r>
              <a:rPr lang="en-US" dirty="0" smtClean="0"/>
              <a:t>Type name ends with “Controller”</a:t>
            </a:r>
          </a:p>
          <a:p>
            <a:pPr lvl="1"/>
            <a:r>
              <a:rPr lang="en-US" dirty="0" smtClean="0"/>
              <a:t>Type implements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r>
              <a:rPr lang="en-US" dirty="0" smtClean="0"/>
              <a:t>Instantiates controllers</a:t>
            </a:r>
          </a:p>
          <a:p>
            <a:pPr lvl="1"/>
            <a:r>
              <a:rPr lang="en-US" dirty="0" smtClean="0"/>
              <a:t>Controller must have a default constructor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38250"/>
            <a:ext cx="27336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3886200"/>
            <a:ext cx="5257800" cy="2438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logger)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_logger = logger;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// ...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Factory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set factory during startup</a:t>
            </a:r>
          </a:p>
          <a:p>
            <a:r>
              <a:rPr lang="en-US" dirty="0" smtClean="0"/>
              <a:t>Can also implement custom </a:t>
            </a:r>
            <a:r>
              <a:rPr lang="en-US" dirty="0" err="1" smtClean="0"/>
              <a:t>IDependencyResolver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2362200"/>
            <a:ext cx="62484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Application_Start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RegisterRoutes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RouteTable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StructureMapConfiguration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ForRequestedType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TheDefaultIsConcreteType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SqlServerLogger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ControllerBuilder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.Current.SetControllerFactory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Execute method invoked by </a:t>
            </a:r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Writes to the response stream</a:t>
            </a:r>
          </a:p>
          <a:p>
            <a:r>
              <a:rPr lang="en-US" dirty="0" err="1" smtClean="0"/>
              <a:t>ControllerBase</a:t>
            </a:r>
            <a:endParaRPr lang="en-US" dirty="0" smtClean="0"/>
          </a:p>
          <a:p>
            <a:pPr lvl="1"/>
            <a:r>
              <a:rPr lang="en-US" dirty="0" smtClean="0"/>
              <a:t>Introduces </a:t>
            </a:r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ControllerContext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Default base class in MVC</a:t>
            </a:r>
          </a:p>
          <a:p>
            <a:pPr lvl="1"/>
            <a:r>
              <a:rPr lang="en-US" dirty="0" smtClean="0"/>
              <a:t>Introduces Actions</a:t>
            </a:r>
          </a:p>
          <a:p>
            <a:pPr lvl="1"/>
            <a:r>
              <a:rPr lang="en-US" dirty="0" smtClean="0"/>
              <a:t>Includes helper methods for rendering content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00200"/>
            <a:ext cx="2376487" cy="40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486400" cy="4495800"/>
          </a:xfrm>
        </p:spPr>
        <p:txBody>
          <a:bodyPr/>
          <a:lstStyle/>
          <a:p>
            <a:r>
              <a:rPr lang="en-US" dirty="0" smtClean="0"/>
              <a:t>Actions are the ultimate request destination</a:t>
            </a:r>
          </a:p>
          <a:p>
            <a:pPr lvl="1"/>
            <a:r>
              <a:rPr lang="en-US" dirty="0" smtClean="0"/>
              <a:t>Public controller 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 smtClean="0"/>
              <a:t>No return value restrictions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7155180" y="1244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943600" y="3581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0551" y="4191000"/>
            <a:ext cx="20130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Derived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0551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7155180" y="2936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155180" y="3774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43600" y="3200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685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9096" y="1676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70551" y="2514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155180" y="2098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36772" y="43434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IActionInvoker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968315" y="4572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968315" y="4191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21225</TotalTime>
  <Words>688</Words>
  <Application>Microsoft Office PowerPoint</Application>
  <PresentationFormat>On-screen Show (4:3)</PresentationFormat>
  <Paragraphs>247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Controllers</vt:lpstr>
      <vt:lpstr>Overview</vt:lpstr>
      <vt:lpstr>Controllers Are Key</vt:lpstr>
      <vt:lpstr>Routes &amp; Controllers</vt:lpstr>
      <vt:lpstr>MVC Request Processing</vt:lpstr>
      <vt:lpstr>DefaultControllerFactory</vt:lpstr>
      <vt:lpstr>Controller Factory Extensibility</vt:lpstr>
      <vt:lpstr>Controller Execution</vt:lpstr>
      <vt:lpstr>Actions</vt:lpstr>
      <vt:lpstr>Action Selector Filters</vt:lpstr>
      <vt:lpstr>Action Parameters</vt:lpstr>
      <vt:lpstr>Filter Attributes</vt:lpstr>
      <vt:lpstr>Custom Action Filters</vt:lpstr>
      <vt:lpstr>Results</vt:lpstr>
      <vt:lpstr>Asynchronous Controllers</vt:lpstr>
      <vt:lpstr>Areas</vt:lpstr>
      <vt:lpstr>Area Registration</vt:lpstr>
      <vt:lpstr>Area Linking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1637</cp:revision>
  <dcterms:created xsi:type="dcterms:W3CDTF">2007-12-27T20:50:38Z</dcterms:created>
  <dcterms:modified xsi:type="dcterms:W3CDTF">2012-08-16T01:43:24Z</dcterms:modified>
</cp:coreProperties>
</file>