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72" r:id="rId1"/>
  </p:sldMasterIdLst>
  <p:notesMasterIdLst>
    <p:notesMasterId r:id="rId20"/>
  </p:notesMasterIdLst>
  <p:handoutMasterIdLst>
    <p:handoutMasterId r:id="rId21"/>
  </p:handoutMasterIdLst>
  <p:sldIdLst>
    <p:sldId id="327" r:id="rId2"/>
    <p:sldId id="328" r:id="rId3"/>
    <p:sldId id="348" r:id="rId4"/>
    <p:sldId id="329" r:id="rId5"/>
    <p:sldId id="330" r:id="rId6"/>
    <p:sldId id="331" r:id="rId7"/>
    <p:sldId id="333" r:id="rId8"/>
    <p:sldId id="334" r:id="rId9"/>
    <p:sldId id="335" r:id="rId10"/>
    <p:sldId id="336" r:id="rId11"/>
    <p:sldId id="338" r:id="rId12"/>
    <p:sldId id="340" r:id="rId13"/>
    <p:sldId id="342" r:id="rId14"/>
    <p:sldId id="343" r:id="rId15"/>
    <p:sldId id="344" r:id="rId16"/>
    <p:sldId id="345" r:id="rId17"/>
    <p:sldId id="346" r:id="rId18"/>
    <p:sldId id="347" r:id="rId19"/>
  </p:sldIdLst>
  <p:sldSz cx="9144000" cy="6858000" type="screen4x3"/>
  <p:notesSz cx="7302500" cy="95885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FAFB904-873B-4B5C-A5B3-7BBCB9659514}">
          <p14:sldIdLst>
            <p14:sldId id="327"/>
            <p14:sldId id="328"/>
            <p14:sldId id="348"/>
            <p14:sldId id="329"/>
            <p14:sldId id="330"/>
            <p14:sldId id="331"/>
            <p14:sldId id="333"/>
            <p14:sldId id="334"/>
            <p14:sldId id="335"/>
            <p14:sldId id="336"/>
            <p14:sldId id="338"/>
            <p14:sldId id="340"/>
            <p14:sldId id="342"/>
            <p14:sldId id="343"/>
            <p14:sldId id="344"/>
            <p14:sldId id="345"/>
            <p14:sldId id="346"/>
            <p14:sldId id="34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0">
          <p15:clr>
            <a:srgbClr val="A4A3A4"/>
          </p15:clr>
        </p15:guide>
        <p15:guide id="2" pos="23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D3A9"/>
    <a:srgbClr val="FFFFCC"/>
    <a:srgbClr val="A4D289"/>
    <a:srgbClr val="EAEAEA"/>
    <a:srgbClr val="FF9119"/>
    <a:srgbClr val="FF9121"/>
    <a:srgbClr val="5DB0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 autoAdjust="0"/>
    <p:restoredTop sz="79865" autoAdjust="0"/>
  </p:normalViewPr>
  <p:slideViewPr>
    <p:cSldViewPr>
      <p:cViewPr varScale="1">
        <p:scale>
          <a:sx n="110" d="100"/>
          <a:sy n="110" d="100"/>
        </p:scale>
        <p:origin x="883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766" y="-114"/>
      </p:cViewPr>
      <p:guideLst>
        <p:guide orient="horz" pos="3020"/>
        <p:guide pos="23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37025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D4384C5-E6B0-428D-8E73-CA215AF2A4E3}" type="datetimeFigureOut">
              <a:rPr lang="en-US"/>
              <a:pPr>
                <a:defRPr/>
              </a:pPr>
              <a:t>3/8/2018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37025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64D36B1-815E-46B3-BF05-705B4CC4C0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8698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Header Placeholder 19457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Date Placeholder 19458"/>
          <p:cNvSpPr>
            <a:spLocks noGrp="1" noChangeArrowheads="1"/>
          </p:cNvSpPr>
          <p:nvPr>
            <p:ph type="dt" idx="1"/>
          </p:nvPr>
        </p:nvSpPr>
        <p:spPr bwMode="auto">
          <a:xfrm>
            <a:off x="4137025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19459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Notes Placeholder 3584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0250" y="4554538"/>
            <a:ext cx="5842000" cy="43148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9462" name="Footer Placeholder 19461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7488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Slide Number Placeholder 3584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fld id="{11D29CD3-EA91-4B07-8041-33A63E8C46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973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hape 4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489CD3C6-3D47-4CC0-9CF2-E2692F3E0144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5363" name="Rectangle 20481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15364" name="Rectangle 2048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862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8041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7597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646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0132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6029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463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odetocode.com/default.aspx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0" name="Title 32779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  <a:noFill/>
        </p:spPr>
        <p:txBody>
          <a:bodyPr anchor="b"/>
          <a:lstStyle>
            <a:lvl1pPr algn="r">
              <a:defRPr sz="3200" b="1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2781" name="Subtitle 32780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None/>
              <a:defRPr b="0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9" name="Picture 6" descr="http://www.odetocode.com/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/>
          <a:srcRect r="26934"/>
          <a:stretch>
            <a:fillRect/>
          </a:stretch>
        </p:blipFill>
        <p:spPr bwMode="auto">
          <a:xfrm>
            <a:off x="7620000" y="6248400"/>
            <a:ext cx="1295400" cy="4391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26807392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48294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dirty="0"/>
              <a:t>References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853986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551761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0253617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7452420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49171031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676890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2492101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odetocode.com/default.aspx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BDBD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0" y="6780212"/>
            <a:ext cx="9144000" cy="1588"/>
          </a:xfrm>
          <a:prstGeom prst="lin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1524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bg2">
                <a:lumMod val="60000"/>
                <a:lumOff val="40000"/>
                <a:alpha val="40000"/>
              </a:schemeClr>
            </a:glow>
          </a:effectLst>
        </p:spPr>
      </p:cxnSp>
      <p:pic>
        <p:nvPicPr>
          <p:cNvPr id="8" name="Picture 6" descr="http://www.odetocode.com/">
            <a:hlinkClick r:id="rId13"/>
          </p:cNvPr>
          <p:cNvPicPr>
            <a:picLocks noChangeAspect="1" noChangeArrowheads="1"/>
          </p:cNvPicPr>
          <p:nvPr userDrawn="1"/>
        </p:nvPicPr>
        <p:blipFill>
          <a:blip r:embed="rId14"/>
          <a:srcRect r="26934"/>
          <a:stretch>
            <a:fillRect/>
          </a:stretch>
        </p:blipFill>
        <p:spPr bwMode="auto">
          <a:xfrm>
            <a:off x="7620000" y="6266497"/>
            <a:ext cx="1295400" cy="4391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31236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69" r:id="rId10"/>
    <p:sldLayoutId id="2147483770" r:id="rId11"/>
  </p:sldLayoutIdLst>
  <p:transition>
    <p:fade/>
  </p:transition>
  <p:txStyles>
    <p:titleStyle>
      <a:lvl1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ea typeface="+mj-ea"/>
          <a:cs typeface="Segoe UI" pitchFamily="34" charset="0"/>
        </a:defRPr>
      </a:lvl1pPr>
      <a:lvl2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2pPr>
      <a:lvl3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3pPr>
      <a:lvl4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4pPr>
      <a:lvl5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5pPr>
      <a:lvl6pPr marL="4572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6pPr>
      <a:lvl7pPr marL="9144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7pPr>
      <a:lvl8pPr marL="13716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8pPr>
      <a:lvl9pPr marL="18288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9pPr>
    </p:titleStyle>
    <p:bodyStyle>
      <a:lvl1pPr marL="342900" indent="-342900" algn="l" defTabSz="-13873163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1"/>
          </a:solidFill>
          <a:latin typeface="Myriad Pro Light" pitchFamily="34" charset="0"/>
          <a:ea typeface="+mn-ea"/>
          <a:cs typeface="Segoe UI" pitchFamily="34" charset="0"/>
        </a:defRPr>
      </a:lvl1pPr>
      <a:lvl2pPr marL="742950" indent="-28575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>
          <a:solidFill>
            <a:schemeClr val="tx1"/>
          </a:solidFill>
          <a:latin typeface="Myriad Pro" pitchFamily="34" charset="0"/>
          <a:cs typeface="Segoe UI" pitchFamily="34" charset="0"/>
        </a:defRPr>
      </a:lvl2pPr>
      <a:lvl3pPr marL="11430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600">
          <a:solidFill>
            <a:schemeClr val="tx1"/>
          </a:solidFill>
          <a:latin typeface="Myriad Pro" pitchFamily="34" charset="0"/>
          <a:cs typeface="Segoe UI" pitchFamily="34" charset="0"/>
        </a:defRPr>
      </a:lvl3pPr>
      <a:lvl4pPr marL="16002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400">
          <a:solidFill>
            <a:schemeClr val="tx1"/>
          </a:solidFill>
          <a:latin typeface="Myriad Pro" pitchFamily="34" charset="0"/>
          <a:cs typeface="Segoe UI" pitchFamily="34" charset="0"/>
        </a:defRPr>
      </a:lvl4pPr>
      <a:lvl5pPr marL="20574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200">
          <a:solidFill>
            <a:schemeClr val="tx1"/>
          </a:solidFill>
          <a:latin typeface="Myriad Pro" pitchFamily="34" charset="0"/>
          <a:cs typeface="Segoe UI" pitchFamily="34" charset="0"/>
        </a:defRPr>
      </a:lvl5pPr>
      <a:lvl6pPr marL="25146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9pPr>
    </p:bodyStyle>
    <p:otherStyle>
      <a:lvl1pPr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1pPr>
      <a:lvl2pPr marL="457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2pPr>
      <a:lvl3pPr marL="914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3pPr>
      <a:lvl4pPr marL="1371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4pPr>
      <a:lvl5pPr marL="18288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5pPr>
      <a:lvl6pPr marL="22860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6pPr>
      <a:lvl7pPr marL="2743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7pPr>
      <a:lvl8pPr marL="3200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8pPr>
      <a:lvl9pPr marL="3657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hape 18739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marL="0" indent="0" defTabSz="914400" eaLnBrk="1" hangingPunct="1"/>
            <a:r>
              <a:rPr lang="en-US" dirty="0"/>
              <a:t>ASP.NET Core Overview</a:t>
            </a:r>
          </a:p>
        </p:txBody>
      </p:sp>
      <p:sp>
        <p:nvSpPr>
          <p:cNvPr id="6147" name="Shape 18739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defTabSz="914400" eaLnBrk="1" hangingPunct="1"/>
            <a:r>
              <a:rPr lang="en-US" dirty="0"/>
              <a:t>Old patterns on a new framework</a:t>
            </a: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Runtimes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Full CLR versus the Core CLR</a:t>
            </a:r>
          </a:p>
          <a:p>
            <a:r>
              <a:rPr lang="en-US" dirty="0"/>
              <a:t>Build against 2 frameworks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825" y="2662237"/>
            <a:ext cx="7372350" cy="15335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625" y="4455318"/>
            <a:ext cx="7524750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83853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CLR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Cross platform</a:t>
            </a:r>
          </a:p>
          <a:p>
            <a:r>
              <a:rPr lang="en-US" dirty="0"/>
              <a:t>Subset of full CLR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2206" y="1352550"/>
            <a:ext cx="4989394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516733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Executing .NET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dotnet</a:t>
            </a:r>
            <a:r>
              <a:rPr lang="en-US" dirty="0"/>
              <a:t> - .NET Execution Environment</a:t>
            </a:r>
          </a:p>
          <a:p>
            <a:r>
              <a:rPr lang="en-US" dirty="0"/>
              <a:t>Cross platform</a:t>
            </a:r>
          </a:p>
          <a:p>
            <a:r>
              <a:rPr lang="en-US" dirty="0"/>
              <a:t>Host for CLR and Core CLR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200400"/>
            <a:ext cx="7696200" cy="1821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190737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Startup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Entry point for web application</a:t>
            </a:r>
          </a:p>
          <a:p>
            <a:pPr lvl="1"/>
            <a:r>
              <a:rPr lang="en-US" dirty="0"/>
              <a:t>Configure the configuration</a:t>
            </a:r>
          </a:p>
          <a:p>
            <a:pPr lvl="1"/>
            <a:r>
              <a:rPr lang="en-US" dirty="0"/>
              <a:t>Configure the HTTP processing pipeline</a:t>
            </a:r>
          </a:p>
          <a:p>
            <a:pPr lvl="1"/>
            <a:r>
              <a:rPr lang="en-US" dirty="0"/>
              <a:t>Configure services and container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3129268"/>
            <a:ext cx="7162800" cy="3195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445108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Middleware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Middleware is the HTTP processing pipeline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698500" y="2971800"/>
            <a:ext cx="2286000" cy="1447800"/>
          </a:xfrm>
          <a:prstGeom prst="rect">
            <a:avLst/>
          </a:prstGeom>
          <a:solidFill>
            <a:srgbClr val="D3D3A9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ekton Pro" pitchFamily="34" charset="0"/>
              </a:rPr>
              <a:t>Me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3403600" y="2971800"/>
            <a:ext cx="2286000" cy="1447800"/>
          </a:xfrm>
          <a:prstGeom prst="rect">
            <a:avLst/>
          </a:prstGeom>
          <a:solidFill>
            <a:srgbClr val="D3D3A9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ekton Pro" pitchFamily="34" charset="0"/>
              </a:rPr>
              <a:t>Mom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6096000" y="2971800"/>
            <a:ext cx="2286000" cy="1447800"/>
          </a:xfrm>
          <a:prstGeom prst="rect">
            <a:avLst/>
          </a:prstGeom>
          <a:solidFill>
            <a:srgbClr val="D3D3A9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ekton Pro" pitchFamily="34" charset="0"/>
              </a:rPr>
              <a:t>Dad</a:t>
            </a:r>
          </a:p>
        </p:txBody>
      </p:sp>
      <p:sp>
        <p:nvSpPr>
          <p:cNvPr id="7" name="Right Arrow 8"/>
          <p:cNvSpPr/>
          <p:nvPr/>
        </p:nvSpPr>
        <p:spPr bwMode="auto">
          <a:xfrm>
            <a:off x="2644775" y="3000375"/>
            <a:ext cx="1092200" cy="609600"/>
          </a:xfrm>
          <a:prstGeom prst="rightArrow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latin typeface="Tekton Pro" pitchFamily="34" charset="0"/>
              </a:rPr>
              <a:t>next</a:t>
            </a:r>
          </a:p>
        </p:txBody>
      </p:sp>
      <p:sp>
        <p:nvSpPr>
          <p:cNvPr id="8" name="Right Arrow 12"/>
          <p:cNvSpPr/>
          <p:nvPr/>
        </p:nvSpPr>
        <p:spPr bwMode="auto">
          <a:xfrm>
            <a:off x="5338960" y="3000375"/>
            <a:ext cx="1092200" cy="609600"/>
          </a:xfrm>
          <a:prstGeom prst="rightArrow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latin typeface="Tekton Pro" pitchFamily="34" charset="0"/>
              </a:rPr>
              <a:t>next</a:t>
            </a:r>
          </a:p>
        </p:txBody>
      </p:sp>
      <p:sp>
        <p:nvSpPr>
          <p:cNvPr id="9" name="Left Arrow 9"/>
          <p:cNvSpPr/>
          <p:nvPr/>
        </p:nvSpPr>
        <p:spPr bwMode="auto">
          <a:xfrm>
            <a:off x="5353199" y="3790950"/>
            <a:ext cx="1094780" cy="609600"/>
          </a:xfrm>
          <a:prstGeom prst="leftArrow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latin typeface="Tekton Pro" pitchFamily="34" charset="0"/>
              </a:rPr>
              <a:t>return</a:t>
            </a:r>
          </a:p>
        </p:txBody>
      </p:sp>
      <p:sp>
        <p:nvSpPr>
          <p:cNvPr id="10" name="Left Arrow 20"/>
          <p:cNvSpPr/>
          <p:nvPr/>
        </p:nvSpPr>
        <p:spPr bwMode="auto">
          <a:xfrm>
            <a:off x="2653010" y="3810000"/>
            <a:ext cx="1094780" cy="609600"/>
          </a:xfrm>
          <a:prstGeom prst="leftArrow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latin typeface="Tekton Pro" pitchFamily="34" charset="0"/>
              </a:rPr>
              <a:t>return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931167" y="2476500"/>
            <a:ext cx="1820665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latin typeface="Tekton Pro" pitchFamily="34" charset="0"/>
              </a:rPr>
              <a:t>POST /corn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3649861" y="2433638"/>
            <a:ext cx="1820665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latin typeface="Tekton Pro" pitchFamily="34" charset="0"/>
              </a:rPr>
              <a:t>POST /corn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6370836" y="2433638"/>
            <a:ext cx="1820665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latin typeface="Tekton Pro" pitchFamily="34" charset="0"/>
              </a:rPr>
              <a:t>POST /corn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6370344" y="4357687"/>
            <a:ext cx="1820665" cy="112871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>
                <a:latin typeface="Tekton Pro" pitchFamily="34" charset="0"/>
              </a:rPr>
              <a:t>HTTP/1.0 200 OK</a:t>
            </a:r>
          </a:p>
          <a:p>
            <a:pPr algn="ctr"/>
            <a:r>
              <a:rPr lang="en-US" sz="1400" dirty="0">
                <a:latin typeface="Tekton Pro" pitchFamily="34" charset="0"/>
              </a:rPr>
              <a:t>&lt;html&gt;</a:t>
            </a:r>
          </a:p>
          <a:p>
            <a:pPr algn="ctr"/>
            <a:r>
              <a:rPr lang="en-US" sz="1400" dirty="0">
                <a:latin typeface="Tekton Pro" pitchFamily="34" charset="0"/>
              </a:rPr>
              <a:t>….</a:t>
            </a:r>
          </a:p>
          <a:p>
            <a:pPr algn="ctr"/>
            <a:r>
              <a:rPr lang="en-US" sz="1400" dirty="0">
                <a:latin typeface="Tekton Pro" pitchFamily="34" charset="0"/>
              </a:rPr>
              <a:t>&lt;/html&gt;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3665244" y="4367212"/>
            <a:ext cx="1820665" cy="112871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>
                <a:latin typeface="Tekton Pro" pitchFamily="34" charset="0"/>
              </a:rPr>
              <a:t>HTTP/1.0 200 OK</a:t>
            </a:r>
          </a:p>
          <a:p>
            <a:pPr algn="ctr"/>
            <a:r>
              <a:rPr lang="en-US" sz="1400" dirty="0">
                <a:latin typeface="Tekton Pro" pitchFamily="34" charset="0"/>
              </a:rPr>
              <a:t>&lt;html&gt;</a:t>
            </a:r>
          </a:p>
          <a:p>
            <a:pPr algn="ctr"/>
            <a:r>
              <a:rPr lang="en-US" sz="1400" dirty="0">
                <a:latin typeface="Tekton Pro" pitchFamily="34" charset="0"/>
              </a:rPr>
              <a:t>….</a:t>
            </a:r>
          </a:p>
          <a:p>
            <a:pPr algn="ctr"/>
            <a:r>
              <a:rPr lang="en-US" sz="1400" dirty="0">
                <a:latin typeface="Tekton Pro" pitchFamily="34" charset="0"/>
              </a:rPr>
              <a:t>&lt;/html&gt;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931167" y="4348162"/>
            <a:ext cx="1820665" cy="112871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>
                <a:latin typeface="Tekton Pro" pitchFamily="34" charset="0"/>
              </a:rPr>
              <a:t>HTTP/1.0 200 OK</a:t>
            </a:r>
          </a:p>
          <a:p>
            <a:pPr algn="ctr"/>
            <a:r>
              <a:rPr lang="en-US" sz="1400" dirty="0">
                <a:latin typeface="Tekton Pro" pitchFamily="34" charset="0"/>
              </a:rPr>
              <a:t>&lt;html&gt;</a:t>
            </a:r>
          </a:p>
          <a:p>
            <a:pPr algn="ctr"/>
            <a:r>
              <a:rPr lang="en-US" sz="1400" dirty="0">
                <a:latin typeface="Tekton Pro" pitchFamily="34" charset="0"/>
              </a:rPr>
              <a:t>….</a:t>
            </a:r>
          </a:p>
          <a:p>
            <a:pPr algn="ctr"/>
            <a:r>
              <a:rPr lang="en-US" sz="1400" dirty="0">
                <a:latin typeface="Tekton Pro" pitchFamily="34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47170781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 Framework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Includes both HTML and API features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082145"/>
            <a:ext cx="8162925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268052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Razor Views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25" y="1219200"/>
            <a:ext cx="8220075" cy="4820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428176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Hosting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IIS / </a:t>
            </a:r>
            <a:r>
              <a:rPr lang="en-US"/>
              <a:t>IIS Express</a:t>
            </a:r>
            <a:endParaRPr lang="en-US" dirty="0"/>
          </a:p>
          <a:p>
            <a:r>
              <a:rPr lang="en-US" dirty="0"/>
              <a:t>Kestrel</a:t>
            </a:r>
          </a:p>
        </p:txBody>
      </p:sp>
      <p:pic>
        <p:nvPicPr>
          <p:cNvPr id="4098" name="Picture 2" descr="http://4.bp.blogspot.com/-X7CrLfzmTBQ/VB9_rUA0ubI/AAAAAAAACIA/7WXMI4by-F0/s1600/IIS%2B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667000"/>
            <a:ext cx="6210300" cy="2724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4317155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304800" y="2209800"/>
            <a:ext cx="4114800" cy="2743200"/>
          </a:xfrm>
          <a:prstGeom prst="rect">
            <a:avLst/>
          </a:prstGeom>
          <a:solidFill>
            <a:srgbClr val="D3D3A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>
                <a:latin typeface="Tekton Pro" pitchFamily="34" charset="0"/>
              </a:rPr>
              <a:t>ASP.NET MVC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4659984" y="2209800"/>
            <a:ext cx="4114800" cy="2743200"/>
          </a:xfrm>
          <a:prstGeom prst="rect">
            <a:avLst/>
          </a:prstGeom>
          <a:solidFill>
            <a:srgbClr val="D3D3A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>
                <a:latin typeface="Tekton Pro" pitchFamily="34" charset="0"/>
              </a:rPr>
              <a:t>Middleware</a:t>
            </a:r>
          </a:p>
        </p:txBody>
      </p:sp>
    </p:spTree>
    <p:extLst>
      <p:ext uri="{BB962C8B-B14F-4D97-AF65-F5344CB8AC3E}">
        <p14:creationId xmlns:p14="http://schemas.microsoft.com/office/powerpoint/2010/main" val="394762677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15 Year Reboot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3832" y="1143000"/>
            <a:ext cx="3596813" cy="2248406"/>
          </a:xfrm>
          <a:prstGeom prst="rect">
            <a:avLst/>
          </a:prstGeom>
        </p:spPr>
      </p:pic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495800"/>
          </a:xfrm>
        </p:spPr>
        <p:txBody>
          <a:bodyPr/>
          <a:lstStyle/>
          <a:p>
            <a:r>
              <a:rPr lang="en-US" dirty="0"/>
              <a:t>Major architectural changes</a:t>
            </a:r>
          </a:p>
          <a:p>
            <a:pPr lvl="1"/>
            <a:r>
              <a:rPr lang="en-US" dirty="0"/>
              <a:t>No more System.Web.dll</a:t>
            </a:r>
          </a:p>
          <a:p>
            <a:r>
              <a:rPr lang="en-US" dirty="0"/>
              <a:t>Cross Platform</a:t>
            </a:r>
          </a:p>
          <a:p>
            <a:pPr lvl="1"/>
            <a:r>
              <a:rPr lang="en-US" dirty="0"/>
              <a:t>Windows, OS/X, Linux</a:t>
            </a:r>
          </a:p>
          <a:p>
            <a:r>
              <a:rPr lang="en-US" dirty="0"/>
              <a:t>Unified programming model</a:t>
            </a:r>
          </a:p>
          <a:p>
            <a:pPr lvl="1"/>
            <a:r>
              <a:rPr lang="en-US" dirty="0"/>
              <a:t>One framework for UI and APIs</a:t>
            </a:r>
          </a:p>
          <a:p>
            <a:r>
              <a:rPr lang="en-US" dirty="0"/>
              <a:t>Faster, lighter, and pay as you go</a:t>
            </a:r>
          </a:p>
          <a:p>
            <a:pPr lvl="1"/>
            <a:r>
              <a:rPr lang="en-US" dirty="0"/>
              <a:t>Customize the processing pipeline</a:t>
            </a:r>
          </a:p>
        </p:txBody>
      </p:sp>
    </p:spTree>
    <p:extLst>
      <p:ext uri="{BB962C8B-B14F-4D97-AF65-F5344CB8AC3E}">
        <p14:creationId xmlns:p14="http://schemas.microsoft.com/office/powerpoint/2010/main" val="314289365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Now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066800"/>
            <a:ext cx="6204408" cy="5325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577144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Install with Visual Studio</a:t>
            </a:r>
          </a:p>
          <a:p>
            <a:r>
              <a:rPr lang="en-US" dirty="0"/>
              <a:t>Install using the .NET Core SDK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667000"/>
            <a:ext cx="3733800" cy="27915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5800" y="2711993"/>
            <a:ext cx="4114800" cy="275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321203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Web App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Visual Studio offers ASP.NET Core templates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2209800"/>
            <a:ext cx="4495800" cy="35043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44689732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.</a:t>
            </a:r>
            <a:r>
              <a:rPr lang="en-US" dirty="0" err="1"/>
              <a:t>csproj</a:t>
            </a:r>
            <a:r>
              <a:rPr lang="en-US" dirty="0"/>
              <a:t> file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.</a:t>
            </a:r>
            <a:r>
              <a:rPr lang="en-US" dirty="0" err="1"/>
              <a:t>csproj</a:t>
            </a:r>
            <a:r>
              <a:rPr lang="en-US" dirty="0"/>
              <a:t> file for Visual Studio</a:t>
            </a:r>
          </a:p>
          <a:p>
            <a:pPr lvl="1"/>
            <a:r>
              <a:rPr lang="en-US" dirty="0"/>
              <a:t>No individual files</a:t>
            </a:r>
          </a:p>
          <a:p>
            <a:pPr lvl="1"/>
            <a:r>
              <a:rPr lang="en-US" dirty="0"/>
              <a:t>Enabled tooling, building</a:t>
            </a:r>
          </a:p>
          <a:p>
            <a:r>
              <a:rPr lang="en-US" dirty="0"/>
              <a:t>File system dictates project contents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4513" y="1295400"/>
            <a:ext cx="3367087" cy="43733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48110037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wwwroot</a:t>
            </a:r>
            <a:r>
              <a:rPr lang="en-US" dirty="0"/>
              <a:t> folder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Static assets must live in </a:t>
            </a:r>
            <a:r>
              <a:rPr lang="en-US" dirty="0" err="1"/>
              <a:t>wwwroot</a:t>
            </a:r>
            <a:endParaRPr lang="en-US" dirty="0"/>
          </a:p>
          <a:p>
            <a:r>
              <a:rPr lang="en-US" dirty="0"/>
              <a:t>This behavior is configurable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2362200"/>
            <a:ext cx="3889415" cy="31384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06207352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AppSettings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Runtime configuration options include:</a:t>
            </a:r>
          </a:p>
          <a:p>
            <a:pPr lvl="1"/>
            <a:r>
              <a:rPr lang="en-US" dirty="0"/>
              <a:t>JSON files</a:t>
            </a:r>
          </a:p>
          <a:p>
            <a:pPr lvl="1"/>
            <a:r>
              <a:rPr lang="en-US" dirty="0"/>
              <a:t>INI files</a:t>
            </a:r>
          </a:p>
          <a:p>
            <a:pPr lvl="1"/>
            <a:r>
              <a:rPr lang="en-US" dirty="0"/>
              <a:t>Environment variables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044" y="3581400"/>
            <a:ext cx="8443912" cy="983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590297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Dependencies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Everything in </a:t>
            </a:r>
            <a:r>
              <a:rPr lang="en-US" dirty="0" err="1"/>
              <a:t>NuGet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800" y="1828800"/>
            <a:ext cx="4064164" cy="43576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2362200"/>
            <a:ext cx="5064199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570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apphireTemplate">
  <a:themeElements>
    <a:clrScheme name="Sapphir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A4D289"/>
      </a:accent1>
      <a:accent2>
        <a:srgbClr val="FFFFCC"/>
      </a:accent2>
      <a:accent3>
        <a:srgbClr val="E2E2FF"/>
      </a:accent3>
      <a:accent4>
        <a:srgbClr val="D8D8D8"/>
      </a:accent4>
      <a:accent5>
        <a:srgbClr val="A5A5A5"/>
      </a:accent5>
      <a:accent6>
        <a:srgbClr val="EAD6FF"/>
      </a:accent6>
      <a:hlink>
        <a:srgbClr val="002060"/>
      </a:hlink>
      <a:folHlink>
        <a:srgbClr val="002060"/>
      </a:folHlink>
    </a:clrScheme>
    <a:fontScheme name="Sapphire">
      <a:majorFont>
        <a:latin typeface="Myriad Pro"/>
        <a:ea typeface=""/>
        <a:cs typeface=""/>
      </a:majorFont>
      <a:minorFont>
        <a:latin typeface="Myriad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algn="ctr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 anchor="ctr"/>
      <a:lstStyle>
        <a:defPPr>
          <a:defRPr sz="2000" dirty="0">
            <a:latin typeface="Tekton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600" b="1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>
        <a:spAutoFit/>
      </a:bodyPr>
      <a:lstStyle>
        <a:defPPr>
          <a:defRPr sz="1800" dirty="0">
            <a:solidFill>
              <a:srgbClr val="002060"/>
            </a:solidFill>
            <a:latin typeface="Tekton Pro" pitchFamily="34" charset="0"/>
          </a:defRPr>
        </a:defPPr>
      </a:lstStyle>
    </a:tx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23328</TotalTime>
  <Words>278</Words>
  <Application>Microsoft Office PowerPoint</Application>
  <PresentationFormat>On-screen Show (4:3)</PresentationFormat>
  <Paragraphs>87</Paragraphs>
  <Slides>18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Consolas</vt:lpstr>
      <vt:lpstr>Myriad Pro</vt:lpstr>
      <vt:lpstr>Myriad Pro Light</vt:lpstr>
      <vt:lpstr>Segoe UI</vt:lpstr>
      <vt:lpstr>Tekton Pro</vt:lpstr>
      <vt:lpstr>Verdana</vt:lpstr>
      <vt:lpstr>Wingdings</vt:lpstr>
      <vt:lpstr>1_SapphireTemplate</vt:lpstr>
      <vt:lpstr>ASP.NET Core Overview</vt:lpstr>
      <vt:lpstr>The 15 Year Reboot</vt:lpstr>
      <vt:lpstr>.NET Now</vt:lpstr>
      <vt:lpstr>Getting Started</vt:lpstr>
      <vt:lpstr>Creating a Web App</vt:lpstr>
      <vt:lpstr>The .csproj file</vt:lpstr>
      <vt:lpstr>The wwwroot folder</vt:lpstr>
      <vt:lpstr>AppSettings</vt:lpstr>
      <vt:lpstr>Dependencies</vt:lpstr>
      <vt:lpstr>The Runtimes</vt:lpstr>
      <vt:lpstr>Core CLR</vt:lpstr>
      <vt:lpstr>Executing .NET</vt:lpstr>
      <vt:lpstr>Startup</vt:lpstr>
      <vt:lpstr>Middleware</vt:lpstr>
      <vt:lpstr>MVC Framework</vt:lpstr>
      <vt:lpstr>Razor Views</vt:lpstr>
      <vt:lpstr>Hosting</vt:lpstr>
      <vt:lpstr>Summary</vt:lpstr>
    </vt:vector>
  </TitlesOfParts>
  <LinksUpToDate>false</LinksUpToDate>
  <SharedDoc>false</SharedDoc>
  <HyperlinkBase>http://www.pluralsight.com/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Title</dc:title>
  <dc:subject>Introducing WCF</dc:subject>
  <dc:creator>Scott Allen</dc:creator>
  <cp:lastModifiedBy>Scott Allen</cp:lastModifiedBy>
  <cp:revision>1051</cp:revision>
  <dcterms:created xsi:type="dcterms:W3CDTF">2007-12-27T20:50:38Z</dcterms:created>
  <dcterms:modified xsi:type="dcterms:W3CDTF">2018-03-08T15:25:42Z</dcterms:modified>
</cp:coreProperties>
</file>