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handoutMasterIdLst>
    <p:handoutMasterId r:id="rId12"/>
  </p:handoutMasterIdLst>
  <p:sldIdLst>
    <p:sldId id="256" r:id="rId2"/>
    <p:sldId id="266" r:id="rId3"/>
    <p:sldId id="271" r:id="rId4"/>
    <p:sldId id="267" r:id="rId5"/>
    <p:sldId id="268" r:id="rId6"/>
    <p:sldId id="265" r:id="rId7"/>
    <p:sldId id="269" r:id="rId8"/>
    <p:sldId id="261"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B2A"/>
    <a:srgbClr val="A49DCA"/>
    <a:srgbClr val="000000"/>
    <a:srgbClr val="FFFFFF"/>
    <a:srgbClr val="675BA7"/>
    <a:srgbClr val="2A9FBC"/>
    <a:srgbClr val="A62E5C"/>
    <a:srgbClr val="9BC850"/>
    <a:srgbClr val="90499B"/>
    <a:srgbClr val="4764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88948"/>
  </p:normalViewPr>
  <p:slideViewPr>
    <p:cSldViewPr snapToGrid="0">
      <p:cViewPr varScale="1">
        <p:scale>
          <a:sx n="56" d="100"/>
          <a:sy n="56" d="100"/>
        </p:scale>
        <p:origin x="536" y="60"/>
      </p:cViewPr>
      <p:guideLst>
        <p:guide orient="horz" pos="3336"/>
        <p:guide pos="3840"/>
      </p:guideLst>
    </p:cSldViewPr>
  </p:slideViewPr>
  <p:notesTextViewPr>
    <p:cViewPr>
      <p:scale>
        <a:sx n="1" d="1"/>
        <a:sy n="1" d="1"/>
      </p:scale>
      <p:origin x="0" y="0"/>
    </p:cViewPr>
  </p:notesText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1/15/2018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Showing what you manage versus what azure manages in each scenario.</a:t>
            </a:r>
            <a:r>
              <a:rPr lang="en-US" baseline="0" dirty="0"/>
              <a:t> Want to animate in each scenario left to right</a:t>
            </a:r>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a:t>
            </a:fld>
            <a:endParaRPr lang="en-US"/>
          </a:p>
        </p:txBody>
      </p:sp>
    </p:spTree>
    <p:extLst>
      <p:ext uri="{BB962C8B-B14F-4D97-AF65-F5344CB8AC3E}">
        <p14:creationId xmlns:p14="http://schemas.microsoft.com/office/powerpoint/2010/main" val="4994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TechReady12</a:t>
            </a:r>
            <a:endParaRPr lang="en-US" dirty="0">
              <a:solidFill>
                <a:prstClr val="black"/>
              </a:solidFill>
            </a:endParaRPr>
          </a:p>
        </p:txBody>
      </p:sp>
      <p:sp>
        <p:nvSpPr>
          <p:cNvPr id="5" name="Date Placeholder 4"/>
          <p:cNvSpPr>
            <a:spLocks noGrp="1"/>
          </p:cNvSpPr>
          <p:nvPr>
            <p:ph type="dt" idx="11"/>
          </p:nvPr>
        </p:nvSpPr>
        <p:spPr/>
        <p:txBody>
          <a:bodyPr/>
          <a:lstStyle/>
          <a:p>
            <a:fld id="{AE5897A4-75F2-44CA-ABBE-2B8113464C12}" type="datetime1">
              <a:rPr lang="en-US" smtClean="0">
                <a:solidFill>
                  <a:prstClr val="black"/>
                </a:solidFill>
              </a:rPr>
              <a:pPr/>
              <a:t>1/15/2018</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136937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a:t>
            </a:r>
            <a:r>
              <a:rPr lang="en-US" baseline="0" dirty="0"/>
              <a:t> about what app services consists of. Animate in from top left clockwise</a:t>
            </a:r>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4</a:t>
            </a:fld>
            <a:endParaRPr lang="en-US"/>
          </a:p>
        </p:txBody>
      </p:sp>
    </p:spTree>
    <p:extLst>
      <p:ext uri="{BB962C8B-B14F-4D97-AF65-F5344CB8AC3E}">
        <p14:creationId xmlns:p14="http://schemas.microsoft.com/office/powerpoint/2010/main" val="135088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demonstrate that each app gets its own app service</a:t>
            </a:r>
          </a:p>
          <a:p>
            <a:r>
              <a:rPr lang="en-US" dirty="0"/>
              <a:t>Multiple app services</a:t>
            </a:r>
            <a:r>
              <a:rPr lang="en-US" baseline="0" dirty="0"/>
              <a:t> can share a single app plan</a:t>
            </a:r>
          </a:p>
          <a:p>
            <a:r>
              <a:rPr lang="en-US" baseline="0" dirty="0"/>
              <a:t>Every app plan can scale UP (to a bigger app plan) or OUT (to more instances)</a:t>
            </a:r>
          </a:p>
          <a:p>
            <a:r>
              <a:rPr lang="en-US" baseline="0" dirty="0"/>
              <a:t>Animations carefully orchestrated  to show the concepts I talk about one at a time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5</a:t>
            </a:fld>
            <a:endParaRPr lang="en-US"/>
          </a:p>
        </p:txBody>
      </p:sp>
    </p:spTree>
    <p:extLst>
      <p:ext uri="{BB962C8B-B14F-4D97-AF65-F5344CB8AC3E}">
        <p14:creationId xmlns:p14="http://schemas.microsoft.com/office/powerpoint/2010/main" val="1841899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loss here </a:t>
            </a:r>
            <a:r>
              <a:rPr lang="en-US" dirty="0">
                <a:sym typeface="Wingdings" panose="05000000000000000000" pitchFamily="2" charset="2"/>
              </a:rPr>
              <a:t></a:t>
            </a:r>
          </a:p>
          <a:p>
            <a:r>
              <a:rPr lang="en-US" dirty="0">
                <a:sym typeface="Wingdings" panose="05000000000000000000" pitchFamily="2" charset="2"/>
              </a:rPr>
              <a:t>I’m going to talk about how I use Visual Studio</a:t>
            </a:r>
            <a:r>
              <a:rPr lang="en-US" baseline="0" dirty="0">
                <a:sym typeface="Wingdings" panose="05000000000000000000" pitchFamily="2" charset="2"/>
              </a:rPr>
              <a:t> (icon on the left) to create an app service (window clip in the middle) to put the app into the cloud (icon on the right)</a:t>
            </a:r>
          </a:p>
          <a:p>
            <a:r>
              <a:rPr lang="en-US" baseline="0" dirty="0">
                <a:sym typeface="Wingdings" panose="05000000000000000000" pitchFamily="2" charset="2"/>
              </a:rPr>
              <a:t>Yes, the window is ugly, but just need something visual for a 30 second discussion</a:t>
            </a:r>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6</a:t>
            </a:fld>
            <a:endParaRPr lang="en-US"/>
          </a:p>
        </p:txBody>
      </p:sp>
    </p:spTree>
    <p:extLst>
      <p:ext uri="{BB962C8B-B14F-4D97-AF65-F5344CB8AC3E}">
        <p14:creationId xmlns:p14="http://schemas.microsoft.com/office/powerpoint/2010/main" val="2004567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loss here </a:t>
            </a:r>
            <a:r>
              <a:rPr lang="en-US" dirty="0">
                <a:sym typeface="Wingdings" panose="05000000000000000000" pitchFamily="2" charset="2"/>
              </a:rPr>
              <a:t></a:t>
            </a:r>
          </a:p>
          <a:p>
            <a:r>
              <a:rPr lang="en-US" dirty="0">
                <a:sym typeface="Wingdings" panose="05000000000000000000" pitchFamily="2" charset="2"/>
              </a:rPr>
              <a:t>I’m going to talk about how I use Visual Studio</a:t>
            </a:r>
            <a:r>
              <a:rPr lang="en-US" baseline="0" dirty="0">
                <a:sym typeface="Wingdings" panose="05000000000000000000" pitchFamily="2" charset="2"/>
              </a:rPr>
              <a:t> (icon on the left) to create an app service (window clip in the middle) to put the app into the cloud (icon on the right)</a:t>
            </a:r>
          </a:p>
          <a:p>
            <a:r>
              <a:rPr lang="en-US" baseline="0" dirty="0">
                <a:sym typeface="Wingdings" panose="05000000000000000000" pitchFamily="2" charset="2"/>
              </a:rPr>
              <a:t>Yes, the window is ugly, but just need something visual for a 30 second discussion</a:t>
            </a:r>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7</a:t>
            </a:fld>
            <a:endParaRPr lang="en-US"/>
          </a:p>
        </p:txBody>
      </p:sp>
    </p:spTree>
    <p:extLst>
      <p:ext uri="{BB962C8B-B14F-4D97-AF65-F5344CB8AC3E}">
        <p14:creationId xmlns:p14="http://schemas.microsoft.com/office/powerpoint/2010/main" val="1207124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a:t>
            </a:r>
            <a:r>
              <a:rPr lang="en-US" baseline="0" dirty="0"/>
              <a:t> is about 30 – 40 seconds of summarizing</a:t>
            </a:r>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8</a:t>
            </a:fld>
            <a:endParaRPr lang="en-US"/>
          </a:p>
        </p:txBody>
      </p:sp>
    </p:spTree>
    <p:extLst>
      <p:ext uri="{BB962C8B-B14F-4D97-AF65-F5344CB8AC3E}">
        <p14:creationId xmlns:p14="http://schemas.microsoft.com/office/powerpoint/2010/main" val="1494061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914400" y="1219203"/>
            <a:ext cx="10363200" cy="1933575"/>
          </a:xfrm>
          <a:noFill/>
        </p:spPr>
        <p:txBody>
          <a:bodyPr anchor="b"/>
          <a:lstStyle>
            <a:lvl1pPr algn="r">
              <a:defRPr sz="3200" b="1">
                <a:latin typeface="Myriad Pro"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743200" y="3505200"/>
            <a:ext cx="8534400" cy="1752600"/>
          </a:xfrm>
        </p:spPr>
        <p:txBody>
          <a:bodyPr/>
          <a:lstStyle>
            <a:lvl1pPr marL="0" indent="0" algn="r">
              <a:buNone/>
              <a:defRPr b="0">
                <a:latin typeface="Myriad Pro" pitchFamily="34" charset="0"/>
                <a:cs typeface="Segoe UI" pitchFamily="34" charset="0"/>
              </a:defRPr>
            </a:lvl1pPr>
          </a:lstStyle>
          <a:p>
            <a:r>
              <a:rPr lang="en-US" dirty="0"/>
              <a:t>Click to edit Master subtitle style</a:t>
            </a:r>
          </a:p>
        </p:txBody>
      </p:sp>
      <p:pic>
        <p:nvPicPr>
          <p:cNvPr id="2050" name="Picture 2" descr="http://odetocode.com/Images/odetocode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72800" y="6400800"/>
            <a:ext cx="112324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94348"/>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verview/Summary">
    <p:spTree>
      <p:nvGrpSpPr>
        <p:cNvPr id="1" name=""/>
        <p:cNvGrpSpPr/>
        <p:nvPr/>
      </p:nvGrpSpPr>
      <p:grpSpPr>
        <a:xfrm>
          <a:off x="0" y="0"/>
          <a:ext cx="0" cy="0"/>
          <a:chOff x="0" y="0"/>
          <a:chExt cx="0" cy="0"/>
        </a:xfrm>
      </p:grpSpPr>
      <p:sp>
        <p:nvSpPr>
          <p:cNvPr id="4" name="Rectangle 3"/>
          <p:cNvSpPr/>
          <p:nvPr userDrawn="1"/>
        </p:nvSpPr>
        <p:spPr>
          <a:xfrm>
            <a:off x="0" y="1"/>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4635500" cy="6858000"/>
          </a:xfrm>
          <a:prstGeom prst="rect">
            <a:avLst/>
          </a:prstGeom>
        </p:spPr>
      </p:pic>
      <p:sp>
        <p:nvSpPr>
          <p:cNvPr id="7" name="Rectangle 6"/>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
        <p:nvSpPr>
          <p:cNvPr id="17"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hasCustomPrompt="1"/>
          </p:nvPr>
        </p:nvSpPr>
        <p:spPr>
          <a:xfrm>
            <a:off x="743782" y="1825869"/>
            <a:ext cx="3147933" cy="670243"/>
          </a:xfrm>
        </p:spPr>
        <p:txBody>
          <a:bodyPr anchor="b" anchorCtr="0"/>
          <a:lstStyle>
            <a:lvl1pPr marL="0" indent="0" algn="ctr">
              <a:buNone/>
              <a:defRPr sz="3600" baseline="0">
                <a:solidFill>
                  <a:schemeClr val="bg1"/>
                </a:solidFill>
                <a:latin typeface="+mj-lt"/>
              </a:defRPr>
            </a:lvl1pPr>
            <a:lvl2pPr marL="297073" indent="0" algn="ctr">
              <a:buNone/>
              <a:defRPr sz="3600">
                <a:latin typeface="+mj-lt"/>
              </a:defRPr>
            </a:lvl2pPr>
            <a:lvl3pPr marL="596176" indent="0" algn="ctr">
              <a:buNone/>
              <a:defRPr sz="3600">
                <a:latin typeface="+mj-lt"/>
              </a:defRPr>
            </a:lvl3pPr>
            <a:lvl4pPr marL="882650" indent="0" algn="ctr">
              <a:buNone/>
              <a:defRPr sz="3600">
                <a:latin typeface="+mj-lt"/>
              </a:defRPr>
            </a:lvl4pPr>
            <a:lvl5pPr marL="1096962" indent="0" algn="ctr">
              <a:buNone/>
              <a:defRPr sz="3600">
                <a:latin typeface="+mj-lt"/>
              </a:defRPr>
            </a:lvl5pPr>
          </a:lstStyle>
          <a:p>
            <a:pPr lvl="0"/>
            <a:r>
              <a:rPr lang="en-US" dirty="0"/>
              <a:t>Slide Title</a:t>
            </a:r>
          </a:p>
        </p:txBody>
      </p:sp>
    </p:spTree>
    <p:extLst>
      <p:ext uri="{BB962C8B-B14F-4D97-AF65-F5344CB8AC3E}">
        <p14:creationId xmlns:p14="http://schemas.microsoft.com/office/powerpoint/2010/main" val="415669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11"/>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8" cy="757130"/>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8" cy="2043636"/>
          </a:xfrm>
          <a:prstGeom prst="rect">
            <a:avLst/>
          </a:prstGeom>
        </p:spPr>
        <p:txBody>
          <a:bodyPr/>
          <a:lstStyle>
            <a:lvl1pPr marL="284154" indent="-284154">
              <a:buFont typeface="Wingdings" pitchFamily="2" charset="2"/>
              <a:buChar char=""/>
              <a:defRPr sz="4000"/>
            </a:lvl1pPr>
            <a:lvl2pPr marL="517508" indent="-233356">
              <a:buFont typeface="Wingdings" pitchFamily="2" charset="2"/>
              <a:buChar char=""/>
              <a:defRPr>
                <a:latin typeface="+mn-lt"/>
              </a:defRPr>
            </a:lvl2pPr>
            <a:lvl3pPr marL="741337" indent="-223831">
              <a:buFont typeface="Wingdings" pitchFamily="2" charset="2"/>
              <a:buChar char=""/>
              <a:tabLst/>
              <a:defRPr>
                <a:latin typeface="+mn-lt"/>
              </a:defRPr>
            </a:lvl3pPr>
            <a:lvl4pPr marL="914368" indent="-173033">
              <a:buFont typeface="Wingdings" pitchFamily="2" charset="2"/>
              <a:buChar char=""/>
              <a:defRPr>
                <a:latin typeface="+mn-lt"/>
              </a:defRPr>
            </a:lvl4pPr>
            <a:lvl5pPr marL="1087401" indent="-173033">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18882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bg>
      <p:bgPr>
        <a:solidFill>
          <a:srgbClr val="BDBDA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464942"/>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a:t>References</a:t>
            </a:r>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122162"/>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1981200" y="1600200"/>
            <a:ext cx="82296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a:t>Click to edit Master text styles</a:t>
            </a:r>
          </a:p>
        </p:txBody>
      </p:sp>
    </p:spTree>
    <p:extLst>
      <p:ext uri="{BB962C8B-B14F-4D97-AF65-F5344CB8AC3E}">
        <p14:creationId xmlns:p14="http://schemas.microsoft.com/office/powerpoint/2010/main" val="1888633366"/>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extLst>
      <p:ext uri="{BB962C8B-B14F-4D97-AF65-F5344CB8AC3E}">
        <p14:creationId xmlns:p14="http://schemas.microsoft.com/office/powerpoint/2010/main" val="2537105641"/>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0032187"/>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extLst>
      <p:ext uri="{BB962C8B-B14F-4D97-AF65-F5344CB8AC3E}">
        <p14:creationId xmlns:p14="http://schemas.microsoft.com/office/powerpoint/2010/main" val="4196544941"/>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Author Contact"/>
          <p:cNvSpPr>
            <a:spLocks noGrp="1"/>
          </p:cNvSpPr>
          <p:nvPr>
            <p:ph type="body" sz="quarter" idx="12" hasCustomPrompt="1"/>
          </p:nvPr>
        </p:nvSpPr>
        <p:spPr>
          <a:xfrm>
            <a:off x="2838075" y="5649116"/>
            <a:ext cx="6038989" cy="291159"/>
          </a:xfrm>
        </p:spPr>
        <p:txBody>
          <a:bodyPr anchor="ctr"/>
          <a:lstStyle>
            <a:lvl1pPr marL="0" indent="0" algn="l">
              <a:buFontTx/>
              <a:buNone/>
              <a:defRPr sz="1800" b="0" i="0"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t>
            </a:r>
            <a:r>
              <a:rPr lang="en-US" dirty="0" err="1"/>
              <a:t>authortwitter</a:t>
            </a:r>
            <a:r>
              <a:rPr lang="en-US" dirty="0"/>
              <a:t>   www.authorsite.com</a:t>
            </a:r>
          </a:p>
        </p:txBody>
      </p:sp>
      <p:sp>
        <p:nvSpPr>
          <p:cNvPr id="12" name="Author Title"/>
          <p:cNvSpPr>
            <a:spLocks noGrp="1"/>
          </p:cNvSpPr>
          <p:nvPr>
            <p:ph type="body" sz="quarter" idx="14" hasCustomPrompt="1"/>
          </p:nvPr>
        </p:nvSpPr>
        <p:spPr>
          <a:xfrm>
            <a:off x="2838075" y="5297609"/>
            <a:ext cx="6038989" cy="190400"/>
          </a:xfrm>
        </p:spPr>
        <p:txBody>
          <a:bodyPr anchor="ctr"/>
          <a:lstStyle>
            <a:lvl1pPr marL="0" indent="0" algn="l">
              <a:buFontTx/>
              <a:buNone/>
              <a:defRPr sz="1600" b="0" i="0" cap="all"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TITLE IN ALL CAPS  </a:t>
            </a:r>
          </a:p>
        </p:txBody>
      </p:sp>
      <p:sp>
        <p:nvSpPr>
          <p:cNvPr id="13" name="Author Name"/>
          <p:cNvSpPr>
            <a:spLocks noGrp="1"/>
          </p:cNvSpPr>
          <p:nvPr>
            <p:ph type="body" sz="quarter" idx="10" hasCustomPrompt="1"/>
          </p:nvPr>
        </p:nvSpPr>
        <p:spPr>
          <a:xfrm>
            <a:off x="2838075" y="4957764"/>
            <a:ext cx="3544396" cy="291159"/>
          </a:xfrm>
        </p:spPr>
        <p:txBody>
          <a:bodyPr anchor="ctr"/>
          <a:lstStyle>
            <a:lvl1pPr marL="0" indent="0" algn="l">
              <a:buFontTx/>
              <a:buNone/>
              <a:defRPr sz="2400" b="0" i="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Name</a:t>
            </a:r>
          </a:p>
        </p:txBody>
      </p:sp>
      <p:sp>
        <p:nvSpPr>
          <p:cNvPr id="9" name="Picture Placeholder 2"/>
          <p:cNvSpPr>
            <a:spLocks noGrp="1"/>
          </p:cNvSpPr>
          <p:nvPr>
            <p:ph type="pic" sz="quarter" idx="15" hasCustomPrompt="1"/>
          </p:nvPr>
        </p:nvSpPr>
        <p:spPr>
          <a:xfrm>
            <a:off x="963976" y="4623383"/>
            <a:ext cx="1627632" cy="1627632"/>
          </a:xfrm>
          <a:prstGeom prst="ellipse">
            <a:avLst/>
          </a:prstGeom>
          <a:noFill/>
          <a:ln>
            <a:solidFill>
              <a:srgbClr val="F8F8F8"/>
            </a:solidFill>
          </a:ln>
        </p:spPr>
        <p:txBody>
          <a:bodyPr anchor="ctr"/>
          <a:lstStyle>
            <a:lvl1pPr algn="ctr">
              <a:defRPr sz="2000" b="0" i="0">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author photo</a:t>
            </a:r>
          </a:p>
        </p:txBody>
      </p:sp>
      <p:sp>
        <p:nvSpPr>
          <p:cNvPr id="8" name="Subtitle"/>
          <p:cNvSpPr>
            <a:spLocks noGrp="1"/>
          </p:cNvSpPr>
          <p:nvPr>
            <p:ph type="body" sz="quarter" idx="13" hasCustomPrompt="1"/>
          </p:nvPr>
        </p:nvSpPr>
        <p:spPr>
          <a:xfrm>
            <a:off x="963976" y="3293590"/>
            <a:ext cx="10516334" cy="1006258"/>
          </a:xfrm>
        </p:spPr>
        <p:txBody>
          <a:bodyPr/>
          <a:lstStyle>
            <a:lvl1pPr marL="0" indent="0">
              <a:buNone/>
              <a:defRPr sz="2800" b="0" i="0" cap="all"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MODULE ONE TITLE IN ALL CAPS</a:t>
            </a:r>
          </a:p>
        </p:txBody>
      </p:sp>
      <p:cxnSp>
        <p:nvCxnSpPr>
          <p:cNvPr id="14" name="Straight Connector 13"/>
          <p:cNvCxnSpPr/>
          <p:nvPr userDrawn="1"/>
        </p:nvCxnSpPr>
        <p:spPr>
          <a:xfrm>
            <a:off x="711695" y="299663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964084" y="394774"/>
            <a:ext cx="10516226" cy="2381119"/>
          </a:xfrm>
        </p:spPr>
        <p:txBody>
          <a:bodyPr anchor="b"/>
          <a:lstStyle>
            <a:lvl1pPr algn="l">
              <a:defRPr sz="4499" b="0" i="0" spc="-112"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Course/Module Title in </a:t>
            </a:r>
            <a:r>
              <a:rPr lang="en-US" dirty="0" err="1"/>
              <a:t>Titlecase</a:t>
            </a:r>
            <a:endParaRPr lang="en-US" dirty="0"/>
          </a:p>
        </p:txBody>
      </p:sp>
    </p:spTree>
    <p:extLst>
      <p:ext uri="{BB962C8B-B14F-4D97-AF65-F5344CB8AC3E}">
        <p14:creationId xmlns:p14="http://schemas.microsoft.com/office/powerpoint/2010/main" val="102704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06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DBDA9"/>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09600" y="1447800"/>
            <a:ext cx="109728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1026"/>
          <p:cNvSpPr>
            <a:spLocks noGrp="1" noChangeArrowheads="1"/>
          </p:cNvSpPr>
          <p:nvPr>
            <p:ph type="title"/>
          </p:nvPr>
        </p:nvSpPr>
        <p:spPr bwMode="auto">
          <a:xfrm>
            <a:off x="609600" y="304800"/>
            <a:ext cx="10972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cxnSp>
        <p:nvCxnSpPr>
          <p:cNvPr id="14" name="Straight Connector 13"/>
          <p:cNvCxnSpPr/>
          <p:nvPr/>
        </p:nvCxnSpPr>
        <p:spPr bwMode="auto">
          <a:xfrm>
            <a:off x="0" y="6780212"/>
            <a:ext cx="12192000" cy="1588"/>
          </a:xfrm>
          <a:prstGeom prst="line">
            <a:avLst/>
          </a:prstGeom>
          <a:gradFill rotWithShape="1">
            <a:gsLst>
              <a:gs pos="0">
                <a:srgbClr val="A4D289"/>
              </a:gs>
              <a:gs pos="100000">
                <a:schemeClr val="bg1"/>
              </a:gs>
            </a:gsLst>
            <a:lin ang="5400000" scaled="1"/>
          </a:gradFill>
          <a:ln w="152400" cap="flat" cmpd="sng" algn="ctr">
            <a:solidFill>
              <a:srgbClr val="800000"/>
            </a:solidFill>
            <a:prstDash val="solid"/>
            <a:round/>
            <a:headEnd type="none" w="med" len="med"/>
            <a:tailEnd type="none" w="med" len="med"/>
          </a:ln>
          <a:effectLst>
            <a:glow rad="63500">
              <a:schemeClr val="bg2">
                <a:lumMod val="60000"/>
                <a:lumOff val="40000"/>
                <a:alpha val="40000"/>
              </a:schemeClr>
            </a:glow>
          </a:effectLst>
        </p:spPr>
      </p:cxnSp>
      <p:pic>
        <p:nvPicPr>
          <p:cNvPr id="6" name="Picture 2" descr="http://odetocode.com/Images/odetocode3.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972800" y="6400800"/>
            <a:ext cx="1123244" cy="304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8610600" y="6356350"/>
            <a:ext cx="267275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ECD8F-2625-413B-8DF4-C09AAB18C543}" type="slidenum">
              <a:rPr lang="en-US" smtClean="0"/>
              <a:t>‹#›</a:t>
            </a:fld>
            <a:endParaRPr lang="en-US"/>
          </a:p>
        </p:txBody>
      </p:sp>
    </p:spTree>
    <p:extLst>
      <p:ext uri="{BB962C8B-B14F-4D97-AF65-F5344CB8AC3E}">
        <p14:creationId xmlns:p14="http://schemas.microsoft.com/office/powerpoint/2010/main" val="275072368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21.tif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Building Web Applications and APIs</a:t>
            </a:r>
            <a:endParaRPr lang="en-US" dirty="0"/>
          </a:p>
        </p:txBody>
      </p:sp>
    </p:spTree>
    <p:extLst>
      <p:ext uri="{BB962C8B-B14F-4D97-AF65-F5344CB8AC3E}">
        <p14:creationId xmlns:p14="http://schemas.microsoft.com/office/powerpoint/2010/main" val="117944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741192" y="5566350"/>
            <a:ext cx="2319753" cy="1291649"/>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lIns="182880" tIns="91440" rIns="182880" bIns="182880" rtlCol="0" anchor="t"/>
          <a:lstStyle/>
          <a:p>
            <a:pPr algn="ctr">
              <a:spcBef>
                <a:spcPts val="600"/>
              </a:spcBef>
            </a:pPr>
            <a:endParaRPr lang="en-US" sz="2000" dirty="0">
              <a:solidFill>
                <a:schemeClr val="bg1"/>
              </a:solidFill>
            </a:endParaRPr>
          </a:p>
        </p:txBody>
      </p:sp>
      <p:sp>
        <p:nvSpPr>
          <p:cNvPr id="13" name="Rectangle 12"/>
          <p:cNvSpPr/>
          <p:nvPr/>
        </p:nvSpPr>
        <p:spPr>
          <a:xfrm>
            <a:off x="6168653" y="5566350"/>
            <a:ext cx="2319753" cy="1291649"/>
          </a:xfrm>
          <a:prstGeom prst="rect">
            <a:avLst/>
          </a:prstGeom>
          <a:solidFill>
            <a:schemeClr val="accent4"/>
          </a:solidFill>
          <a:ln>
            <a:noFill/>
          </a:ln>
          <a:effectLst/>
        </p:spPr>
        <p:style>
          <a:lnRef idx="2">
            <a:schemeClr val="accent1"/>
          </a:lnRef>
          <a:fillRef idx="0">
            <a:schemeClr val="accent1"/>
          </a:fillRef>
          <a:effectRef idx="1">
            <a:schemeClr val="accent1"/>
          </a:effectRef>
          <a:fontRef idx="minor">
            <a:schemeClr val="tx1"/>
          </a:fontRef>
        </p:style>
        <p:txBody>
          <a:bodyPr lIns="182880" tIns="91440" rIns="182880" bIns="182880" rtlCol="0" anchor="t"/>
          <a:lstStyle/>
          <a:p>
            <a:pPr algn="ctr">
              <a:spcBef>
                <a:spcPts val="600"/>
              </a:spcBef>
            </a:pPr>
            <a:endParaRPr lang="en-US" sz="20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0741"/>
            <a:ext cx="4382946" cy="43829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50741"/>
            <a:ext cx="4382946" cy="438294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050741"/>
            <a:ext cx="4382946" cy="4382946"/>
          </a:xfrm>
          <a:prstGeom prst="rect">
            <a:avLst/>
          </a:prstGeom>
        </p:spPr>
      </p:pic>
      <p:sp>
        <p:nvSpPr>
          <p:cNvPr id="14" name="TextBox 13"/>
          <p:cNvSpPr txBox="1"/>
          <p:nvPr/>
        </p:nvSpPr>
        <p:spPr>
          <a:xfrm>
            <a:off x="949669" y="2683736"/>
            <a:ext cx="995785" cy="461665"/>
          </a:xfrm>
          <a:prstGeom prst="rect">
            <a:avLst/>
          </a:prstGeom>
          <a:noFill/>
        </p:spPr>
        <p:txBody>
          <a:bodyPr wrap="none" rtlCol="0">
            <a:spAutoFit/>
          </a:bodyPr>
          <a:lstStyle/>
          <a:p>
            <a:pPr algn="ctr"/>
            <a:r>
              <a:rPr lang="en-US" sz="2400" dirty="0">
                <a:solidFill>
                  <a:schemeClr val="bg1"/>
                </a:solidFill>
              </a:rPr>
              <a:t>Apps</a:t>
            </a:r>
          </a:p>
        </p:txBody>
      </p:sp>
      <p:sp>
        <p:nvSpPr>
          <p:cNvPr id="15" name="TextBox 14"/>
          <p:cNvSpPr txBox="1"/>
          <p:nvPr/>
        </p:nvSpPr>
        <p:spPr>
          <a:xfrm>
            <a:off x="1345728" y="3875928"/>
            <a:ext cx="1691489" cy="461665"/>
          </a:xfrm>
          <a:prstGeom prst="rect">
            <a:avLst/>
          </a:prstGeom>
          <a:noFill/>
        </p:spPr>
        <p:txBody>
          <a:bodyPr wrap="none" rtlCol="0">
            <a:spAutoFit/>
          </a:bodyPr>
          <a:lstStyle/>
          <a:p>
            <a:pPr algn="ctr"/>
            <a:r>
              <a:rPr lang="en-US" sz="2400" dirty="0">
                <a:solidFill>
                  <a:schemeClr val="bg1"/>
                </a:solidFill>
              </a:rPr>
              <a:t>Hardware</a:t>
            </a:r>
          </a:p>
        </p:txBody>
      </p:sp>
      <p:sp>
        <p:nvSpPr>
          <p:cNvPr id="16" name="TextBox 15"/>
          <p:cNvSpPr txBox="1"/>
          <p:nvPr/>
        </p:nvSpPr>
        <p:spPr>
          <a:xfrm>
            <a:off x="2587904" y="2683736"/>
            <a:ext cx="643125" cy="461665"/>
          </a:xfrm>
          <a:prstGeom prst="rect">
            <a:avLst/>
          </a:prstGeom>
          <a:noFill/>
        </p:spPr>
        <p:txBody>
          <a:bodyPr wrap="none" rtlCol="0">
            <a:spAutoFit/>
          </a:bodyPr>
          <a:lstStyle/>
          <a:p>
            <a:pPr algn="ctr"/>
            <a:r>
              <a:rPr lang="en-US" sz="2400" dirty="0">
                <a:solidFill>
                  <a:schemeClr val="bg1"/>
                </a:solidFill>
              </a:rPr>
              <a:t>OS</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9054" y="1050741"/>
            <a:ext cx="4382946" cy="4382946"/>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9054" y="1050741"/>
            <a:ext cx="4382946" cy="4382946"/>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9054" y="1050741"/>
            <a:ext cx="4382946" cy="4382946"/>
          </a:xfrm>
          <a:prstGeom prst="rect">
            <a:avLst/>
          </a:prstGeom>
        </p:spPr>
      </p:pic>
      <p:sp>
        <p:nvSpPr>
          <p:cNvPr id="20" name="TextBox 19"/>
          <p:cNvSpPr txBox="1"/>
          <p:nvPr/>
        </p:nvSpPr>
        <p:spPr>
          <a:xfrm>
            <a:off x="8758723" y="2683736"/>
            <a:ext cx="995785" cy="461665"/>
          </a:xfrm>
          <a:prstGeom prst="rect">
            <a:avLst/>
          </a:prstGeom>
          <a:noFill/>
        </p:spPr>
        <p:txBody>
          <a:bodyPr wrap="none" rtlCol="0">
            <a:spAutoFit/>
          </a:bodyPr>
          <a:lstStyle/>
          <a:p>
            <a:pPr algn="ctr"/>
            <a:r>
              <a:rPr lang="en-US" sz="2400" dirty="0">
                <a:solidFill>
                  <a:schemeClr val="bg1"/>
                </a:solidFill>
              </a:rPr>
              <a:t>Apps</a:t>
            </a:r>
          </a:p>
        </p:txBody>
      </p:sp>
      <p:sp>
        <p:nvSpPr>
          <p:cNvPr id="21" name="TextBox 20"/>
          <p:cNvSpPr txBox="1"/>
          <p:nvPr/>
        </p:nvSpPr>
        <p:spPr>
          <a:xfrm>
            <a:off x="9154782" y="3875928"/>
            <a:ext cx="1691489" cy="461665"/>
          </a:xfrm>
          <a:prstGeom prst="rect">
            <a:avLst/>
          </a:prstGeom>
          <a:noFill/>
        </p:spPr>
        <p:txBody>
          <a:bodyPr wrap="none" rtlCol="0">
            <a:spAutoFit/>
          </a:bodyPr>
          <a:lstStyle/>
          <a:p>
            <a:pPr algn="ctr"/>
            <a:r>
              <a:rPr lang="en-US" sz="2400" dirty="0">
                <a:solidFill>
                  <a:schemeClr val="bg1"/>
                </a:solidFill>
              </a:rPr>
              <a:t>Hardware</a:t>
            </a:r>
          </a:p>
        </p:txBody>
      </p:sp>
      <p:sp>
        <p:nvSpPr>
          <p:cNvPr id="22" name="TextBox 21"/>
          <p:cNvSpPr txBox="1"/>
          <p:nvPr/>
        </p:nvSpPr>
        <p:spPr>
          <a:xfrm>
            <a:off x="10396958" y="2683736"/>
            <a:ext cx="643125" cy="461665"/>
          </a:xfrm>
          <a:prstGeom prst="rect">
            <a:avLst/>
          </a:prstGeom>
          <a:noFill/>
        </p:spPr>
        <p:txBody>
          <a:bodyPr wrap="none" rtlCol="0">
            <a:spAutoFit/>
          </a:bodyPr>
          <a:lstStyle/>
          <a:p>
            <a:pPr algn="ctr"/>
            <a:r>
              <a:rPr lang="en-US" sz="2400" dirty="0">
                <a:solidFill>
                  <a:schemeClr val="bg1"/>
                </a:solidFill>
              </a:rPr>
              <a:t>OS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102" y="1050741"/>
            <a:ext cx="4382946" cy="4382946"/>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102" y="1050741"/>
            <a:ext cx="4382946" cy="4382946"/>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6102" y="1050741"/>
            <a:ext cx="4382946" cy="4382946"/>
          </a:xfrm>
          <a:prstGeom prst="rect">
            <a:avLst/>
          </a:prstGeom>
        </p:spPr>
      </p:pic>
      <p:sp>
        <p:nvSpPr>
          <p:cNvPr id="26" name="TextBox 25"/>
          <p:cNvSpPr txBox="1"/>
          <p:nvPr/>
        </p:nvSpPr>
        <p:spPr>
          <a:xfrm>
            <a:off x="4865771" y="2683736"/>
            <a:ext cx="995785" cy="461665"/>
          </a:xfrm>
          <a:prstGeom prst="rect">
            <a:avLst/>
          </a:prstGeom>
          <a:noFill/>
        </p:spPr>
        <p:txBody>
          <a:bodyPr wrap="none" rtlCol="0">
            <a:spAutoFit/>
          </a:bodyPr>
          <a:lstStyle/>
          <a:p>
            <a:pPr algn="ctr"/>
            <a:r>
              <a:rPr lang="en-US" sz="2400" dirty="0">
                <a:solidFill>
                  <a:schemeClr val="bg1"/>
                </a:solidFill>
              </a:rPr>
              <a:t>Apps</a:t>
            </a:r>
          </a:p>
        </p:txBody>
      </p:sp>
      <p:sp>
        <p:nvSpPr>
          <p:cNvPr id="27" name="TextBox 26"/>
          <p:cNvSpPr txBox="1"/>
          <p:nvPr/>
        </p:nvSpPr>
        <p:spPr>
          <a:xfrm>
            <a:off x="5261830" y="3875928"/>
            <a:ext cx="1691489" cy="461665"/>
          </a:xfrm>
          <a:prstGeom prst="rect">
            <a:avLst/>
          </a:prstGeom>
          <a:noFill/>
        </p:spPr>
        <p:txBody>
          <a:bodyPr wrap="none" rtlCol="0">
            <a:spAutoFit/>
          </a:bodyPr>
          <a:lstStyle/>
          <a:p>
            <a:pPr algn="ctr"/>
            <a:r>
              <a:rPr lang="en-US" sz="2400" dirty="0">
                <a:solidFill>
                  <a:schemeClr val="bg1"/>
                </a:solidFill>
              </a:rPr>
              <a:t>Hardware</a:t>
            </a:r>
          </a:p>
        </p:txBody>
      </p:sp>
      <p:sp>
        <p:nvSpPr>
          <p:cNvPr id="28" name="TextBox 27"/>
          <p:cNvSpPr txBox="1"/>
          <p:nvPr/>
        </p:nvSpPr>
        <p:spPr>
          <a:xfrm>
            <a:off x="6504006" y="2683736"/>
            <a:ext cx="643125" cy="461665"/>
          </a:xfrm>
          <a:prstGeom prst="rect">
            <a:avLst/>
          </a:prstGeom>
          <a:noFill/>
        </p:spPr>
        <p:txBody>
          <a:bodyPr wrap="none" rtlCol="0">
            <a:spAutoFit/>
          </a:bodyPr>
          <a:lstStyle/>
          <a:p>
            <a:pPr algn="ctr"/>
            <a:r>
              <a:rPr lang="en-US" sz="2400" dirty="0">
                <a:solidFill>
                  <a:schemeClr val="bg1"/>
                </a:solidFill>
              </a:rPr>
              <a:t>OS</a:t>
            </a:r>
          </a:p>
        </p:txBody>
      </p:sp>
      <p:sp>
        <p:nvSpPr>
          <p:cNvPr id="30" name="TextBox 29"/>
          <p:cNvSpPr txBox="1"/>
          <p:nvPr/>
        </p:nvSpPr>
        <p:spPr>
          <a:xfrm>
            <a:off x="1138940" y="1040310"/>
            <a:ext cx="2105063" cy="461665"/>
          </a:xfrm>
          <a:prstGeom prst="rect">
            <a:avLst/>
          </a:prstGeom>
          <a:noFill/>
        </p:spPr>
        <p:txBody>
          <a:bodyPr wrap="none" rtlCol="0">
            <a:spAutoFit/>
          </a:bodyPr>
          <a:lstStyle/>
          <a:p>
            <a:pPr algn="ctr"/>
            <a:r>
              <a:rPr lang="en-US" sz="2400" dirty="0">
                <a:latin typeface="Gotham-Book" charset="0"/>
                <a:ea typeface="Gotham-Book" charset="0"/>
                <a:cs typeface="Gotham-Book" charset="0"/>
              </a:rPr>
              <a:t>On Premises</a:t>
            </a:r>
          </a:p>
        </p:txBody>
      </p:sp>
      <p:sp>
        <p:nvSpPr>
          <p:cNvPr id="31" name="TextBox 30"/>
          <p:cNvSpPr txBox="1"/>
          <p:nvPr/>
        </p:nvSpPr>
        <p:spPr>
          <a:xfrm>
            <a:off x="4783570" y="669532"/>
            <a:ext cx="2694969" cy="830997"/>
          </a:xfrm>
          <a:prstGeom prst="rect">
            <a:avLst/>
          </a:prstGeom>
          <a:noFill/>
        </p:spPr>
        <p:txBody>
          <a:bodyPr wrap="none" rtlCol="0">
            <a:spAutoFit/>
          </a:bodyPr>
          <a:lstStyle/>
          <a:p>
            <a:pPr algn="ctr"/>
            <a:r>
              <a:rPr lang="en-US" sz="2400" dirty="0">
                <a:latin typeface="Gotham-Book" charset="0"/>
                <a:ea typeface="Gotham-Book" charset="0"/>
                <a:cs typeface="Gotham-Book" charset="0"/>
              </a:rPr>
              <a:t>Infrastructure as</a:t>
            </a:r>
            <a:br>
              <a:rPr lang="en-US" sz="2400" dirty="0">
                <a:latin typeface="Gotham-Book" charset="0"/>
                <a:ea typeface="Gotham-Book" charset="0"/>
                <a:cs typeface="Gotham-Book" charset="0"/>
              </a:rPr>
            </a:br>
            <a:r>
              <a:rPr lang="en-US" sz="2400" dirty="0">
                <a:latin typeface="Gotham-Book" charset="0"/>
                <a:ea typeface="Gotham-Book" charset="0"/>
                <a:cs typeface="Gotham-Book" charset="0"/>
              </a:rPr>
              <a:t>a Service (IaaS)</a:t>
            </a:r>
          </a:p>
        </p:txBody>
      </p:sp>
      <p:sp>
        <p:nvSpPr>
          <p:cNvPr id="32" name="TextBox 31"/>
          <p:cNvSpPr txBox="1"/>
          <p:nvPr/>
        </p:nvSpPr>
        <p:spPr>
          <a:xfrm>
            <a:off x="8685631" y="669532"/>
            <a:ext cx="2690480" cy="830997"/>
          </a:xfrm>
          <a:prstGeom prst="rect">
            <a:avLst/>
          </a:prstGeom>
          <a:noFill/>
        </p:spPr>
        <p:txBody>
          <a:bodyPr wrap="none" rtlCol="0">
            <a:spAutoFit/>
          </a:bodyPr>
          <a:lstStyle/>
          <a:p>
            <a:pPr algn="ctr"/>
            <a:r>
              <a:rPr lang="en-US" sz="2400" dirty="0">
                <a:latin typeface="Gotham-Book" charset="0"/>
                <a:ea typeface="Gotham-Book" charset="0"/>
                <a:cs typeface="Gotham-Book" charset="0"/>
              </a:rPr>
              <a:t>Platform as</a:t>
            </a:r>
            <a:br>
              <a:rPr lang="en-US" sz="2400" dirty="0">
                <a:latin typeface="Gotham-Book" charset="0"/>
                <a:ea typeface="Gotham-Book" charset="0"/>
                <a:cs typeface="Gotham-Book" charset="0"/>
              </a:rPr>
            </a:br>
            <a:r>
              <a:rPr lang="en-US" sz="2400" dirty="0">
                <a:latin typeface="Gotham-Book" charset="0"/>
                <a:ea typeface="Gotham-Book" charset="0"/>
                <a:cs typeface="Gotham-Book" charset="0"/>
              </a:rPr>
              <a:t>a Service (PaaS)</a:t>
            </a:r>
          </a:p>
        </p:txBody>
      </p:sp>
      <p:sp>
        <p:nvSpPr>
          <p:cNvPr id="33" name="Rectangle 32"/>
          <p:cNvSpPr/>
          <p:nvPr/>
        </p:nvSpPr>
        <p:spPr>
          <a:xfrm>
            <a:off x="3741192" y="6075123"/>
            <a:ext cx="2319753" cy="782877"/>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34" name="TextBox 33"/>
          <p:cNvSpPr txBox="1"/>
          <p:nvPr/>
        </p:nvSpPr>
        <p:spPr>
          <a:xfrm>
            <a:off x="4502561" y="5584063"/>
            <a:ext cx="797014" cy="461665"/>
          </a:xfrm>
          <a:prstGeom prst="rect">
            <a:avLst/>
          </a:prstGeom>
          <a:noFill/>
        </p:spPr>
        <p:txBody>
          <a:bodyPr wrap="none" rtlCol="0">
            <a:spAutoFit/>
          </a:bodyPr>
          <a:lstStyle/>
          <a:p>
            <a:pPr algn="ctr"/>
            <a:r>
              <a:rPr lang="en-US" sz="2400" dirty="0">
                <a:solidFill>
                  <a:schemeClr val="bg1"/>
                </a:solidFill>
              </a:rPr>
              <a:t>You</a:t>
            </a:r>
            <a:endParaRPr lang="en-US" sz="2400" dirty="0"/>
          </a:p>
        </p:txBody>
      </p:sp>
      <p:sp>
        <p:nvSpPr>
          <p:cNvPr id="35" name="Rectangle 34"/>
          <p:cNvSpPr/>
          <p:nvPr/>
        </p:nvSpPr>
        <p:spPr>
          <a:xfrm>
            <a:off x="6168653" y="6075123"/>
            <a:ext cx="2319753" cy="782877"/>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36" name="TextBox 35"/>
          <p:cNvSpPr txBox="1"/>
          <p:nvPr/>
        </p:nvSpPr>
        <p:spPr>
          <a:xfrm>
            <a:off x="6776133" y="5566349"/>
            <a:ext cx="1104791" cy="461665"/>
          </a:xfrm>
          <a:prstGeom prst="rect">
            <a:avLst/>
          </a:prstGeom>
          <a:noFill/>
        </p:spPr>
        <p:txBody>
          <a:bodyPr wrap="none" rtlCol="0">
            <a:spAutoFit/>
          </a:bodyPr>
          <a:lstStyle/>
          <a:p>
            <a:pPr algn="ctr"/>
            <a:r>
              <a:rPr lang="en-US" sz="2400" dirty="0">
                <a:solidFill>
                  <a:schemeClr val="bg1"/>
                </a:solidFill>
              </a:rPr>
              <a:t>Azure</a:t>
            </a:r>
            <a:endParaRPr lang="en-US" sz="2400" dirty="0"/>
          </a:p>
        </p:txBody>
      </p:sp>
    </p:spTree>
    <p:extLst>
      <p:ext uri="{BB962C8B-B14F-4D97-AF65-F5344CB8AC3E}">
        <p14:creationId xmlns:p14="http://schemas.microsoft.com/office/powerpoint/2010/main" val="48886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350"/>
                                        <p:tgtEl>
                                          <p:spTgt spid="30"/>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350"/>
                                        <p:tgtEl>
                                          <p:spTgt spid="31"/>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100"/>
                                        <p:tgtEl>
                                          <p:spTgt spid="32"/>
                                        </p:tgtEl>
                                      </p:cBhvr>
                                    </p:animEffect>
                                  </p:childTnLst>
                                </p:cTn>
                              </p:par>
                            </p:childTnLst>
                          </p:cTn>
                        </p:par>
                        <p:par>
                          <p:cTn id="14" fill="hold">
                            <p:stCondLst>
                              <p:cond delay="45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accel="50000" decel="50000" fill="hold" grpId="0" nodeType="withEffect">
                                  <p:stCondLst>
                                    <p:cond delay="20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childTnLst>
                          </p:cTn>
                        </p:par>
                        <p:par>
                          <p:cTn id="23" fill="hold">
                            <p:stCondLst>
                              <p:cond delay="1150"/>
                            </p:stCondLst>
                            <p:childTnLst>
                              <p:par>
                                <p:cTn id="24" presetID="10" presetClass="entr" presetSubtype="0"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par>
                          <p:cTn id="27" fill="hold">
                            <p:stCondLst>
                              <p:cond delay="1650"/>
                            </p:stCondLst>
                            <p:childTnLst>
                              <p:par>
                                <p:cTn id="28" presetID="2" presetClass="entr" presetSubtype="4" accel="50000" decel="5000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par>
                                <p:cTn id="32" presetID="2" presetClass="entr" presetSubtype="4" accel="50000" decel="50000" fill="hold" grpId="0" nodeType="withEffect">
                                  <p:stCondLst>
                                    <p:cond delay="20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par>
                          <p:cTn id="36" fill="hold">
                            <p:stCondLst>
                              <p:cond delay="2350"/>
                            </p:stCondLst>
                            <p:childTnLst>
                              <p:par>
                                <p:cTn id="37" presetID="10" presetClass="entr" presetSubtype="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350" fill="hold"/>
                                        <p:tgtEl>
                                          <p:spTgt spid="3"/>
                                        </p:tgtEl>
                                        <p:attrNameLst>
                                          <p:attrName>ppt_w</p:attrName>
                                        </p:attrNameLst>
                                      </p:cBhvr>
                                      <p:tavLst>
                                        <p:tav tm="0">
                                          <p:val>
                                            <p:fltVal val="0"/>
                                          </p:val>
                                        </p:tav>
                                        <p:tav tm="100000">
                                          <p:val>
                                            <p:strVal val="#ppt_w"/>
                                          </p:val>
                                        </p:tav>
                                      </p:tavLst>
                                    </p:anim>
                                    <p:anim calcmode="lin" valueType="num">
                                      <p:cBhvr>
                                        <p:cTn id="45" dur="350" fill="hold"/>
                                        <p:tgtEl>
                                          <p:spTgt spid="3"/>
                                        </p:tgtEl>
                                        <p:attrNameLst>
                                          <p:attrName>ppt_h</p:attrName>
                                        </p:attrNameLst>
                                      </p:cBhvr>
                                      <p:tavLst>
                                        <p:tav tm="0">
                                          <p:val>
                                            <p:fltVal val="0"/>
                                          </p:val>
                                        </p:tav>
                                        <p:tav tm="100000">
                                          <p:val>
                                            <p:strVal val="#ppt_h"/>
                                          </p:val>
                                        </p:tav>
                                      </p:tavLst>
                                    </p:anim>
                                    <p:animEffect transition="in" filter="fade">
                                      <p:cBhvr>
                                        <p:cTn id="46" dur="350"/>
                                        <p:tgtEl>
                                          <p:spTgt spid="3"/>
                                        </p:tgtEl>
                                      </p:cBhvr>
                                    </p:animEffect>
                                  </p:childTnLst>
                                </p:cTn>
                              </p:par>
                              <p:par>
                                <p:cTn id="47" presetID="53" presetClass="entr" presetSubtype="16" fill="hold" nodeType="withEffect">
                                  <p:stCondLst>
                                    <p:cond delay="100"/>
                                  </p:stCondLst>
                                  <p:childTnLst>
                                    <p:set>
                                      <p:cBhvr>
                                        <p:cTn id="48" dur="1" fill="hold">
                                          <p:stCondLst>
                                            <p:cond delay="0"/>
                                          </p:stCondLst>
                                        </p:cTn>
                                        <p:tgtEl>
                                          <p:spTgt spid="4"/>
                                        </p:tgtEl>
                                        <p:attrNameLst>
                                          <p:attrName>style.visibility</p:attrName>
                                        </p:attrNameLst>
                                      </p:cBhvr>
                                      <p:to>
                                        <p:strVal val="visible"/>
                                      </p:to>
                                    </p:set>
                                    <p:anim calcmode="lin" valueType="num">
                                      <p:cBhvr>
                                        <p:cTn id="49" dur="350" fill="hold"/>
                                        <p:tgtEl>
                                          <p:spTgt spid="4"/>
                                        </p:tgtEl>
                                        <p:attrNameLst>
                                          <p:attrName>ppt_w</p:attrName>
                                        </p:attrNameLst>
                                      </p:cBhvr>
                                      <p:tavLst>
                                        <p:tav tm="0">
                                          <p:val>
                                            <p:fltVal val="0"/>
                                          </p:val>
                                        </p:tav>
                                        <p:tav tm="100000">
                                          <p:val>
                                            <p:strVal val="#ppt_w"/>
                                          </p:val>
                                        </p:tav>
                                      </p:tavLst>
                                    </p:anim>
                                    <p:anim calcmode="lin" valueType="num">
                                      <p:cBhvr>
                                        <p:cTn id="50" dur="350" fill="hold"/>
                                        <p:tgtEl>
                                          <p:spTgt spid="4"/>
                                        </p:tgtEl>
                                        <p:attrNameLst>
                                          <p:attrName>ppt_h</p:attrName>
                                        </p:attrNameLst>
                                      </p:cBhvr>
                                      <p:tavLst>
                                        <p:tav tm="0">
                                          <p:val>
                                            <p:fltVal val="0"/>
                                          </p:val>
                                        </p:tav>
                                        <p:tav tm="100000">
                                          <p:val>
                                            <p:strVal val="#ppt_h"/>
                                          </p:val>
                                        </p:tav>
                                      </p:tavLst>
                                    </p:anim>
                                    <p:animEffect transition="in" filter="fade">
                                      <p:cBhvr>
                                        <p:cTn id="51" dur="350"/>
                                        <p:tgtEl>
                                          <p:spTgt spid="4"/>
                                        </p:tgtEl>
                                      </p:cBhvr>
                                    </p:animEffect>
                                  </p:childTnLst>
                                </p:cTn>
                              </p:par>
                              <p:par>
                                <p:cTn id="52" presetID="53" presetClass="entr" presetSubtype="16" fill="hold" nodeType="withEffect">
                                  <p:stCondLst>
                                    <p:cond delay="200"/>
                                  </p:stCondLst>
                                  <p:childTnLst>
                                    <p:set>
                                      <p:cBhvr>
                                        <p:cTn id="53" dur="1" fill="hold">
                                          <p:stCondLst>
                                            <p:cond delay="0"/>
                                          </p:stCondLst>
                                        </p:cTn>
                                        <p:tgtEl>
                                          <p:spTgt spid="6"/>
                                        </p:tgtEl>
                                        <p:attrNameLst>
                                          <p:attrName>style.visibility</p:attrName>
                                        </p:attrNameLst>
                                      </p:cBhvr>
                                      <p:to>
                                        <p:strVal val="visible"/>
                                      </p:to>
                                    </p:set>
                                    <p:anim calcmode="lin" valueType="num">
                                      <p:cBhvr>
                                        <p:cTn id="54" dur="350" fill="hold"/>
                                        <p:tgtEl>
                                          <p:spTgt spid="6"/>
                                        </p:tgtEl>
                                        <p:attrNameLst>
                                          <p:attrName>ppt_w</p:attrName>
                                        </p:attrNameLst>
                                      </p:cBhvr>
                                      <p:tavLst>
                                        <p:tav tm="0">
                                          <p:val>
                                            <p:fltVal val="0"/>
                                          </p:val>
                                        </p:tav>
                                        <p:tav tm="100000">
                                          <p:val>
                                            <p:strVal val="#ppt_w"/>
                                          </p:val>
                                        </p:tav>
                                      </p:tavLst>
                                    </p:anim>
                                    <p:anim calcmode="lin" valueType="num">
                                      <p:cBhvr>
                                        <p:cTn id="55" dur="350" fill="hold"/>
                                        <p:tgtEl>
                                          <p:spTgt spid="6"/>
                                        </p:tgtEl>
                                        <p:attrNameLst>
                                          <p:attrName>ppt_h</p:attrName>
                                        </p:attrNameLst>
                                      </p:cBhvr>
                                      <p:tavLst>
                                        <p:tav tm="0">
                                          <p:val>
                                            <p:fltVal val="0"/>
                                          </p:val>
                                        </p:tav>
                                        <p:tav tm="100000">
                                          <p:val>
                                            <p:strVal val="#ppt_h"/>
                                          </p:val>
                                        </p:tav>
                                      </p:tavLst>
                                    </p:anim>
                                    <p:animEffect transition="in" filter="fade">
                                      <p:cBhvr>
                                        <p:cTn id="56" dur="35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p:cTn id="61" dur="350" fill="hold"/>
                                        <p:tgtEl>
                                          <p:spTgt spid="23"/>
                                        </p:tgtEl>
                                        <p:attrNameLst>
                                          <p:attrName>ppt_w</p:attrName>
                                        </p:attrNameLst>
                                      </p:cBhvr>
                                      <p:tavLst>
                                        <p:tav tm="0">
                                          <p:val>
                                            <p:fltVal val="0"/>
                                          </p:val>
                                        </p:tav>
                                        <p:tav tm="100000">
                                          <p:val>
                                            <p:strVal val="#ppt_w"/>
                                          </p:val>
                                        </p:tav>
                                      </p:tavLst>
                                    </p:anim>
                                    <p:anim calcmode="lin" valueType="num">
                                      <p:cBhvr>
                                        <p:cTn id="62" dur="350" fill="hold"/>
                                        <p:tgtEl>
                                          <p:spTgt spid="23"/>
                                        </p:tgtEl>
                                        <p:attrNameLst>
                                          <p:attrName>ppt_h</p:attrName>
                                        </p:attrNameLst>
                                      </p:cBhvr>
                                      <p:tavLst>
                                        <p:tav tm="0">
                                          <p:val>
                                            <p:fltVal val="0"/>
                                          </p:val>
                                        </p:tav>
                                        <p:tav tm="100000">
                                          <p:val>
                                            <p:strVal val="#ppt_h"/>
                                          </p:val>
                                        </p:tav>
                                      </p:tavLst>
                                    </p:anim>
                                    <p:animEffect transition="in" filter="fade">
                                      <p:cBhvr>
                                        <p:cTn id="63" dur="350"/>
                                        <p:tgtEl>
                                          <p:spTgt spid="23"/>
                                        </p:tgtEl>
                                      </p:cBhvr>
                                    </p:animEffect>
                                  </p:childTnLst>
                                </p:cTn>
                              </p:par>
                              <p:par>
                                <p:cTn id="64" presetID="53" presetClass="entr" presetSubtype="16" fill="hold" nodeType="withEffect">
                                  <p:stCondLst>
                                    <p:cond delay="100"/>
                                  </p:stCondLst>
                                  <p:childTnLst>
                                    <p:set>
                                      <p:cBhvr>
                                        <p:cTn id="65" dur="1" fill="hold">
                                          <p:stCondLst>
                                            <p:cond delay="0"/>
                                          </p:stCondLst>
                                        </p:cTn>
                                        <p:tgtEl>
                                          <p:spTgt spid="25"/>
                                        </p:tgtEl>
                                        <p:attrNameLst>
                                          <p:attrName>style.visibility</p:attrName>
                                        </p:attrNameLst>
                                      </p:cBhvr>
                                      <p:to>
                                        <p:strVal val="visible"/>
                                      </p:to>
                                    </p:set>
                                    <p:anim calcmode="lin" valueType="num">
                                      <p:cBhvr>
                                        <p:cTn id="66" dur="350" fill="hold"/>
                                        <p:tgtEl>
                                          <p:spTgt spid="25"/>
                                        </p:tgtEl>
                                        <p:attrNameLst>
                                          <p:attrName>ppt_w</p:attrName>
                                        </p:attrNameLst>
                                      </p:cBhvr>
                                      <p:tavLst>
                                        <p:tav tm="0">
                                          <p:val>
                                            <p:fltVal val="0"/>
                                          </p:val>
                                        </p:tav>
                                        <p:tav tm="100000">
                                          <p:val>
                                            <p:strVal val="#ppt_w"/>
                                          </p:val>
                                        </p:tav>
                                      </p:tavLst>
                                    </p:anim>
                                    <p:anim calcmode="lin" valueType="num">
                                      <p:cBhvr>
                                        <p:cTn id="67" dur="350" fill="hold"/>
                                        <p:tgtEl>
                                          <p:spTgt spid="25"/>
                                        </p:tgtEl>
                                        <p:attrNameLst>
                                          <p:attrName>ppt_h</p:attrName>
                                        </p:attrNameLst>
                                      </p:cBhvr>
                                      <p:tavLst>
                                        <p:tav tm="0">
                                          <p:val>
                                            <p:fltVal val="0"/>
                                          </p:val>
                                        </p:tav>
                                        <p:tav tm="100000">
                                          <p:val>
                                            <p:strVal val="#ppt_h"/>
                                          </p:val>
                                        </p:tav>
                                      </p:tavLst>
                                    </p:anim>
                                    <p:animEffect transition="in" filter="fade">
                                      <p:cBhvr>
                                        <p:cTn id="68" dur="350"/>
                                        <p:tgtEl>
                                          <p:spTgt spid="25"/>
                                        </p:tgtEl>
                                      </p:cBhvr>
                                    </p:animEffect>
                                  </p:childTnLst>
                                </p:cTn>
                              </p:par>
                              <p:par>
                                <p:cTn id="69" presetID="53" presetClass="entr" presetSubtype="16" fill="hold" nodeType="withEffect">
                                  <p:stCondLst>
                                    <p:cond delay="200"/>
                                  </p:stCondLst>
                                  <p:childTnLst>
                                    <p:set>
                                      <p:cBhvr>
                                        <p:cTn id="70" dur="1" fill="hold">
                                          <p:stCondLst>
                                            <p:cond delay="0"/>
                                          </p:stCondLst>
                                        </p:cTn>
                                        <p:tgtEl>
                                          <p:spTgt spid="24"/>
                                        </p:tgtEl>
                                        <p:attrNameLst>
                                          <p:attrName>style.visibility</p:attrName>
                                        </p:attrNameLst>
                                      </p:cBhvr>
                                      <p:to>
                                        <p:strVal val="visible"/>
                                      </p:to>
                                    </p:set>
                                    <p:anim calcmode="lin" valueType="num">
                                      <p:cBhvr>
                                        <p:cTn id="71" dur="350" fill="hold"/>
                                        <p:tgtEl>
                                          <p:spTgt spid="24"/>
                                        </p:tgtEl>
                                        <p:attrNameLst>
                                          <p:attrName>ppt_w</p:attrName>
                                        </p:attrNameLst>
                                      </p:cBhvr>
                                      <p:tavLst>
                                        <p:tav tm="0">
                                          <p:val>
                                            <p:fltVal val="0"/>
                                          </p:val>
                                        </p:tav>
                                        <p:tav tm="100000">
                                          <p:val>
                                            <p:strVal val="#ppt_w"/>
                                          </p:val>
                                        </p:tav>
                                      </p:tavLst>
                                    </p:anim>
                                    <p:anim calcmode="lin" valueType="num">
                                      <p:cBhvr>
                                        <p:cTn id="72" dur="350" fill="hold"/>
                                        <p:tgtEl>
                                          <p:spTgt spid="24"/>
                                        </p:tgtEl>
                                        <p:attrNameLst>
                                          <p:attrName>ppt_h</p:attrName>
                                        </p:attrNameLst>
                                      </p:cBhvr>
                                      <p:tavLst>
                                        <p:tav tm="0">
                                          <p:val>
                                            <p:fltVal val="0"/>
                                          </p:val>
                                        </p:tav>
                                        <p:tav tm="100000">
                                          <p:val>
                                            <p:strVal val="#ppt_h"/>
                                          </p:val>
                                        </p:tav>
                                      </p:tavLst>
                                    </p:anim>
                                    <p:animEffect transition="in" filter="fade">
                                      <p:cBhvr>
                                        <p:cTn id="73" dur="35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p:cTn id="78" dur="350" fill="hold"/>
                                        <p:tgtEl>
                                          <p:spTgt spid="17"/>
                                        </p:tgtEl>
                                        <p:attrNameLst>
                                          <p:attrName>ppt_w</p:attrName>
                                        </p:attrNameLst>
                                      </p:cBhvr>
                                      <p:tavLst>
                                        <p:tav tm="0">
                                          <p:val>
                                            <p:fltVal val="0"/>
                                          </p:val>
                                        </p:tav>
                                        <p:tav tm="100000">
                                          <p:val>
                                            <p:strVal val="#ppt_w"/>
                                          </p:val>
                                        </p:tav>
                                      </p:tavLst>
                                    </p:anim>
                                    <p:anim calcmode="lin" valueType="num">
                                      <p:cBhvr>
                                        <p:cTn id="79" dur="350" fill="hold"/>
                                        <p:tgtEl>
                                          <p:spTgt spid="17"/>
                                        </p:tgtEl>
                                        <p:attrNameLst>
                                          <p:attrName>ppt_h</p:attrName>
                                        </p:attrNameLst>
                                      </p:cBhvr>
                                      <p:tavLst>
                                        <p:tav tm="0">
                                          <p:val>
                                            <p:fltVal val="0"/>
                                          </p:val>
                                        </p:tav>
                                        <p:tav tm="100000">
                                          <p:val>
                                            <p:strVal val="#ppt_h"/>
                                          </p:val>
                                        </p:tav>
                                      </p:tavLst>
                                    </p:anim>
                                    <p:animEffect transition="in" filter="fade">
                                      <p:cBhvr>
                                        <p:cTn id="80" dur="350"/>
                                        <p:tgtEl>
                                          <p:spTgt spid="17"/>
                                        </p:tgtEl>
                                      </p:cBhvr>
                                    </p:animEffect>
                                  </p:childTnLst>
                                </p:cTn>
                              </p:par>
                              <p:par>
                                <p:cTn id="81" presetID="53" presetClass="entr" presetSubtype="16" fill="hold" nodeType="withEffect">
                                  <p:stCondLst>
                                    <p:cond delay="100"/>
                                  </p:stCondLst>
                                  <p:childTnLst>
                                    <p:set>
                                      <p:cBhvr>
                                        <p:cTn id="82" dur="1" fill="hold">
                                          <p:stCondLst>
                                            <p:cond delay="0"/>
                                          </p:stCondLst>
                                        </p:cTn>
                                        <p:tgtEl>
                                          <p:spTgt spid="19"/>
                                        </p:tgtEl>
                                        <p:attrNameLst>
                                          <p:attrName>style.visibility</p:attrName>
                                        </p:attrNameLst>
                                      </p:cBhvr>
                                      <p:to>
                                        <p:strVal val="visible"/>
                                      </p:to>
                                    </p:set>
                                    <p:anim calcmode="lin" valueType="num">
                                      <p:cBhvr>
                                        <p:cTn id="83" dur="350" fill="hold"/>
                                        <p:tgtEl>
                                          <p:spTgt spid="19"/>
                                        </p:tgtEl>
                                        <p:attrNameLst>
                                          <p:attrName>ppt_w</p:attrName>
                                        </p:attrNameLst>
                                      </p:cBhvr>
                                      <p:tavLst>
                                        <p:tav tm="0">
                                          <p:val>
                                            <p:fltVal val="0"/>
                                          </p:val>
                                        </p:tav>
                                        <p:tav tm="100000">
                                          <p:val>
                                            <p:strVal val="#ppt_w"/>
                                          </p:val>
                                        </p:tav>
                                      </p:tavLst>
                                    </p:anim>
                                    <p:anim calcmode="lin" valueType="num">
                                      <p:cBhvr>
                                        <p:cTn id="84" dur="350" fill="hold"/>
                                        <p:tgtEl>
                                          <p:spTgt spid="19"/>
                                        </p:tgtEl>
                                        <p:attrNameLst>
                                          <p:attrName>ppt_h</p:attrName>
                                        </p:attrNameLst>
                                      </p:cBhvr>
                                      <p:tavLst>
                                        <p:tav tm="0">
                                          <p:val>
                                            <p:fltVal val="0"/>
                                          </p:val>
                                        </p:tav>
                                        <p:tav tm="100000">
                                          <p:val>
                                            <p:strVal val="#ppt_h"/>
                                          </p:val>
                                        </p:tav>
                                      </p:tavLst>
                                    </p:anim>
                                    <p:animEffect transition="in" filter="fade">
                                      <p:cBhvr>
                                        <p:cTn id="85" dur="350"/>
                                        <p:tgtEl>
                                          <p:spTgt spid="19"/>
                                        </p:tgtEl>
                                      </p:cBhvr>
                                    </p:animEffect>
                                  </p:childTnLst>
                                </p:cTn>
                              </p:par>
                              <p:par>
                                <p:cTn id="86" presetID="53" presetClass="entr" presetSubtype="16" fill="hold" nodeType="withEffect">
                                  <p:stCondLst>
                                    <p:cond delay="200"/>
                                  </p:stCondLst>
                                  <p:childTnLst>
                                    <p:set>
                                      <p:cBhvr>
                                        <p:cTn id="87" dur="1" fill="hold">
                                          <p:stCondLst>
                                            <p:cond delay="0"/>
                                          </p:stCondLst>
                                        </p:cTn>
                                        <p:tgtEl>
                                          <p:spTgt spid="18"/>
                                        </p:tgtEl>
                                        <p:attrNameLst>
                                          <p:attrName>style.visibility</p:attrName>
                                        </p:attrNameLst>
                                      </p:cBhvr>
                                      <p:to>
                                        <p:strVal val="visible"/>
                                      </p:to>
                                    </p:set>
                                    <p:anim calcmode="lin" valueType="num">
                                      <p:cBhvr>
                                        <p:cTn id="88" dur="350" fill="hold"/>
                                        <p:tgtEl>
                                          <p:spTgt spid="18"/>
                                        </p:tgtEl>
                                        <p:attrNameLst>
                                          <p:attrName>ppt_w</p:attrName>
                                        </p:attrNameLst>
                                      </p:cBhvr>
                                      <p:tavLst>
                                        <p:tav tm="0">
                                          <p:val>
                                            <p:fltVal val="0"/>
                                          </p:val>
                                        </p:tav>
                                        <p:tav tm="100000">
                                          <p:val>
                                            <p:strVal val="#ppt_w"/>
                                          </p:val>
                                        </p:tav>
                                      </p:tavLst>
                                    </p:anim>
                                    <p:anim calcmode="lin" valueType="num">
                                      <p:cBhvr>
                                        <p:cTn id="89" dur="350" fill="hold"/>
                                        <p:tgtEl>
                                          <p:spTgt spid="18"/>
                                        </p:tgtEl>
                                        <p:attrNameLst>
                                          <p:attrName>ppt_h</p:attrName>
                                        </p:attrNameLst>
                                      </p:cBhvr>
                                      <p:tavLst>
                                        <p:tav tm="0">
                                          <p:val>
                                            <p:fltVal val="0"/>
                                          </p:val>
                                        </p:tav>
                                        <p:tav tm="100000">
                                          <p:val>
                                            <p:strVal val="#ppt_h"/>
                                          </p:val>
                                        </p:tav>
                                      </p:tavLst>
                                    </p:anim>
                                    <p:animEffect transition="in" filter="fade">
                                      <p:cBhvr>
                                        <p:cTn id="90" dur="3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30" grpId="0"/>
      <p:bldP spid="31" grpId="0"/>
      <p:bldP spid="32" grpId="0"/>
      <p:bldP spid="33" grpId="0" animBg="1"/>
      <p:bldP spid="34" grpId="0"/>
      <p:bldP spid="35" grpId="0" animBg="1"/>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039" y="229059"/>
            <a:ext cx="11150336" cy="1144767"/>
          </a:xfrm>
        </p:spPr>
        <p:txBody>
          <a:bodyPr/>
          <a:lstStyle/>
          <a:p>
            <a:r>
              <a:rPr lang="en-US" dirty="0"/>
              <a:t>The Benefits of </a:t>
            </a:r>
            <a:r>
              <a:rPr lang="en-US" dirty="0" err="1"/>
              <a:t>PaaS</a:t>
            </a:r>
            <a:br>
              <a:rPr lang="en-US" dirty="0"/>
            </a:br>
            <a:endParaRPr lang="en-US" dirty="0">
              <a:solidFill>
                <a:schemeClr val="accent1"/>
              </a:solidFill>
            </a:endParaRPr>
          </a:p>
        </p:txBody>
      </p:sp>
      <p:sp>
        <p:nvSpPr>
          <p:cNvPr id="4" name="Rectangle 3"/>
          <p:cNvSpPr/>
          <p:nvPr/>
        </p:nvSpPr>
        <p:spPr bwMode="auto">
          <a:xfrm>
            <a:off x="1989630" y="1651262"/>
            <a:ext cx="9490411" cy="3950943"/>
          </a:xfrm>
          <a:prstGeom prst="rect">
            <a:avLst/>
          </a:prstGeom>
          <a:solidFill>
            <a:schemeClr val="bg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52" tIns="60952" rIns="60952" bIns="60952" numCol="1" spcCol="0" rtlCol="0" fromWordArt="0" anchor="ctr" anchorCtr="0" forceAA="0" compatLnSpc="1">
            <a:prstTxWarp prst="textNoShape">
              <a:avLst/>
            </a:prstTxWarp>
            <a:noAutofit/>
          </a:bodyPr>
          <a:lstStyle/>
          <a:p>
            <a:pPr algn="ctr" defTabSz="1218594"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670966" y="1651261"/>
            <a:ext cx="1318665" cy="3950945"/>
            <a:chOff x="382901" y="1238257"/>
            <a:chExt cx="710286" cy="2128138"/>
          </a:xfrm>
        </p:grpSpPr>
        <p:sp>
          <p:nvSpPr>
            <p:cNvPr id="7" name="Rectangle 6"/>
            <p:cNvSpPr/>
            <p:nvPr/>
          </p:nvSpPr>
          <p:spPr bwMode="auto">
            <a:xfrm>
              <a:off x="382901" y="1238257"/>
              <a:ext cx="710286" cy="71028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52" tIns="60952" rIns="60952" bIns="60952" numCol="1" spcCol="0" rtlCol="0" fromWordArt="0" anchor="ctr" anchorCtr="0" forceAA="0" compatLnSpc="1">
              <a:prstTxWarp prst="textNoShape">
                <a:avLst/>
              </a:prstTxWarp>
              <a:noAutofit/>
            </a:bodyPr>
            <a:lstStyle/>
            <a:p>
              <a:pPr algn="ctr" defTabSz="1218594"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82901" y="1945823"/>
              <a:ext cx="710286" cy="710286"/>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52" tIns="60952" rIns="60952" bIns="60952" numCol="1" spcCol="0" rtlCol="0" fromWordArt="0" anchor="ctr" anchorCtr="0" forceAA="0" compatLnSpc="1">
              <a:prstTxWarp prst="textNoShape">
                <a:avLst/>
              </a:prstTxWarp>
              <a:noAutofit/>
            </a:bodyPr>
            <a:lstStyle/>
            <a:p>
              <a:pPr algn="ctr" defTabSz="1218594"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82901" y="2656109"/>
              <a:ext cx="710286" cy="71028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52" tIns="60952" rIns="60952" bIns="60952" numCol="1" spcCol="0" rtlCol="0" fromWordArt="0" anchor="ctr" anchorCtr="0" forceAA="0" compatLnSpc="1">
              <a:prstTxWarp prst="textNoShape">
                <a:avLst/>
              </a:prstTxWarp>
              <a:noAutofit/>
            </a:bodyPr>
            <a:lstStyle/>
            <a:p>
              <a:pPr algn="ctr" defTabSz="1218594"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 Placeholder 3"/>
          <p:cNvSpPr txBox="1">
            <a:spLocks/>
          </p:cNvSpPr>
          <p:nvPr/>
        </p:nvSpPr>
        <p:spPr>
          <a:xfrm>
            <a:off x="2221246" y="2971517"/>
            <a:ext cx="10245630" cy="1230981"/>
          </a:xfrm>
          <a:prstGeom prst="rect">
            <a:avLst/>
          </a:prstGeom>
        </p:spPr>
        <p:txBody>
          <a:bodyPr vert="horz"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1">
              <a:lnSpc>
                <a:spcPct val="100000"/>
              </a:lnSpc>
            </a:pPr>
            <a:r>
              <a:rPr lang="en-US" sz="3733" dirty="0" err="1">
                <a:solidFill>
                  <a:srgbClr val="E81123">
                    <a:alpha val="99000"/>
                  </a:srgbClr>
                </a:solidFill>
                <a:latin typeface="Segoe UI Light"/>
              </a:rPr>
              <a:t>Paas</a:t>
            </a:r>
            <a:r>
              <a:rPr lang="en-US" sz="3733" dirty="0">
                <a:solidFill>
                  <a:srgbClr val="E81123">
                    <a:alpha val="99000"/>
                  </a:srgbClr>
                </a:solidFill>
                <a:latin typeface="Segoe UI Light"/>
              </a:rPr>
              <a:t> is cheaper</a:t>
            </a:r>
          </a:p>
          <a:p>
            <a:pPr marL="3174" lvl="1">
              <a:lnSpc>
                <a:spcPct val="100000"/>
              </a:lnSpc>
            </a:pPr>
            <a:r>
              <a:rPr lang="en-US" sz="2133" dirty="0">
                <a:solidFill>
                  <a:srgbClr val="FFFFFF">
                    <a:alpha val="99000"/>
                  </a:srgbClr>
                </a:solidFill>
              </a:rPr>
              <a:t>Reason: </a:t>
            </a:r>
            <a:r>
              <a:rPr lang="en-US" sz="2133" dirty="0">
                <a:solidFill>
                  <a:srgbClr val="FFFFFF">
                    <a:lumMod val="65000"/>
                    <a:alpha val="99000"/>
                  </a:srgbClr>
                </a:solidFill>
              </a:rPr>
              <a:t>There’s less admin and management work to do</a:t>
            </a:r>
          </a:p>
          <a:p>
            <a:pPr marL="3174" lvl="1">
              <a:lnSpc>
                <a:spcPct val="100000"/>
              </a:lnSpc>
            </a:pPr>
            <a:r>
              <a:rPr lang="en-US" sz="2133" dirty="0">
                <a:solidFill>
                  <a:srgbClr val="FFFFFF">
                    <a:alpha val="99000"/>
                  </a:srgbClr>
                </a:solidFill>
              </a:rPr>
              <a:t>Benefit: </a:t>
            </a:r>
            <a:r>
              <a:rPr lang="en-US" sz="2133" dirty="0">
                <a:solidFill>
                  <a:srgbClr val="FFFFFF">
                    <a:lumMod val="65000"/>
                    <a:alpha val="99000"/>
                  </a:srgbClr>
                </a:solidFill>
              </a:rPr>
              <a:t>Organizations spend less supporting applications</a:t>
            </a:r>
          </a:p>
        </p:txBody>
      </p:sp>
      <p:sp>
        <p:nvSpPr>
          <p:cNvPr id="14" name="Text Placeholder 3"/>
          <p:cNvSpPr txBox="1">
            <a:spLocks/>
          </p:cNvSpPr>
          <p:nvPr/>
        </p:nvSpPr>
        <p:spPr>
          <a:xfrm>
            <a:off x="2221246" y="1700133"/>
            <a:ext cx="10245630" cy="1230981"/>
          </a:xfrm>
          <a:prstGeom prst="rect">
            <a:avLst/>
          </a:prstGeom>
        </p:spPr>
        <p:txBody>
          <a:bodyPr vert="horz"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Aft>
                <a:spcPts val="0"/>
              </a:spcAft>
            </a:pPr>
            <a:r>
              <a:rPr lang="en-US" sz="3733" dirty="0" err="1">
                <a:solidFill>
                  <a:srgbClr val="E81123">
                    <a:alpha val="99000"/>
                  </a:srgbClr>
                </a:solidFill>
                <a:latin typeface="Segoe UI Light"/>
              </a:rPr>
              <a:t>PaaS</a:t>
            </a:r>
            <a:r>
              <a:rPr lang="en-US" sz="3733" dirty="0">
                <a:solidFill>
                  <a:srgbClr val="E81123">
                    <a:alpha val="99000"/>
                  </a:srgbClr>
                </a:solidFill>
                <a:latin typeface="Segoe UI Light"/>
              </a:rPr>
              <a:t> is faster</a:t>
            </a:r>
          </a:p>
          <a:p>
            <a:pPr marL="3174" lvl="1">
              <a:lnSpc>
                <a:spcPct val="100000"/>
              </a:lnSpc>
            </a:pPr>
            <a:r>
              <a:rPr lang="en-US" sz="2133" dirty="0">
                <a:solidFill>
                  <a:srgbClr val="FFFFFF">
                    <a:alpha val="99000"/>
                  </a:srgbClr>
                </a:solidFill>
              </a:rPr>
              <a:t>Reason: </a:t>
            </a:r>
            <a:r>
              <a:rPr lang="en-US" sz="2133" dirty="0">
                <a:solidFill>
                  <a:srgbClr val="FFFFFF">
                    <a:lumMod val="65000"/>
                    <a:alpha val="99000"/>
                  </a:srgbClr>
                </a:solidFill>
              </a:rPr>
              <a:t>There’s less work for developers to do</a:t>
            </a:r>
          </a:p>
          <a:p>
            <a:pPr marL="3174" lvl="1">
              <a:lnSpc>
                <a:spcPct val="100000"/>
              </a:lnSpc>
            </a:pPr>
            <a:r>
              <a:rPr lang="en-US" sz="2133" dirty="0">
                <a:solidFill>
                  <a:srgbClr val="FFFFFF">
                    <a:alpha val="99000"/>
                  </a:srgbClr>
                </a:solidFill>
              </a:rPr>
              <a:t>Benefit: </a:t>
            </a:r>
            <a:r>
              <a:rPr lang="en-US" sz="2133" dirty="0">
                <a:solidFill>
                  <a:srgbClr val="FFFFFF">
                    <a:lumMod val="65000"/>
                    <a:alpha val="99000"/>
                  </a:srgbClr>
                </a:solidFill>
              </a:rPr>
              <a:t>Applications can go from idea to availability more quickly</a:t>
            </a:r>
          </a:p>
        </p:txBody>
      </p:sp>
      <p:sp>
        <p:nvSpPr>
          <p:cNvPr id="15" name="Freeform 125"/>
          <p:cNvSpPr>
            <a:spLocks noEditPoints="1"/>
          </p:cNvSpPr>
          <p:nvPr/>
        </p:nvSpPr>
        <p:spPr bwMode="black">
          <a:xfrm>
            <a:off x="975624" y="1830746"/>
            <a:ext cx="672427" cy="925902"/>
          </a:xfrm>
          <a:custGeom>
            <a:avLst/>
            <a:gdLst>
              <a:gd name="T0" fmla="*/ 447 w 867"/>
              <a:gd name="T1" fmla="*/ 1019 h 1194"/>
              <a:gd name="T2" fmla="*/ 494 w 867"/>
              <a:gd name="T3" fmla="*/ 180 h 1194"/>
              <a:gd name="T4" fmla="*/ 292 w 867"/>
              <a:gd name="T5" fmla="*/ 541 h 1194"/>
              <a:gd name="T6" fmla="*/ 433 w 867"/>
              <a:gd name="T7" fmla="*/ 408 h 1194"/>
              <a:gd name="T8" fmla="*/ 413 w 867"/>
              <a:gd name="T9" fmla="*/ 804 h 1194"/>
              <a:gd name="T10" fmla="*/ 174 w 867"/>
              <a:gd name="T11" fmla="*/ 773 h 1194"/>
              <a:gd name="T12" fmla="*/ 552 w 867"/>
              <a:gd name="T13" fmla="*/ 528 h 1194"/>
              <a:gd name="T14" fmla="*/ 277 w 867"/>
              <a:gd name="T15" fmla="*/ 1057 h 1194"/>
              <a:gd name="T16" fmla="*/ 693 w 867"/>
              <a:gd name="T17" fmla="*/ 773 h 1194"/>
              <a:gd name="T18" fmla="*/ 447 w 867"/>
              <a:gd name="T19" fmla="*/ 1019 h 1194"/>
              <a:gd name="T20" fmla="*/ 447 w 867"/>
              <a:gd name="T21" fmla="*/ 500 h 1194"/>
              <a:gd name="T22" fmla="*/ 552 w 867"/>
              <a:gd name="T23" fmla="*/ 991 h 1194"/>
              <a:gd name="T24" fmla="*/ 202 w 867"/>
              <a:gd name="T25" fmla="*/ 641 h 1194"/>
              <a:gd name="T26" fmla="*/ 717 w 867"/>
              <a:gd name="T27" fmla="*/ 939 h 1194"/>
              <a:gd name="T28" fmla="*/ 315 w 867"/>
              <a:gd name="T29" fmla="*/ 528 h 1194"/>
              <a:gd name="T30" fmla="*/ 665 w 867"/>
              <a:gd name="T31" fmla="*/ 641 h 1194"/>
              <a:gd name="T32" fmla="*/ 432 w 867"/>
              <a:gd name="T33" fmla="*/ 517 h 1194"/>
              <a:gd name="T34" fmla="*/ 150 w 867"/>
              <a:gd name="T35" fmla="*/ 939 h 1194"/>
              <a:gd name="T36" fmla="*/ 575 w 867"/>
              <a:gd name="T37" fmla="*/ 541 h 1194"/>
              <a:gd name="T38" fmla="*/ 315 w 867"/>
              <a:gd name="T39" fmla="*/ 991 h 1194"/>
              <a:gd name="T40" fmla="*/ 433 w 867"/>
              <a:gd name="T41" fmla="*/ 1112 h 1194"/>
              <a:gd name="T42" fmla="*/ 457 w 867"/>
              <a:gd name="T43" fmla="*/ 847 h 1194"/>
              <a:gd name="T44" fmla="*/ 98 w 867"/>
              <a:gd name="T45" fmla="*/ 747 h 1194"/>
              <a:gd name="T46" fmla="*/ 590 w 867"/>
              <a:gd name="T47" fmla="*/ 1057 h 1194"/>
              <a:gd name="T48" fmla="*/ 215 w 867"/>
              <a:gd name="T49" fmla="*/ 619 h 1194"/>
              <a:gd name="T50" fmla="*/ 769 w 867"/>
              <a:gd name="T51" fmla="*/ 747 h 1194"/>
              <a:gd name="T52" fmla="*/ 420 w 867"/>
              <a:gd name="T53" fmla="*/ 1095 h 1194"/>
              <a:gd name="T54" fmla="*/ 420 w 867"/>
              <a:gd name="T55" fmla="*/ 425 h 1194"/>
              <a:gd name="T56" fmla="*/ 454 w 867"/>
              <a:gd name="T57" fmla="*/ 804 h 1194"/>
              <a:gd name="T58" fmla="*/ 215 w 867"/>
              <a:gd name="T59" fmla="*/ 901 h 1194"/>
              <a:gd name="T60" fmla="*/ 665 w 867"/>
              <a:gd name="T61" fmla="*/ 878 h 1194"/>
              <a:gd name="T62" fmla="*/ 255 w 867"/>
              <a:gd name="T63" fmla="*/ 476 h 1194"/>
              <a:gd name="T64" fmla="*/ 433 w 867"/>
              <a:gd name="T65" fmla="*/ 1155 h 1194"/>
              <a:gd name="T66" fmla="*/ 292 w 867"/>
              <a:gd name="T67" fmla="*/ 541 h 1194"/>
              <a:gd name="T68" fmla="*/ 652 w 867"/>
              <a:gd name="T69" fmla="*/ 619 h 1194"/>
              <a:gd name="T70" fmla="*/ 447 w 867"/>
              <a:gd name="T71" fmla="*/ 713 h 1194"/>
              <a:gd name="T72" fmla="*/ 137 w 867"/>
              <a:gd name="T73" fmla="*/ 916 h 1194"/>
              <a:gd name="T74" fmla="*/ 717 w 867"/>
              <a:gd name="T75" fmla="*/ 939 h 1194"/>
              <a:gd name="T76" fmla="*/ 277 w 867"/>
              <a:gd name="T77" fmla="*/ 1057 h 1194"/>
              <a:gd name="T78" fmla="*/ 786 w 867"/>
              <a:gd name="T79" fmla="*/ 760 h 1194"/>
              <a:gd name="T80" fmla="*/ 410 w 867"/>
              <a:gd name="T81" fmla="*/ 847 h 1194"/>
              <a:gd name="T82" fmla="*/ 174 w 867"/>
              <a:gd name="T83" fmla="*/ 747 h 1194"/>
              <a:gd name="T84" fmla="*/ 575 w 867"/>
              <a:gd name="T85" fmla="*/ 541 h 1194"/>
              <a:gd name="T86" fmla="*/ 202 w 867"/>
              <a:gd name="T87" fmla="*/ 641 h 1194"/>
              <a:gd name="T88" fmla="*/ 769 w 867"/>
              <a:gd name="T89" fmla="*/ 773 h 1194"/>
              <a:gd name="T90" fmla="*/ 420 w 867"/>
              <a:gd name="T91" fmla="*/ 1019 h 1194"/>
              <a:gd name="T92" fmla="*/ 447 w 867"/>
              <a:gd name="T93" fmla="*/ 425 h 1194"/>
              <a:gd name="T94" fmla="*/ 590 w 867"/>
              <a:gd name="T95" fmla="*/ 1057 h 1194"/>
              <a:gd name="T96" fmla="*/ 150 w 867"/>
              <a:gd name="T97" fmla="*/ 939 h 1194"/>
              <a:gd name="T98" fmla="*/ 730 w 867"/>
              <a:gd name="T99" fmla="*/ 916 h 1194"/>
              <a:gd name="T100" fmla="*/ 277 w 867"/>
              <a:gd name="T101" fmla="*/ 463 h 1194"/>
              <a:gd name="T102" fmla="*/ 730 w 867"/>
              <a:gd name="T103" fmla="*/ 603 h 1194"/>
              <a:gd name="T104" fmla="*/ 419 w 867"/>
              <a:gd name="T105" fmla="*/ 713 h 1194"/>
              <a:gd name="T106" fmla="*/ 98 w 867"/>
              <a:gd name="T107" fmla="*/ 747 h 1194"/>
              <a:gd name="T108" fmla="*/ 612 w 867"/>
              <a:gd name="T109" fmla="*/ 476 h 1194"/>
              <a:gd name="T110" fmla="*/ 292 w 867"/>
              <a:gd name="T111" fmla="*/ 978 h 1194"/>
              <a:gd name="T112" fmla="*/ 81 w 867"/>
              <a:gd name="T113" fmla="*/ 760 h 1194"/>
              <a:gd name="T114" fmla="*/ 454 w 867"/>
              <a:gd name="T115" fmla="*/ 804 h 1194"/>
              <a:gd name="T116" fmla="*/ 420 w 867"/>
              <a:gd name="T117" fmla="*/ 425 h 1194"/>
              <a:gd name="T118" fmla="*/ 612 w 867"/>
              <a:gd name="T119" fmla="*/ 1043 h 1194"/>
              <a:gd name="T120" fmla="*/ 150 w 867"/>
              <a:gd name="T121" fmla="*/ 581 h 1194"/>
              <a:gd name="T122" fmla="*/ 693 w 867"/>
              <a:gd name="T123" fmla="*/ 747 h 1194"/>
              <a:gd name="T124" fmla="*/ 447 w 867"/>
              <a:gd name="T125" fmla="*/ 1095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7" h="1194">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398" y="135"/>
                </a:moveTo>
                <a:cubicBezTo>
                  <a:pt x="398" y="290"/>
                  <a:pt x="398" y="290"/>
                  <a:pt x="398" y="290"/>
                </a:cubicBezTo>
                <a:cubicBezTo>
                  <a:pt x="469" y="290"/>
                  <a:pt x="469" y="290"/>
                  <a:pt x="469" y="290"/>
                </a:cubicBezTo>
                <a:cubicBezTo>
                  <a:pt x="469" y="135"/>
                  <a:pt x="469" y="135"/>
                  <a:pt x="469" y="135"/>
                </a:cubicBezTo>
                <a:lnTo>
                  <a:pt x="398" y="135"/>
                </a:lnTo>
                <a:close/>
                <a:moveTo>
                  <a:pt x="433" y="0"/>
                </a:moveTo>
                <a:cubicBezTo>
                  <a:pt x="368" y="0"/>
                  <a:pt x="314" y="54"/>
                  <a:pt x="314" y="119"/>
                </a:cubicBezTo>
                <a:cubicBezTo>
                  <a:pt x="314" y="163"/>
                  <a:pt x="338" y="201"/>
                  <a:pt x="373" y="222"/>
                </a:cubicBezTo>
                <a:cubicBezTo>
                  <a:pt x="373" y="180"/>
                  <a:pt x="373" y="180"/>
                  <a:pt x="373" y="180"/>
                </a:cubicBezTo>
                <a:cubicBezTo>
                  <a:pt x="357" y="164"/>
                  <a:pt x="348" y="143"/>
                  <a:pt x="348" y="119"/>
                </a:cubicBezTo>
                <a:cubicBezTo>
                  <a:pt x="348" y="72"/>
                  <a:pt x="386" y="34"/>
                  <a:pt x="433" y="34"/>
                </a:cubicBezTo>
                <a:cubicBezTo>
                  <a:pt x="481" y="34"/>
                  <a:pt x="519" y="72"/>
                  <a:pt x="519" y="119"/>
                </a:cubicBezTo>
                <a:cubicBezTo>
                  <a:pt x="519" y="143"/>
                  <a:pt x="510" y="164"/>
                  <a:pt x="494" y="180"/>
                </a:cubicBezTo>
                <a:cubicBezTo>
                  <a:pt x="494" y="222"/>
                  <a:pt x="494" y="222"/>
                  <a:pt x="494" y="222"/>
                </a:cubicBezTo>
                <a:cubicBezTo>
                  <a:pt x="529" y="201"/>
                  <a:pt x="553" y="163"/>
                  <a:pt x="553" y="119"/>
                </a:cubicBezTo>
                <a:cubicBezTo>
                  <a:pt x="553" y="54"/>
                  <a:pt x="499" y="0"/>
                  <a:pt x="433" y="0"/>
                </a:cubicBezTo>
                <a:close/>
                <a:moveTo>
                  <a:pt x="725" y="277"/>
                </a:moveTo>
                <a:cubicBezTo>
                  <a:pt x="672" y="353"/>
                  <a:pt x="672" y="353"/>
                  <a:pt x="672" y="353"/>
                </a:cubicBezTo>
                <a:cubicBezTo>
                  <a:pt x="730" y="393"/>
                  <a:pt x="730" y="393"/>
                  <a:pt x="730" y="393"/>
                </a:cubicBezTo>
                <a:cubicBezTo>
                  <a:pt x="783" y="317"/>
                  <a:pt x="783" y="317"/>
                  <a:pt x="783" y="317"/>
                </a:cubicBezTo>
                <a:lnTo>
                  <a:pt x="725" y="277"/>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326"/>
                </a:moveTo>
                <a:cubicBezTo>
                  <a:pt x="195" y="326"/>
                  <a:pt x="0" y="521"/>
                  <a:pt x="0" y="760"/>
                </a:cubicBezTo>
                <a:cubicBezTo>
                  <a:pt x="0" y="999"/>
                  <a:pt x="195" y="1194"/>
                  <a:pt x="433" y="1194"/>
                </a:cubicBezTo>
                <a:cubicBezTo>
                  <a:pt x="672" y="1194"/>
                  <a:pt x="867" y="999"/>
                  <a:pt x="867" y="760"/>
                </a:cubicBezTo>
                <a:cubicBezTo>
                  <a:pt x="867" y="521"/>
                  <a:pt x="672" y="326"/>
                  <a:pt x="433" y="326"/>
                </a:cubicBezTo>
                <a:close/>
                <a:moveTo>
                  <a:pt x="433" y="1155"/>
                </a:moveTo>
                <a:cubicBezTo>
                  <a:pt x="216" y="1155"/>
                  <a:pt x="39" y="977"/>
                  <a:pt x="39" y="760"/>
                </a:cubicBezTo>
                <a:cubicBezTo>
                  <a:pt x="39" y="542"/>
                  <a:pt x="216" y="365"/>
                  <a:pt x="433" y="365"/>
                </a:cubicBezTo>
                <a:cubicBezTo>
                  <a:pt x="651" y="365"/>
                  <a:pt x="828" y="542"/>
                  <a:pt x="828" y="760"/>
                </a:cubicBezTo>
                <a:cubicBezTo>
                  <a:pt x="828" y="977"/>
                  <a:pt x="651" y="1155"/>
                  <a:pt x="433" y="1155"/>
                </a:cubicBez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18844"/>
            <a:endParaRPr lang="en-US" sz="2400">
              <a:solidFill>
                <a:srgbClr val="FFFFFF"/>
              </a:solidFill>
            </a:endParaRPr>
          </a:p>
        </p:txBody>
      </p:sp>
      <p:sp>
        <p:nvSpPr>
          <p:cNvPr id="16" name="Freeform 9"/>
          <p:cNvSpPr>
            <a:spLocks noChangeAspect="1"/>
          </p:cNvSpPr>
          <p:nvPr/>
        </p:nvSpPr>
        <p:spPr bwMode="black">
          <a:xfrm>
            <a:off x="1140352" y="3261966"/>
            <a:ext cx="455196" cy="784706"/>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121903" tIns="60952" rIns="121903" bIns="60952" numCol="1" anchor="t" anchorCtr="0" compatLnSpc="1">
            <a:prstTxWarp prst="textNoShape">
              <a:avLst/>
            </a:prstTxWarp>
          </a:bodyPr>
          <a:lstStyle/>
          <a:p>
            <a:pPr defTabSz="1218844"/>
            <a:endParaRPr lang="en-US" sz="2400">
              <a:solidFill>
                <a:srgbClr val="FFFFFF"/>
              </a:solidFill>
            </a:endParaRPr>
          </a:p>
        </p:txBody>
      </p:sp>
      <p:sp>
        <p:nvSpPr>
          <p:cNvPr id="17" name="Freeform 164"/>
          <p:cNvSpPr>
            <a:spLocks noEditPoints="1"/>
          </p:cNvSpPr>
          <p:nvPr/>
        </p:nvSpPr>
        <p:spPr bwMode="black">
          <a:xfrm>
            <a:off x="1082909" y="4593439"/>
            <a:ext cx="530947" cy="73610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5" tIns="54863" rIns="109725" bIns="54863" numCol="1" anchor="t" anchorCtr="0" compatLnSpc="1">
            <a:prstTxWarp prst="textNoShape">
              <a:avLst/>
            </a:prstTxWarp>
          </a:bodyPr>
          <a:lstStyle/>
          <a:p>
            <a:pPr defTabSz="1218844"/>
            <a:endParaRPr lang="en-US" sz="2133">
              <a:solidFill>
                <a:srgbClr val="FFFFFF"/>
              </a:solidFill>
            </a:endParaRPr>
          </a:p>
        </p:txBody>
      </p:sp>
      <p:sp>
        <p:nvSpPr>
          <p:cNvPr id="18" name="Text Placeholder 3"/>
          <p:cNvSpPr txBox="1">
            <a:spLocks/>
          </p:cNvSpPr>
          <p:nvPr/>
        </p:nvSpPr>
        <p:spPr>
          <a:xfrm>
            <a:off x="2221246" y="4271923"/>
            <a:ext cx="10245630" cy="1230981"/>
          </a:xfrm>
          <a:prstGeom prst="rect">
            <a:avLst/>
          </a:prstGeom>
        </p:spPr>
        <p:txBody>
          <a:bodyPr vert="horz" lIns="0" tIns="0" rIns="0" bIns="0" rtlCol="0">
            <a:spAutoFit/>
          </a:bodyPr>
          <a:lstStyle>
            <a:lvl1pPr marL="213142" marR="0" indent="-213142" algn="l" defTabSz="685835" rtl="0" eaLnBrk="1" fontAlgn="auto" latinLnBrk="0" hangingPunct="1">
              <a:lnSpc>
                <a:spcPct val="90000"/>
              </a:lnSpc>
              <a:spcBef>
                <a:spcPct val="20000"/>
              </a:spcBef>
              <a:spcAft>
                <a:spcPts val="0"/>
              </a:spcAft>
              <a:buClrTx/>
              <a:buSzPct val="90000"/>
              <a:buFont typeface="Wingdings" pitchFamily="2" charset="2"/>
              <a:buChar char=""/>
              <a:tabLst/>
              <a:defRPr sz="3000" kern="1200" spc="-53" baseline="0">
                <a:gradFill>
                  <a:gsLst>
                    <a:gs pos="1250">
                      <a:schemeClr val="tx1"/>
                    </a:gs>
                    <a:gs pos="100000">
                      <a:schemeClr val="tx1"/>
                    </a:gs>
                  </a:gsLst>
                  <a:lin ang="5400000" scaled="0"/>
                </a:gradFill>
                <a:latin typeface="+mj-lt"/>
                <a:ea typeface="+mn-ea"/>
                <a:cs typeface="+mn-cs"/>
              </a:defRPr>
            </a:lvl1pPr>
            <a:lvl2pPr marL="388180" marR="0" indent="-175039" algn="l" defTabSz="68583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56073" marR="0" indent="-167894" algn="l" defTabSz="68583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685862" marR="0" indent="-129791" algn="l" defTabSz="68583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815653" marR="0" indent="-129791" algn="l" defTabSz="68583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lvl="1" indent="0">
              <a:lnSpc>
                <a:spcPct val="100000"/>
              </a:lnSpc>
              <a:buNone/>
            </a:pPr>
            <a:r>
              <a:rPr lang="en-US" sz="3733" dirty="0" err="1">
                <a:solidFill>
                  <a:srgbClr val="E81123">
                    <a:alpha val="99000"/>
                  </a:srgbClr>
                </a:solidFill>
                <a:latin typeface="Segoe UI Light"/>
              </a:rPr>
              <a:t>PaaS</a:t>
            </a:r>
            <a:r>
              <a:rPr lang="en-US" sz="3733" dirty="0">
                <a:solidFill>
                  <a:srgbClr val="E81123">
                    <a:alpha val="99000"/>
                  </a:srgbClr>
                </a:solidFill>
                <a:latin typeface="Segoe UI Light"/>
              </a:rPr>
              <a:t> is lower risk</a:t>
            </a:r>
          </a:p>
          <a:p>
            <a:pPr marL="3174" lvl="1" indent="0">
              <a:lnSpc>
                <a:spcPct val="100000"/>
              </a:lnSpc>
              <a:spcBef>
                <a:spcPts val="0"/>
              </a:spcBef>
              <a:buSzPct val="80000"/>
              <a:buNone/>
            </a:pPr>
            <a:r>
              <a:rPr lang="en-US" sz="2133" spc="-51" dirty="0">
                <a:solidFill>
                  <a:srgbClr val="FFFFFF">
                    <a:alpha val="99000"/>
                  </a:srgbClr>
                </a:solidFill>
              </a:rPr>
              <a:t>Reason: </a:t>
            </a:r>
            <a:r>
              <a:rPr lang="en-US" sz="2133" spc="-51" dirty="0">
                <a:solidFill>
                  <a:srgbClr val="FFFFFF">
                    <a:lumMod val="65000"/>
                    <a:alpha val="99000"/>
                  </a:srgbClr>
                </a:solidFill>
              </a:rPr>
              <a:t>The platform does more, leaving fewer opportunities for error</a:t>
            </a:r>
          </a:p>
          <a:p>
            <a:pPr marL="3174" lvl="1" indent="0">
              <a:lnSpc>
                <a:spcPct val="100000"/>
              </a:lnSpc>
              <a:spcBef>
                <a:spcPts val="0"/>
              </a:spcBef>
              <a:buSzPct val="80000"/>
              <a:buNone/>
            </a:pPr>
            <a:r>
              <a:rPr lang="en-US" sz="2133" spc="-51" dirty="0">
                <a:solidFill>
                  <a:srgbClr val="FFFFFF">
                    <a:alpha val="99000"/>
                  </a:srgbClr>
                </a:solidFill>
              </a:rPr>
              <a:t>Benefit: </a:t>
            </a:r>
            <a:r>
              <a:rPr lang="en-US" sz="2133" spc="-51" dirty="0">
                <a:solidFill>
                  <a:srgbClr val="FFFFFF">
                    <a:lumMod val="65000"/>
                    <a:alpha val="99000"/>
                  </a:srgbClr>
                </a:solidFill>
              </a:rPr>
              <a:t>Creating and running applications gets more reliable</a:t>
            </a:r>
          </a:p>
        </p:txBody>
      </p:sp>
    </p:spTree>
    <p:custDataLst>
      <p:tags r:id="rId1"/>
    </p:custDataLst>
    <p:extLst>
      <p:ext uri="{BB962C8B-B14F-4D97-AF65-F5344CB8AC3E}">
        <p14:creationId xmlns:p14="http://schemas.microsoft.com/office/powerpoint/2010/main" val="14661320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p:cNvGrpSpPr/>
          <p:nvPr/>
        </p:nvGrpSpPr>
        <p:grpSpPr>
          <a:xfrm>
            <a:off x="5338274" y="2591302"/>
            <a:ext cx="1513324" cy="1091590"/>
            <a:chOff x="3856420" y="1522411"/>
            <a:chExt cx="4477031" cy="3229371"/>
          </a:xfrm>
        </p:grpSpPr>
        <p:cxnSp>
          <p:nvCxnSpPr>
            <p:cNvPr id="40" name="Straight Connector 39"/>
            <p:cNvCxnSpPr/>
            <p:nvPr/>
          </p:nvCxnSpPr>
          <p:spPr>
            <a:xfrm flipH="1">
              <a:off x="4055806" y="3622437"/>
              <a:ext cx="2040194" cy="1129345"/>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130992" y="3622436"/>
              <a:ext cx="2039614" cy="1129346"/>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051177" y="1522411"/>
              <a:ext cx="1126143" cy="2100025"/>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6130992" y="2944925"/>
              <a:ext cx="2202459" cy="646294"/>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6018896" y="1571520"/>
              <a:ext cx="1134731" cy="1963824"/>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flipV="1">
              <a:off x="3856420" y="2998609"/>
              <a:ext cx="2208804" cy="505518"/>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32" name="Straight Connector 31"/>
          <p:cNvCxnSpPr/>
          <p:nvPr/>
        </p:nvCxnSpPr>
        <p:spPr>
          <a:xfrm>
            <a:off x="2707991" y="1705482"/>
            <a:ext cx="3469329" cy="1489251"/>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130992" y="3163516"/>
            <a:ext cx="3469329" cy="1489251"/>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6018895" y="1618390"/>
            <a:ext cx="3469329" cy="1489251"/>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1738219" y="701458"/>
            <a:ext cx="1765456" cy="1773028"/>
          </a:xfrm>
          <a:prstGeom prst="roundRect">
            <a:avLst>
              <a:gd name="adj" fmla="val 2231"/>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23" name="Rounded Rectangle 22"/>
          <p:cNvSpPr/>
          <p:nvPr/>
        </p:nvSpPr>
        <p:spPr>
          <a:xfrm>
            <a:off x="8356238" y="3752486"/>
            <a:ext cx="1764792" cy="1764792"/>
          </a:xfrm>
          <a:prstGeom prst="roundRect">
            <a:avLst>
              <a:gd name="adj" fmla="val 2231"/>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21" name="Rounded Rectangle 20"/>
          <p:cNvSpPr/>
          <p:nvPr/>
        </p:nvSpPr>
        <p:spPr>
          <a:xfrm>
            <a:off x="8360000" y="701458"/>
            <a:ext cx="1761030" cy="1773028"/>
          </a:xfrm>
          <a:prstGeom prst="roundRect">
            <a:avLst>
              <a:gd name="adj" fmla="val 2231"/>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cxnSp>
        <p:nvCxnSpPr>
          <p:cNvPr id="12" name="Straight Connector 11"/>
          <p:cNvCxnSpPr/>
          <p:nvPr/>
        </p:nvCxnSpPr>
        <p:spPr>
          <a:xfrm flipH="1">
            <a:off x="2595894" y="3076424"/>
            <a:ext cx="3469329" cy="1489251"/>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1725978" y="3752486"/>
            <a:ext cx="1764792" cy="1764792"/>
          </a:xfrm>
          <a:prstGeom prst="roundRect">
            <a:avLst>
              <a:gd name="adj" fmla="val 2231"/>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pic>
        <p:nvPicPr>
          <p:cNvPr id="16" name="Picture 15"/>
          <p:cNvPicPr>
            <a:picLocks noChangeAspect="1"/>
          </p:cNvPicPr>
          <p:nvPr/>
        </p:nvPicPr>
        <p:blipFill rotWithShape="1">
          <a:blip r:embed="rId3"/>
          <a:srcRect l="26925" r="13253"/>
          <a:stretch/>
        </p:blipFill>
        <p:spPr>
          <a:xfrm>
            <a:off x="4976807" y="2092272"/>
            <a:ext cx="2230384" cy="2231807"/>
          </a:xfrm>
          <a:prstGeom prst="ellipse">
            <a:avLst/>
          </a:prstGeom>
          <a:solidFill>
            <a:schemeClr val="bg1"/>
          </a:solidFill>
          <a:effectLst/>
        </p:spPr>
      </p:pic>
      <p:sp>
        <p:nvSpPr>
          <p:cNvPr id="17" name="TextBox 16"/>
          <p:cNvSpPr txBox="1"/>
          <p:nvPr/>
        </p:nvSpPr>
        <p:spPr>
          <a:xfrm>
            <a:off x="4391014" y="4565675"/>
            <a:ext cx="3401970" cy="1569660"/>
          </a:xfrm>
          <a:prstGeom prst="rect">
            <a:avLst/>
          </a:prstGeom>
          <a:noFill/>
        </p:spPr>
        <p:txBody>
          <a:bodyPr wrap="square" rtlCol="0">
            <a:spAutoFit/>
          </a:bodyPr>
          <a:lstStyle/>
          <a:p>
            <a:pPr algn="ctr"/>
            <a:r>
              <a:rPr lang="en-US" sz="3200" dirty="0">
                <a:latin typeface="+mj-lt"/>
              </a:rPr>
              <a:t>Microsoft</a:t>
            </a:r>
          </a:p>
          <a:p>
            <a:pPr algn="ctr"/>
            <a:r>
              <a:rPr lang="en-US" sz="3200" dirty="0">
                <a:latin typeface="+mj-lt"/>
              </a:rPr>
              <a:t>Azure</a:t>
            </a:r>
          </a:p>
          <a:p>
            <a:pPr algn="ctr"/>
            <a:r>
              <a:rPr lang="en-US" sz="3200" dirty="0">
                <a:latin typeface="+mj-lt"/>
              </a:rPr>
              <a:t>App Services</a:t>
            </a:r>
          </a:p>
        </p:txBody>
      </p:sp>
      <p:grpSp>
        <p:nvGrpSpPr>
          <p:cNvPr id="5" name="Group 4"/>
          <p:cNvGrpSpPr/>
          <p:nvPr/>
        </p:nvGrpSpPr>
        <p:grpSpPr>
          <a:xfrm>
            <a:off x="1358673" y="917163"/>
            <a:ext cx="2499402" cy="2110729"/>
            <a:chOff x="1358673" y="917163"/>
            <a:chExt cx="2499402" cy="2110729"/>
          </a:xfrm>
        </p:grpSpPr>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0138" y="917163"/>
              <a:ext cx="1341618" cy="1341618"/>
            </a:xfrm>
            <a:prstGeom prst="rect">
              <a:avLst/>
            </a:prstGeom>
          </p:spPr>
        </p:pic>
        <p:sp>
          <p:nvSpPr>
            <p:cNvPr id="47" name="TextBox 46"/>
            <p:cNvSpPr txBox="1"/>
            <p:nvPr/>
          </p:nvSpPr>
          <p:spPr>
            <a:xfrm>
              <a:off x="1358673" y="2627782"/>
              <a:ext cx="2499402" cy="400110"/>
            </a:xfrm>
            <a:prstGeom prst="rect">
              <a:avLst/>
            </a:prstGeom>
            <a:noFill/>
          </p:spPr>
          <p:txBody>
            <a:bodyPr wrap="none" rtlCol="0">
              <a:spAutoFit/>
            </a:bodyPr>
            <a:lstStyle/>
            <a:p>
              <a:pPr algn="ctr"/>
              <a:r>
                <a:rPr lang="en-US" sz="2000" dirty="0"/>
                <a:t>Web Applications</a:t>
              </a:r>
            </a:p>
          </p:txBody>
        </p:sp>
      </p:grpSp>
      <p:grpSp>
        <p:nvGrpSpPr>
          <p:cNvPr id="54" name="Group 53"/>
          <p:cNvGrpSpPr/>
          <p:nvPr/>
        </p:nvGrpSpPr>
        <p:grpSpPr>
          <a:xfrm>
            <a:off x="8068281" y="947892"/>
            <a:ext cx="2340705" cy="2080000"/>
            <a:chOff x="8068281" y="947892"/>
            <a:chExt cx="2340705" cy="2080000"/>
          </a:xfrm>
        </p:grpSpPr>
        <p:pic>
          <p:nvPicPr>
            <p:cNvPr id="48" name="Picture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8554" y="947892"/>
              <a:ext cx="1280160" cy="1280160"/>
            </a:xfrm>
            <a:prstGeom prst="rect">
              <a:avLst/>
            </a:prstGeom>
          </p:spPr>
        </p:pic>
        <p:sp>
          <p:nvSpPr>
            <p:cNvPr id="8" name="TextBox 7"/>
            <p:cNvSpPr txBox="1"/>
            <p:nvPr/>
          </p:nvSpPr>
          <p:spPr>
            <a:xfrm>
              <a:off x="8068281" y="2627782"/>
              <a:ext cx="2340705" cy="400110"/>
            </a:xfrm>
            <a:prstGeom prst="rect">
              <a:avLst/>
            </a:prstGeom>
            <a:noFill/>
          </p:spPr>
          <p:txBody>
            <a:bodyPr wrap="none" rtlCol="0">
              <a:spAutoFit/>
            </a:bodyPr>
            <a:lstStyle/>
            <a:p>
              <a:pPr algn="ctr"/>
              <a:r>
                <a:rPr lang="en-US" sz="2000"/>
                <a:t>API Applications</a:t>
              </a:r>
            </a:p>
          </p:txBody>
        </p:sp>
      </p:grpSp>
      <p:grpSp>
        <p:nvGrpSpPr>
          <p:cNvPr id="29" name="Group 28"/>
          <p:cNvGrpSpPr/>
          <p:nvPr/>
        </p:nvGrpSpPr>
        <p:grpSpPr>
          <a:xfrm>
            <a:off x="7936834" y="3997877"/>
            <a:ext cx="2603598" cy="2121989"/>
            <a:chOff x="7936834" y="3997877"/>
            <a:chExt cx="2603598" cy="2121989"/>
          </a:xfrm>
        </p:grpSpPr>
        <p:pic>
          <p:nvPicPr>
            <p:cNvPr id="51" name="Picture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09292" y="3997877"/>
              <a:ext cx="1269422" cy="1269422"/>
            </a:xfrm>
            <a:prstGeom prst="rect">
              <a:avLst/>
            </a:prstGeom>
          </p:spPr>
        </p:pic>
        <p:sp>
          <p:nvSpPr>
            <p:cNvPr id="52" name="TextBox 51"/>
            <p:cNvSpPr txBox="1"/>
            <p:nvPr/>
          </p:nvSpPr>
          <p:spPr>
            <a:xfrm>
              <a:off x="7936834" y="5719756"/>
              <a:ext cx="2603598" cy="400110"/>
            </a:xfrm>
            <a:prstGeom prst="rect">
              <a:avLst/>
            </a:prstGeom>
            <a:noFill/>
          </p:spPr>
          <p:txBody>
            <a:bodyPr wrap="none" rtlCol="0">
              <a:spAutoFit/>
            </a:bodyPr>
            <a:lstStyle/>
            <a:p>
              <a:pPr algn="ctr"/>
              <a:r>
                <a:rPr lang="en-US" sz="2000" dirty="0"/>
                <a:t>Logic Applications</a:t>
              </a:r>
            </a:p>
          </p:txBody>
        </p:sp>
      </p:grpSp>
      <p:grpSp>
        <p:nvGrpSpPr>
          <p:cNvPr id="28" name="Group 27"/>
          <p:cNvGrpSpPr/>
          <p:nvPr/>
        </p:nvGrpSpPr>
        <p:grpSpPr>
          <a:xfrm>
            <a:off x="1245410" y="4012044"/>
            <a:ext cx="2751074" cy="2107822"/>
            <a:chOff x="1245410" y="4012044"/>
            <a:chExt cx="2751074" cy="2107822"/>
          </a:xfrm>
        </p:grpSpPr>
        <p:pic>
          <p:nvPicPr>
            <p:cNvPr id="50" name="Picture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85536" y="4012044"/>
              <a:ext cx="1245676" cy="1245676"/>
            </a:xfrm>
            <a:prstGeom prst="rect">
              <a:avLst/>
            </a:prstGeom>
          </p:spPr>
        </p:pic>
        <p:sp>
          <p:nvSpPr>
            <p:cNvPr id="53" name="TextBox 52"/>
            <p:cNvSpPr txBox="1"/>
            <p:nvPr/>
          </p:nvSpPr>
          <p:spPr>
            <a:xfrm>
              <a:off x="1245410" y="5719756"/>
              <a:ext cx="2751074" cy="400110"/>
            </a:xfrm>
            <a:prstGeom prst="rect">
              <a:avLst/>
            </a:prstGeom>
            <a:noFill/>
          </p:spPr>
          <p:txBody>
            <a:bodyPr wrap="none" rtlCol="0">
              <a:spAutoFit/>
            </a:bodyPr>
            <a:lstStyle/>
            <a:p>
              <a:pPr algn="ctr"/>
              <a:r>
                <a:rPr lang="en-US" sz="2000" dirty="0"/>
                <a:t>Mobile Applications</a:t>
              </a:r>
            </a:p>
          </p:txBody>
        </p:sp>
      </p:grpSp>
      <p:sp>
        <p:nvSpPr>
          <p:cNvPr id="34" name="Oval 33"/>
          <p:cNvSpPr/>
          <p:nvPr/>
        </p:nvSpPr>
        <p:spPr>
          <a:xfrm>
            <a:off x="4797331" y="1900176"/>
            <a:ext cx="2512226" cy="2544701"/>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3882" y="2501186"/>
            <a:ext cx="1342681" cy="1342681"/>
          </a:xfrm>
          <a:prstGeom prst="rect">
            <a:avLst/>
          </a:prstGeom>
        </p:spPr>
      </p:pic>
    </p:spTree>
    <p:extLst>
      <p:ext uri="{BB962C8B-B14F-4D97-AF65-F5344CB8AC3E}">
        <p14:creationId xmlns:p14="http://schemas.microsoft.com/office/powerpoint/2010/main" val="1634354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35" presetClass="path" presetSubtype="0" accel="50000" decel="50000" fill="hold" grpId="0" nodeType="withEffect">
                                  <p:stCondLst>
                                    <p:cond delay="0"/>
                                  </p:stCondLst>
                                  <p:childTnLst>
                                    <p:animMotion origin="layout" path="M -3.95833E-6 -1.48148E-6 L 0.28711 0.23357 " pathEditMode="relative" rAng="0" ptsTypes="AA">
                                      <p:cBhvr>
                                        <p:cTn id="11" dur="500" spd="-100000" fill="hold"/>
                                        <p:tgtEl>
                                          <p:spTgt spid="24"/>
                                        </p:tgtEl>
                                        <p:attrNameLst>
                                          <p:attrName>ppt_x</p:attrName>
                                          <p:attrName>ppt_y</p:attrName>
                                        </p:attrNameLst>
                                      </p:cBhvr>
                                      <p:rCtr x="14349" y="11667"/>
                                    </p:animMotion>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35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35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1"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35" presetClass="path" presetSubtype="0" accel="50000" decel="50000" fill="hold" grpId="0" nodeType="withEffect">
                                  <p:stCondLst>
                                    <p:cond delay="0"/>
                                  </p:stCondLst>
                                  <p:childTnLst>
                                    <p:animMotion origin="layout" path="M -2.5E-6 -1.48148E-6 L -0.25781 0.2331 " pathEditMode="relative" rAng="0" ptsTypes="AA">
                                      <p:cBhvr>
                                        <p:cTn id="27" dur="500" spd="-100000" fill="hold"/>
                                        <p:tgtEl>
                                          <p:spTgt spid="21"/>
                                        </p:tgtEl>
                                        <p:attrNameLst>
                                          <p:attrName>ppt_x</p:attrName>
                                          <p:attrName>ppt_y</p:attrName>
                                        </p:attrNameLst>
                                      </p:cBhvr>
                                      <p:rCtr x="-12891" y="11644"/>
                                    </p:animMotion>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350"/>
                                        <p:tgtEl>
                                          <p:spTgt spid="54"/>
                                        </p:tgtEl>
                                      </p:cBhvr>
                                    </p:animEffect>
                                  </p:childTnLst>
                                </p:cTn>
                              </p:par>
                              <p:par>
                                <p:cTn id="32" presetID="10" presetClass="entr" presetSubtype="0"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35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1"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par>
                                <p:cTn id="42" presetID="35" presetClass="path" presetSubtype="0" accel="50000" decel="50000" fill="hold" grpId="0" nodeType="withEffect">
                                  <p:stCondLst>
                                    <p:cond delay="0"/>
                                  </p:stCondLst>
                                  <p:childTnLst>
                                    <p:animMotion origin="layout" path="M -2.29167E-6 -4.44444E-6 L -0.2595 -0.20787 " pathEditMode="relative" rAng="0" ptsTypes="AA">
                                      <p:cBhvr>
                                        <p:cTn id="43" dur="500" spd="-100000" fill="hold"/>
                                        <p:tgtEl>
                                          <p:spTgt spid="23"/>
                                        </p:tgtEl>
                                        <p:attrNameLst>
                                          <p:attrName>ppt_x</p:attrName>
                                          <p:attrName>ppt_y</p:attrName>
                                        </p:attrNameLst>
                                      </p:cBhvr>
                                      <p:rCtr x="-12982" y="-10394"/>
                                    </p:animMotion>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350"/>
                                        <p:tgtEl>
                                          <p:spTgt spid="29"/>
                                        </p:tgtEl>
                                      </p:cBhvr>
                                    </p:animEffect>
                                  </p:childTnLst>
                                </p:cTn>
                              </p:par>
                              <p:par>
                                <p:cTn id="48" presetID="10" presetClass="entr" presetSubtype="0" fill="hold"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35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1"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par>
                                <p:cTn id="58" presetID="35" presetClass="path" presetSubtype="0" accel="50000" decel="50000" fill="hold" grpId="0" nodeType="withEffect">
                                  <p:stCondLst>
                                    <p:cond delay="0"/>
                                  </p:stCondLst>
                                  <p:childTnLst>
                                    <p:animMotion origin="layout" path="M -2.29167E-6 -4.44444E-6 L 0.28711 -0.20578 " pathEditMode="relative" rAng="0" ptsTypes="AA">
                                      <p:cBhvr>
                                        <p:cTn id="59" dur="500" spd="-100000" fill="hold"/>
                                        <p:tgtEl>
                                          <p:spTgt spid="6"/>
                                        </p:tgtEl>
                                        <p:attrNameLst>
                                          <p:attrName>ppt_x</p:attrName>
                                          <p:attrName>ppt_y</p:attrName>
                                        </p:attrNameLst>
                                      </p:cBhvr>
                                      <p:rCtr x="14349" y="-10301"/>
                                    </p:animMotion>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350"/>
                                        <p:tgtEl>
                                          <p:spTgt spid="28"/>
                                        </p:tgtEl>
                                      </p:cBhvr>
                                    </p:animEffect>
                                  </p:childTnLst>
                                </p:cTn>
                              </p:par>
                              <p:par>
                                <p:cTn id="64" presetID="10" presetClass="entr" presetSubtype="0"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3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3" grpId="0" animBg="1"/>
      <p:bldP spid="23" grpId="1" animBg="1"/>
      <p:bldP spid="21" grpId="0" animBg="1"/>
      <p:bldP spid="21" grpId="1" animBg="1"/>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Oval 41"/>
          <p:cNvSpPr/>
          <p:nvPr/>
        </p:nvSpPr>
        <p:spPr>
          <a:xfrm>
            <a:off x="1714698" y="4553458"/>
            <a:ext cx="727676" cy="727676"/>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4" name="Oval 13"/>
          <p:cNvSpPr/>
          <p:nvPr/>
        </p:nvSpPr>
        <p:spPr>
          <a:xfrm>
            <a:off x="1720447" y="385706"/>
            <a:ext cx="727676" cy="727676"/>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grpSp>
        <p:nvGrpSpPr>
          <p:cNvPr id="64" name="Group 63"/>
          <p:cNvGrpSpPr/>
          <p:nvPr/>
        </p:nvGrpSpPr>
        <p:grpSpPr>
          <a:xfrm>
            <a:off x="756535" y="620957"/>
            <a:ext cx="1327750" cy="1757422"/>
            <a:chOff x="756535" y="620957"/>
            <a:chExt cx="1327750" cy="1757422"/>
          </a:xfrm>
        </p:grpSpPr>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10213" t="-10213" r="-10213" b="-10213"/>
            <a:stretch/>
          </p:blipFill>
          <p:spPr>
            <a:xfrm>
              <a:off x="756535" y="620957"/>
              <a:ext cx="1327750" cy="1327750"/>
            </a:xfrm>
            <a:prstGeom prst="ellipse">
              <a:avLst/>
            </a:prstGeom>
            <a:solidFill>
              <a:schemeClr val="bg1"/>
            </a:solidFill>
          </p:spPr>
        </p:pic>
        <p:sp>
          <p:nvSpPr>
            <p:cNvPr id="12" name="TextBox 11"/>
            <p:cNvSpPr txBox="1"/>
            <p:nvPr/>
          </p:nvSpPr>
          <p:spPr>
            <a:xfrm>
              <a:off x="1055566" y="1978269"/>
              <a:ext cx="729687" cy="400110"/>
            </a:xfrm>
            <a:prstGeom prst="rect">
              <a:avLst/>
            </a:prstGeom>
            <a:noFill/>
          </p:spPr>
          <p:txBody>
            <a:bodyPr wrap="none" rtlCol="0">
              <a:spAutoFit/>
            </a:bodyPr>
            <a:lstStyle/>
            <a:p>
              <a:pPr algn="ctr"/>
              <a:r>
                <a:rPr lang="en-US" sz="2000" dirty="0"/>
                <a:t>App</a:t>
              </a:r>
            </a:p>
          </p:txBody>
        </p:sp>
      </p:gr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0868" y="565159"/>
            <a:ext cx="375336" cy="375336"/>
          </a:xfrm>
          <a:prstGeom prst="rect">
            <a:avLst/>
          </a:prstGeom>
        </p:spPr>
      </p:pic>
      <p:sp>
        <p:nvSpPr>
          <p:cNvPr id="37" name="Oval 36"/>
          <p:cNvSpPr/>
          <p:nvPr/>
        </p:nvSpPr>
        <p:spPr>
          <a:xfrm>
            <a:off x="1720447" y="2477130"/>
            <a:ext cx="727676" cy="727676"/>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pic>
        <p:nvPicPr>
          <p:cNvPr id="38" name="Picture 37"/>
          <p:cNvPicPr>
            <a:picLocks noChangeAspect="1"/>
          </p:cNvPicPr>
          <p:nvPr/>
        </p:nvPicPr>
        <p:blipFill rotWithShape="1">
          <a:blip r:embed="rId3" cstate="print">
            <a:extLst>
              <a:ext uri="{28A0092B-C50C-407E-A947-70E740481C1C}">
                <a14:useLocalDpi xmlns:a14="http://schemas.microsoft.com/office/drawing/2010/main" val="0"/>
              </a:ext>
            </a:extLst>
          </a:blip>
          <a:srcRect l="-10213" t="-10213" r="-10213" b="-10213"/>
          <a:stretch/>
        </p:blipFill>
        <p:spPr>
          <a:xfrm>
            <a:off x="756535" y="2712381"/>
            <a:ext cx="1327750" cy="1327750"/>
          </a:xfrm>
          <a:prstGeom prst="ellipse">
            <a:avLst/>
          </a:prstGeom>
          <a:solidFill>
            <a:schemeClr val="bg1"/>
          </a:solidFill>
        </p:spPr>
      </p:pic>
      <p:sp>
        <p:nvSpPr>
          <p:cNvPr id="39" name="TextBox 38"/>
          <p:cNvSpPr txBox="1"/>
          <p:nvPr/>
        </p:nvSpPr>
        <p:spPr>
          <a:xfrm>
            <a:off x="1055566" y="4069693"/>
            <a:ext cx="729687" cy="400110"/>
          </a:xfrm>
          <a:prstGeom prst="rect">
            <a:avLst/>
          </a:prstGeom>
          <a:noFill/>
        </p:spPr>
        <p:txBody>
          <a:bodyPr wrap="none" rtlCol="0">
            <a:spAutoFit/>
          </a:bodyPr>
          <a:lstStyle/>
          <a:p>
            <a:pPr algn="ctr"/>
            <a:r>
              <a:rPr lang="en-US" sz="2000" dirty="0"/>
              <a:t>App</a:t>
            </a:r>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0868" y="2656583"/>
            <a:ext cx="375336" cy="375336"/>
          </a:xfrm>
          <a:prstGeom prst="rect">
            <a:avLst/>
          </a:prstGeom>
        </p:spPr>
      </p:pic>
      <p:grpSp>
        <p:nvGrpSpPr>
          <p:cNvPr id="65" name="Group 64"/>
          <p:cNvGrpSpPr/>
          <p:nvPr/>
        </p:nvGrpSpPr>
        <p:grpSpPr>
          <a:xfrm>
            <a:off x="756535" y="4789907"/>
            <a:ext cx="1327750" cy="1733476"/>
            <a:chOff x="756535" y="4789907"/>
            <a:chExt cx="1327750" cy="1733476"/>
          </a:xfrm>
        </p:grpSpPr>
        <p:pic>
          <p:nvPicPr>
            <p:cNvPr id="41" name="Picture 40"/>
            <p:cNvPicPr>
              <a:picLocks noChangeAspect="1"/>
            </p:cNvPicPr>
            <p:nvPr/>
          </p:nvPicPr>
          <p:blipFill rotWithShape="1">
            <a:blip r:embed="rId5" cstate="print">
              <a:extLst>
                <a:ext uri="{28A0092B-C50C-407E-A947-70E740481C1C}">
                  <a14:useLocalDpi xmlns:a14="http://schemas.microsoft.com/office/drawing/2010/main" val="0"/>
                </a:ext>
              </a:extLst>
            </a:blip>
            <a:srcRect l="-22966" t="-27677" r="-22966" b="-18255"/>
            <a:stretch/>
          </p:blipFill>
          <p:spPr>
            <a:xfrm>
              <a:off x="756535" y="4789907"/>
              <a:ext cx="1327750" cy="1327750"/>
            </a:xfrm>
            <a:prstGeom prst="ellipse">
              <a:avLst/>
            </a:prstGeom>
            <a:solidFill>
              <a:schemeClr val="bg1"/>
            </a:solidFill>
          </p:spPr>
        </p:pic>
        <p:sp>
          <p:nvSpPr>
            <p:cNvPr id="44" name="TextBox 43"/>
            <p:cNvSpPr txBox="1"/>
            <p:nvPr/>
          </p:nvSpPr>
          <p:spPr>
            <a:xfrm>
              <a:off x="1055566" y="6123273"/>
              <a:ext cx="729687" cy="400110"/>
            </a:xfrm>
            <a:prstGeom prst="rect">
              <a:avLst/>
            </a:prstGeom>
            <a:noFill/>
          </p:spPr>
          <p:txBody>
            <a:bodyPr wrap="none" rtlCol="0">
              <a:spAutoFit/>
            </a:bodyPr>
            <a:lstStyle/>
            <a:p>
              <a:pPr algn="ctr"/>
              <a:r>
                <a:rPr lang="en-US" sz="2000" dirty="0"/>
                <a:t>App</a:t>
              </a:r>
            </a:p>
          </p:txBody>
        </p:sp>
      </p:grpSp>
      <p:cxnSp>
        <p:nvCxnSpPr>
          <p:cNvPr id="46" name="Straight Arrow Connector 45"/>
          <p:cNvCxnSpPr/>
          <p:nvPr/>
        </p:nvCxnSpPr>
        <p:spPr>
          <a:xfrm>
            <a:off x="2247956" y="1557338"/>
            <a:ext cx="2766957" cy="1383190"/>
          </a:xfrm>
          <a:prstGeom prst="straightConnector1">
            <a:avLst/>
          </a:prstGeom>
          <a:ln w="38100" cap="rnd">
            <a:solidFill>
              <a:schemeClr val="tx1"/>
            </a:solidFill>
            <a:prstDash val="sysDot"/>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2247956" y="3929963"/>
            <a:ext cx="2766957" cy="1383194"/>
          </a:xfrm>
          <a:prstGeom prst="straightConnector1">
            <a:avLst/>
          </a:prstGeom>
          <a:ln w="38100" cap="rnd">
            <a:solidFill>
              <a:schemeClr val="tx1"/>
            </a:solidFill>
            <a:prstDash val="sysDot"/>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63" name="Group 62"/>
          <p:cNvGrpSpPr/>
          <p:nvPr/>
        </p:nvGrpSpPr>
        <p:grpSpPr>
          <a:xfrm>
            <a:off x="2266204" y="2108766"/>
            <a:ext cx="4687046" cy="2724150"/>
            <a:chOff x="2266204" y="2108766"/>
            <a:chExt cx="4687046" cy="2724150"/>
          </a:xfrm>
        </p:grpSpPr>
        <p:pic>
          <p:nvPicPr>
            <p:cNvPr id="45" name="Picture 44"/>
            <p:cNvPicPr>
              <a:picLocks noChangeAspect="1"/>
            </p:cNvPicPr>
            <p:nvPr/>
          </p:nvPicPr>
          <p:blipFill>
            <a:blip r:embed="rId6"/>
            <a:stretch>
              <a:fillRect/>
            </a:stretch>
          </p:blipFill>
          <p:spPr>
            <a:xfrm>
              <a:off x="5181600" y="2108766"/>
              <a:ext cx="1771650" cy="2724150"/>
            </a:xfrm>
            <a:prstGeom prst="rect">
              <a:avLst/>
            </a:prstGeom>
          </p:spPr>
        </p:pic>
        <p:cxnSp>
          <p:nvCxnSpPr>
            <p:cNvPr id="48" name="Straight Arrow Connector 47"/>
            <p:cNvCxnSpPr/>
            <p:nvPr/>
          </p:nvCxnSpPr>
          <p:spPr>
            <a:xfrm>
              <a:off x="2266204" y="3435245"/>
              <a:ext cx="2748709" cy="0"/>
            </a:xfrm>
            <a:prstGeom prst="straightConnector1">
              <a:avLst/>
            </a:prstGeom>
            <a:ln w="38100" cap="rnd">
              <a:solidFill>
                <a:schemeClr val="tx1"/>
              </a:solidFill>
              <a:prstDash val="sysDot"/>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50" name="TextBox 49"/>
          <p:cNvSpPr txBox="1"/>
          <p:nvPr/>
        </p:nvSpPr>
        <p:spPr>
          <a:xfrm>
            <a:off x="4902724" y="4921171"/>
            <a:ext cx="2386551" cy="400110"/>
          </a:xfrm>
          <a:prstGeom prst="rect">
            <a:avLst/>
          </a:prstGeom>
          <a:noFill/>
        </p:spPr>
        <p:txBody>
          <a:bodyPr wrap="none" rtlCol="0">
            <a:spAutoFit/>
          </a:bodyPr>
          <a:lstStyle/>
          <a:p>
            <a:pPr algn="ctr"/>
            <a:r>
              <a:rPr lang="en-US" sz="2000" dirty="0"/>
              <a:t>App Service Plan</a:t>
            </a:r>
          </a:p>
        </p:txBody>
      </p:sp>
      <p:pic>
        <p:nvPicPr>
          <p:cNvPr id="51" name="Picture 50"/>
          <p:cNvPicPr>
            <a:picLocks noChangeAspect="1"/>
          </p:cNvPicPr>
          <p:nvPr/>
        </p:nvPicPr>
        <p:blipFill rotWithShape="1">
          <a:blip r:embed="rId7" cstate="print">
            <a:extLst>
              <a:ext uri="{28A0092B-C50C-407E-A947-70E740481C1C}">
                <a14:useLocalDpi xmlns:a14="http://schemas.microsoft.com/office/drawing/2010/main" val="0"/>
              </a:ext>
            </a:extLst>
          </a:blip>
          <a:srcRect l="-35416" t="-35417" r="-35416" b="-35417"/>
          <a:stretch/>
        </p:blipFill>
        <p:spPr>
          <a:xfrm>
            <a:off x="7829154" y="4357542"/>
            <a:ext cx="1010048" cy="1010048"/>
          </a:xfrm>
          <a:prstGeom prst="ellipse">
            <a:avLst/>
          </a:prstGeom>
          <a:solidFill>
            <a:schemeClr val="bg1"/>
          </a:solidFill>
        </p:spPr>
      </p:pic>
      <p:pic>
        <p:nvPicPr>
          <p:cNvPr id="52" name="Picture 51"/>
          <p:cNvPicPr>
            <a:picLocks noChangeAspect="1"/>
          </p:cNvPicPr>
          <p:nvPr/>
        </p:nvPicPr>
        <p:blipFill rotWithShape="1">
          <a:blip r:embed="rId7" cstate="print">
            <a:extLst>
              <a:ext uri="{28A0092B-C50C-407E-A947-70E740481C1C}">
                <a14:useLocalDpi xmlns:a14="http://schemas.microsoft.com/office/drawing/2010/main" val="0"/>
              </a:ext>
            </a:extLst>
          </a:blip>
          <a:srcRect l="-35416" t="-35417" r="-35416" b="-35417"/>
          <a:stretch/>
        </p:blipFill>
        <p:spPr>
          <a:xfrm>
            <a:off x="9181703" y="4357542"/>
            <a:ext cx="1010048" cy="1010048"/>
          </a:xfrm>
          <a:prstGeom prst="ellipse">
            <a:avLst/>
          </a:prstGeom>
          <a:solidFill>
            <a:schemeClr val="bg1"/>
          </a:solidFill>
        </p:spPr>
      </p:pic>
      <p:pic>
        <p:nvPicPr>
          <p:cNvPr id="53" name="Picture 52"/>
          <p:cNvPicPr>
            <a:picLocks noChangeAspect="1"/>
          </p:cNvPicPr>
          <p:nvPr/>
        </p:nvPicPr>
        <p:blipFill rotWithShape="1">
          <a:blip r:embed="rId7" cstate="print">
            <a:extLst>
              <a:ext uri="{28A0092B-C50C-407E-A947-70E740481C1C}">
                <a14:useLocalDpi xmlns:a14="http://schemas.microsoft.com/office/drawing/2010/main" val="0"/>
              </a:ext>
            </a:extLst>
          </a:blip>
          <a:srcRect l="-35416" t="-35417" r="-35416" b="-35417"/>
          <a:stretch/>
        </p:blipFill>
        <p:spPr>
          <a:xfrm>
            <a:off x="10534252" y="4357542"/>
            <a:ext cx="1010048" cy="1010048"/>
          </a:xfrm>
          <a:prstGeom prst="ellipse">
            <a:avLst/>
          </a:prstGeom>
          <a:solidFill>
            <a:schemeClr val="bg1"/>
          </a:solidFill>
        </p:spPr>
      </p:pic>
      <p:pic>
        <p:nvPicPr>
          <p:cNvPr id="54" name="Picture 53"/>
          <p:cNvPicPr>
            <a:picLocks noChangeAspect="1"/>
          </p:cNvPicPr>
          <p:nvPr/>
        </p:nvPicPr>
        <p:blipFill rotWithShape="1">
          <a:blip r:embed="rId7" cstate="print">
            <a:extLst>
              <a:ext uri="{28A0092B-C50C-407E-A947-70E740481C1C}">
                <a14:useLocalDpi xmlns:a14="http://schemas.microsoft.com/office/drawing/2010/main" val="0"/>
              </a:ext>
            </a:extLst>
          </a:blip>
          <a:srcRect l="-35416" t="-35417" r="-35416" b="-35417"/>
          <a:stretch/>
        </p:blipFill>
        <p:spPr>
          <a:xfrm>
            <a:off x="8491141" y="5518617"/>
            <a:ext cx="1010048" cy="1010048"/>
          </a:xfrm>
          <a:prstGeom prst="ellipse">
            <a:avLst/>
          </a:prstGeom>
          <a:solidFill>
            <a:schemeClr val="bg1"/>
          </a:solidFill>
        </p:spPr>
      </p:pic>
      <p:pic>
        <p:nvPicPr>
          <p:cNvPr id="55" name="Picture 54"/>
          <p:cNvPicPr>
            <a:picLocks noChangeAspect="1"/>
          </p:cNvPicPr>
          <p:nvPr/>
        </p:nvPicPr>
        <p:blipFill rotWithShape="1">
          <a:blip r:embed="rId7" cstate="print">
            <a:extLst>
              <a:ext uri="{28A0092B-C50C-407E-A947-70E740481C1C}">
                <a14:useLocalDpi xmlns:a14="http://schemas.microsoft.com/office/drawing/2010/main" val="0"/>
              </a:ext>
            </a:extLst>
          </a:blip>
          <a:srcRect l="-35416" t="-35417" r="-35416" b="-35417"/>
          <a:stretch/>
        </p:blipFill>
        <p:spPr>
          <a:xfrm>
            <a:off x="9857978" y="5518617"/>
            <a:ext cx="1010048" cy="1010048"/>
          </a:xfrm>
          <a:prstGeom prst="ellipse">
            <a:avLst/>
          </a:prstGeom>
          <a:solidFill>
            <a:schemeClr val="bg1"/>
          </a:solidFill>
        </p:spPr>
      </p:pic>
      <p:pic>
        <p:nvPicPr>
          <p:cNvPr id="56" name="Picture 55"/>
          <p:cNvPicPr>
            <a:picLocks noChangeAspect="1"/>
          </p:cNvPicPr>
          <p:nvPr/>
        </p:nvPicPr>
        <p:blipFill>
          <a:blip r:embed="rId8"/>
          <a:stretch>
            <a:fillRect/>
          </a:stretch>
        </p:blipFill>
        <p:spPr>
          <a:xfrm>
            <a:off x="9024739" y="568770"/>
            <a:ext cx="1323975" cy="2050722"/>
          </a:xfrm>
          <a:prstGeom prst="rect">
            <a:avLst/>
          </a:prstGeom>
        </p:spPr>
      </p:pic>
      <p:cxnSp>
        <p:nvCxnSpPr>
          <p:cNvPr id="57" name="Straight Arrow Connector 56"/>
          <p:cNvCxnSpPr/>
          <p:nvPr/>
        </p:nvCxnSpPr>
        <p:spPr>
          <a:xfrm>
            <a:off x="7128519" y="3435245"/>
            <a:ext cx="2135094" cy="0"/>
          </a:xfrm>
          <a:prstGeom prst="straightConnector1">
            <a:avLst/>
          </a:prstGeom>
          <a:ln w="38100" cap="rnd">
            <a:solidFill>
              <a:schemeClr val="tx1"/>
            </a:solidFill>
            <a:prstDash val="sysDot"/>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9" name="Triangle 58"/>
          <p:cNvSpPr/>
          <p:nvPr/>
        </p:nvSpPr>
        <p:spPr>
          <a:xfrm>
            <a:off x="9483645" y="3014976"/>
            <a:ext cx="406162" cy="350140"/>
          </a:xfrm>
          <a:prstGeom prst="triangle">
            <a:avLst/>
          </a:prstGeom>
          <a:solidFill>
            <a:schemeClr val="accent4"/>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60" name="Triangle 59"/>
          <p:cNvSpPr/>
          <p:nvPr/>
        </p:nvSpPr>
        <p:spPr>
          <a:xfrm rot="10800000">
            <a:off x="9483645" y="3569762"/>
            <a:ext cx="406162" cy="350140"/>
          </a:xfrm>
          <a:prstGeom prst="triangle">
            <a:avLst/>
          </a:prstGeom>
          <a:solidFill>
            <a:schemeClr val="accent4"/>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0868" y="4729628"/>
            <a:ext cx="375336" cy="375336"/>
          </a:xfrm>
          <a:prstGeom prst="rect">
            <a:avLst/>
          </a:prstGeom>
        </p:spPr>
      </p:pic>
    </p:spTree>
    <p:extLst>
      <p:ext uri="{BB962C8B-B14F-4D97-AF65-F5344CB8AC3E}">
        <p14:creationId xmlns:p14="http://schemas.microsoft.com/office/powerpoint/2010/main" val="108809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350"/>
                                        <p:tgtEl>
                                          <p:spTgt spid="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350"/>
                                        <p:tgtEl>
                                          <p:spTgt spid="64"/>
                                        </p:tgtEl>
                                      </p:cBhvr>
                                    </p:animEffect>
                                  </p:childTnLst>
                                </p:cTn>
                              </p:par>
                            </p:childTnLst>
                          </p:cTn>
                        </p:par>
                        <p:par>
                          <p:cTn id="16" fill="hold">
                            <p:stCondLst>
                              <p:cond delay="35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350" fill="hold"/>
                                        <p:tgtEl>
                                          <p:spTgt spid="14"/>
                                        </p:tgtEl>
                                        <p:attrNameLst>
                                          <p:attrName>ppt_w</p:attrName>
                                        </p:attrNameLst>
                                      </p:cBhvr>
                                      <p:tavLst>
                                        <p:tav tm="0">
                                          <p:val>
                                            <p:fltVal val="0"/>
                                          </p:val>
                                        </p:tav>
                                        <p:tav tm="100000">
                                          <p:val>
                                            <p:strVal val="#ppt_w"/>
                                          </p:val>
                                        </p:tav>
                                      </p:tavLst>
                                    </p:anim>
                                    <p:anim calcmode="lin" valueType="num">
                                      <p:cBhvr>
                                        <p:cTn id="20" dur="350" fill="hold"/>
                                        <p:tgtEl>
                                          <p:spTgt spid="14"/>
                                        </p:tgtEl>
                                        <p:attrNameLst>
                                          <p:attrName>ppt_h</p:attrName>
                                        </p:attrNameLst>
                                      </p:cBhvr>
                                      <p:tavLst>
                                        <p:tav tm="0">
                                          <p:val>
                                            <p:fltVal val="0"/>
                                          </p:val>
                                        </p:tav>
                                        <p:tav tm="100000">
                                          <p:val>
                                            <p:strVal val="#ppt_h"/>
                                          </p:val>
                                        </p:tav>
                                      </p:tavLst>
                                    </p:anim>
                                    <p:animEffect transition="in" filter="fade">
                                      <p:cBhvr>
                                        <p:cTn id="21" dur="350"/>
                                        <p:tgtEl>
                                          <p:spTgt spid="14"/>
                                        </p:tgtEl>
                                      </p:cBhvr>
                                    </p:animEffect>
                                  </p:childTnLst>
                                </p:cTn>
                              </p:par>
                            </p:childTnLst>
                          </p:cTn>
                        </p:par>
                        <p:par>
                          <p:cTn id="22" fill="hold">
                            <p:stCondLst>
                              <p:cond delay="700"/>
                            </p:stCondLst>
                            <p:childTnLst>
                              <p:par>
                                <p:cTn id="23" presetID="10" presetClass="entr" presetSubtype="0"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22" presetClass="entr" presetSubtype="8"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childTnLst>
                          </p:cTn>
                        </p:par>
                        <p:par>
                          <p:cTn id="29" fill="hold">
                            <p:stCondLst>
                              <p:cond delay="1200"/>
                            </p:stCondLst>
                            <p:childTnLst>
                              <p:par>
                                <p:cTn id="30" presetID="10" presetClass="entr" presetSubtype="0" fill="hold" nodeType="after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350"/>
                                        <p:tgtEl>
                                          <p:spTgt spid="65"/>
                                        </p:tgtEl>
                                      </p:cBhvr>
                                    </p:animEffect>
                                  </p:childTnLst>
                                </p:cTn>
                              </p:par>
                            </p:childTnLst>
                          </p:cTn>
                        </p:par>
                        <p:par>
                          <p:cTn id="33" fill="hold">
                            <p:stCondLst>
                              <p:cond delay="1550"/>
                            </p:stCondLst>
                            <p:childTnLst>
                              <p:par>
                                <p:cTn id="34" presetID="53" presetClass="entr" presetSubtype="16"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p:cTn id="36" dur="350" fill="hold"/>
                                        <p:tgtEl>
                                          <p:spTgt spid="42"/>
                                        </p:tgtEl>
                                        <p:attrNameLst>
                                          <p:attrName>ppt_w</p:attrName>
                                        </p:attrNameLst>
                                      </p:cBhvr>
                                      <p:tavLst>
                                        <p:tav tm="0">
                                          <p:val>
                                            <p:fltVal val="0"/>
                                          </p:val>
                                        </p:tav>
                                        <p:tav tm="100000">
                                          <p:val>
                                            <p:strVal val="#ppt_w"/>
                                          </p:val>
                                        </p:tav>
                                      </p:tavLst>
                                    </p:anim>
                                    <p:anim calcmode="lin" valueType="num">
                                      <p:cBhvr>
                                        <p:cTn id="37" dur="350" fill="hold"/>
                                        <p:tgtEl>
                                          <p:spTgt spid="42"/>
                                        </p:tgtEl>
                                        <p:attrNameLst>
                                          <p:attrName>ppt_h</p:attrName>
                                        </p:attrNameLst>
                                      </p:cBhvr>
                                      <p:tavLst>
                                        <p:tav tm="0">
                                          <p:val>
                                            <p:fltVal val="0"/>
                                          </p:val>
                                        </p:tav>
                                        <p:tav tm="100000">
                                          <p:val>
                                            <p:strVal val="#ppt_h"/>
                                          </p:val>
                                        </p:tav>
                                      </p:tavLst>
                                    </p:anim>
                                    <p:animEffect transition="in" filter="fade">
                                      <p:cBhvr>
                                        <p:cTn id="38" dur="350"/>
                                        <p:tgtEl>
                                          <p:spTgt spid="42"/>
                                        </p:tgtEl>
                                      </p:cBhvr>
                                    </p:animEffect>
                                  </p:childTnLst>
                                </p:cTn>
                              </p:par>
                            </p:childTnLst>
                          </p:cTn>
                        </p:par>
                        <p:par>
                          <p:cTn id="39" fill="hold">
                            <p:stCondLst>
                              <p:cond delay="1900"/>
                            </p:stCondLst>
                            <p:childTnLst>
                              <p:par>
                                <p:cTn id="40" presetID="10"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350"/>
                                        <p:tgtEl>
                                          <p:spTgt spid="43"/>
                                        </p:tgtEl>
                                      </p:cBhvr>
                                    </p:animEffect>
                                  </p:childTnLst>
                                </p:cTn>
                              </p:par>
                              <p:par>
                                <p:cTn id="43" presetID="22" presetClass="entr" presetSubtype="8"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left)">
                                      <p:cBhvr>
                                        <p:cTn id="45" dur="500"/>
                                        <p:tgtEl>
                                          <p:spTgt spid="4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left)">
                                      <p:cBhvr>
                                        <p:cTn id="50" dur="350"/>
                                        <p:tgtEl>
                                          <p:spTgt spid="57"/>
                                        </p:tgtEl>
                                      </p:cBhvr>
                                    </p:animEffect>
                                  </p:childTnLst>
                                </p:cTn>
                              </p:par>
                            </p:childTnLst>
                          </p:cTn>
                        </p:par>
                        <p:par>
                          <p:cTn id="51" fill="hold">
                            <p:stCondLst>
                              <p:cond delay="350"/>
                            </p:stCondLst>
                            <p:childTnLst>
                              <p:par>
                                <p:cTn id="52" presetID="10" presetClass="entr" presetSubtype="0" fill="hold" grpId="0" nodeType="after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350"/>
                                        <p:tgtEl>
                                          <p:spTgt spid="59"/>
                                        </p:tgtEl>
                                      </p:cBhvr>
                                    </p:animEffect>
                                  </p:childTnLst>
                                </p:cTn>
                              </p:par>
                            </p:childTnLst>
                          </p:cTn>
                        </p:par>
                        <p:par>
                          <p:cTn id="55" fill="hold">
                            <p:stCondLst>
                              <p:cond delay="700"/>
                            </p:stCondLst>
                            <p:childTnLst>
                              <p:par>
                                <p:cTn id="56" presetID="10" presetClass="entr" presetSubtype="0" fill="hold"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350"/>
                                        <p:tgtEl>
                                          <p:spTgt spid="5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wipe(up)">
                                      <p:cBhvr>
                                        <p:cTn id="63" dur="500"/>
                                        <p:tgtEl>
                                          <p:spTgt spid="60"/>
                                        </p:tgtEl>
                                      </p:cBhvr>
                                    </p:animEffect>
                                  </p:childTnLst>
                                </p:cTn>
                              </p:par>
                            </p:childTnLst>
                          </p:cTn>
                        </p:par>
                        <p:par>
                          <p:cTn id="64" fill="hold">
                            <p:stCondLst>
                              <p:cond delay="500"/>
                            </p:stCondLst>
                            <p:childTnLst>
                              <p:par>
                                <p:cTn id="65" presetID="53" presetClass="entr" presetSubtype="16" fill="hold" nodeType="after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p:cTn id="67" dur="350" fill="hold"/>
                                        <p:tgtEl>
                                          <p:spTgt spid="51"/>
                                        </p:tgtEl>
                                        <p:attrNameLst>
                                          <p:attrName>ppt_w</p:attrName>
                                        </p:attrNameLst>
                                      </p:cBhvr>
                                      <p:tavLst>
                                        <p:tav tm="0">
                                          <p:val>
                                            <p:fltVal val="0"/>
                                          </p:val>
                                        </p:tav>
                                        <p:tav tm="100000">
                                          <p:val>
                                            <p:strVal val="#ppt_w"/>
                                          </p:val>
                                        </p:tav>
                                      </p:tavLst>
                                    </p:anim>
                                    <p:anim calcmode="lin" valueType="num">
                                      <p:cBhvr>
                                        <p:cTn id="68" dur="350" fill="hold"/>
                                        <p:tgtEl>
                                          <p:spTgt spid="51"/>
                                        </p:tgtEl>
                                        <p:attrNameLst>
                                          <p:attrName>ppt_h</p:attrName>
                                        </p:attrNameLst>
                                      </p:cBhvr>
                                      <p:tavLst>
                                        <p:tav tm="0">
                                          <p:val>
                                            <p:fltVal val="0"/>
                                          </p:val>
                                        </p:tav>
                                        <p:tav tm="100000">
                                          <p:val>
                                            <p:strVal val="#ppt_h"/>
                                          </p:val>
                                        </p:tav>
                                      </p:tavLst>
                                    </p:anim>
                                    <p:animEffect transition="in" filter="fade">
                                      <p:cBhvr>
                                        <p:cTn id="69" dur="350"/>
                                        <p:tgtEl>
                                          <p:spTgt spid="51"/>
                                        </p:tgtEl>
                                      </p:cBhvr>
                                    </p:animEffect>
                                  </p:childTnLst>
                                </p:cTn>
                              </p:par>
                              <p:par>
                                <p:cTn id="70" presetID="53" presetClass="entr" presetSubtype="16" fill="hold" nodeType="with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p:cTn id="72" dur="350" fill="hold"/>
                                        <p:tgtEl>
                                          <p:spTgt spid="53"/>
                                        </p:tgtEl>
                                        <p:attrNameLst>
                                          <p:attrName>ppt_w</p:attrName>
                                        </p:attrNameLst>
                                      </p:cBhvr>
                                      <p:tavLst>
                                        <p:tav tm="0">
                                          <p:val>
                                            <p:fltVal val="0"/>
                                          </p:val>
                                        </p:tav>
                                        <p:tav tm="100000">
                                          <p:val>
                                            <p:strVal val="#ppt_w"/>
                                          </p:val>
                                        </p:tav>
                                      </p:tavLst>
                                    </p:anim>
                                    <p:anim calcmode="lin" valueType="num">
                                      <p:cBhvr>
                                        <p:cTn id="73" dur="350" fill="hold"/>
                                        <p:tgtEl>
                                          <p:spTgt spid="53"/>
                                        </p:tgtEl>
                                        <p:attrNameLst>
                                          <p:attrName>ppt_h</p:attrName>
                                        </p:attrNameLst>
                                      </p:cBhvr>
                                      <p:tavLst>
                                        <p:tav tm="0">
                                          <p:val>
                                            <p:fltVal val="0"/>
                                          </p:val>
                                        </p:tav>
                                        <p:tav tm="100000">
                                          <p:val>
                                            <p:strVal val="#ppt_h"/>
                                          </p:val>
                                        </p:tav>
                                      </p:tavLst>
                                    </p:anim>
                                    <p:animEffect transition="in" filter="fade">
                                      <p:cBhvr>
                                        <p:cTn id="74" dur="35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p:cTn id="79" dur="350" fill="hold"/>
                                        <p:tgtEl>
                                          <p:spTgt spid="52"/>
                                        </p:tgtEl>
                                        <p:attrNameLst>
                                          <p:attrName>ppt_w</p:attrName>
                                        </p:attrNameLst>
                                      </p:cBhvr>
                                      <p:tavLst>
                                        <p:tav tm="0">
                                          <p:val>
                                            <p:fltVal val="0"/>
                                          </p:val>
                                        </p:tav>
                                        <p:tav tm="100000">
                                          <p:val>
                                            <p:strVal val="#ppt_w"/>
                                          </p:val>
                                        </p:tav>
                                      </p:tavLst>
                                    </p:anim>
                                    <p:anim calcmode="lin" valueType="num">
                                      <p:cBhvr>
                                        <p:cTn id="80" dur="350" fill="hold"/>
                                        <p:tgtEl>
                                          <p:spTgt spid="52"/>
                                        </p:tgtEl>
                                        <p:attrNameLst>
                                          <p:attrName>ppt_h</p:attrName>
                                        </p:attrNameLst>
                                      </p:cBhvr>
                                      <p:tavLst>
                                        <p:tav tm="0">
                                          <p:val>
                                            <p:fltVal val="0"/>
                                          </p:val>
                                        </p:tav>
                                        <p:tav tm="100000">
                                          <p:val>
                                            <p:strVal val="#ppt_h"/>
                                          </p:val>
                                        </p:tav>
                                      </p:tavLst>
                                    </p:anim>
                                    <p:animEffect transition="in" filter="fade">
                                      <p:cBhvr>
                                        <p:cTn id="81" dur="350"/>
                                        <p:tgtEl>
                                          <p:spTgt spid="52"/>
                                        </p:tgtEl>
                                      </p:cBhvr>
                                    </p:animEffect>
                                  </p:childTnLst>
                                </p:cTn>
                              </p:par>
                              <p:par>
                                <p:cTn id="82" presetID="53" presetClass="entr" presetSubtype="16" fill="hold" nodeType="withEffect">
                                  <p:stCondLst>
                                    <p:cond delay="100"/>
                                  </p:stCondLst>
                                  <p:childTnLst>
                                    <p:set>
                                      <p:cBhvr>
                                        <p:cTn id="83" dur="1" fill="hold">
                                          <p:stCondLst>
                                            <p:cond delay="0"/>
                                          </p:stCondLst>
                                        </p:cTn>
                                        <p:tgtEl>
                                          <p:spTgt spid="54"/>
                                        </p:tgtEl>
                                        <p:attrNameLst>
                                          <p:attrName>style.visibility</p:attrName>
                                        </p:attrNameLst>
                                      </p:cBhvr>
                                      <p:to>
                                        <p:strVal val="visible"/>
                                      </p:to>
                                    </p:set>
                                    <p:anim calcmode="lin" valueType="num">
                                      <p:cBhvr>
                                        <p:cTn id="84" dur="350" fill="hold"/>
                                        <p:tgtEl>
                                          <p:spTgt spid="54"/>
                                        </p:tgtEl>
                                        <p:attrNameLst>
                                          <p:attrName>ppt_w</p:attrName>
                                        </p:attrNameLst>
                                      </p:cBhvr>
                                      <p:tavLst>
                                        <p:tav tm="0">
                                          <p:val>
                                            <p:fltVal val="0"/>
                                          </p:val>
                                        </p:tav>
                                        <p:tav tm="100000">
                                          <p:val>
                                            <p:strVal val="#ppt_w"/>
                                          </p:val>
                                        </p:tav>
                                      </p:tavLst>
                                    </p:anim>
                                    <p:anim calcmode="lin" valueType="num">
                                      <p:cBhvr>
                                        <p:cTn id="85" dur="350" fill="hold"/>
                                        <p:tgtEl>
                                          <p:spTgt spid="54"/>
                                        </p:tgtEl>
                                        <p:attrNameLst>
                                          <p:attrName>ppt_h</p:attrName>
                                        </p:attrNameLst>
                                      </p:cBhvr>
                                      <p:tavLst>
                                        <p:tav tm="0">
                                          <p:val>
                                            <p:fltVal val="0"/>
                                          </p:val>
                                        </p:tav>
                                        <p:tav tm="100000">
                                          <p:val>
                                            <p:strVal val="#ppt_h"/>
                                          </p:val>
                                        </p:tav>
                                      </p:tavLst>
                                    </p:anim>
                                    <p:animEffect transition="in" filter="fade">
                                      <p:cBhvr>
                                        <p:cTn id="86" dur="350"/>
                                        <p:tgtEl>
                                          <p:spTgt spid="54"/>
                                        </p:tgtEl>
                                      </p:cBhvr>
                                    </p:animEffect>
                                  </p:childTnLst>
                                </p:cTn>
                              </p:par>
                              <p:par>
                                <p:cTn id="87" presetID="53" presetClass="entr" presetSubtype="16" fill="hold" nodeType="withEffect">
                                  <p:stCondLst>
                                    <p:cond delay="200"/>
                                  </p:stCondLst>
                                  <p:childTnLst>
                                    <p:set>
                                      <p:cBhvr>
                                        <p:cTn id="88" dur="1" fill="hold">
                                          <p:stCondLst>
                                            <p:cond delay="0"/>
                                          </p:stCondLst>
                                        </p:cTn>
                                        <p:tgtEl>
                                          <p:spTgt spid="55"/>
                                        </p:tgtEl>
                                        <p:attrNameLst>
                                          <p:attrName>style.visibility</p:attrName>
                                        </p:attrNameLst>
                                      </p:cBhvr>
                                      <p:to>
                                        <p:strVal val="visible"/>
                                      </p:to>
                                    </p:set>
                                    <p:anim calcmode="lin" valueType="num">
                                      <p:cBhvr>
                                        <p:cTn id="89" dur="350" fill="hold"/>
                                        <p:tgtEl>
                                          <p:spTgt spid="55"/>
                                        </p:tgtEl>
                                        <p:attrNameLst>
                                          <p:attrName>ppt_w</p:attrName>
                                        </p:attrNameLst>
                                      </p:cBhvr>
                                      <p:tavLst>
                                        <p:tav tm="0">
                                          <p:val>
                                            <p:fltVal val="0"/>
                                          </p:val>
                                        </p:tav>
                                        <p:tav tm="100000">
                                          <p:val>
                                            <p:strVal val="#ppt_w"/>
                                          </p:val>
                                        </p:tav>
                                      </p:tavLst>
                                    </p:anim>
                                    <p:anim calcmode="lin" valueType="num">
                                      <p:cBhvr>
                                        <p:cTn id="90" dur="350" fill="hold"/>
                                        <p:tgtEl>
                                          <p:spTgt spid="55"/>
                                        </p:tgtEl>
                                        <p:attrNameLst>
                                          <p:attrName>ppt_h</p:attrName>
                                        </p:attrNameLst>
                                      </p:cBhvr>
                                      <p:tavLst>
                                        <p:tav tm="0">
                                          <p:val>
                                            <p:fltVal val="0"/>
                                          </p:val>
                                        </p:tav>
                                        <p:tav tm="100000">
                                          <p:val>
                                            <p:strVal val="#ppt_h"/>
                                          </p:val>
                                        </p:tav>
                                      </p:tavLst>
                                    </p:anim>
                                    <p:animEffect transition="in" filter="fade">
                                      <p:cBhvr>
                                        <p:cTn id="91" dur="3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4" grpId="0" animBg="1"/>
      <p:bldP spid="50" grpId="0"/>
      <p:bldP spid="59" grpId="0" animBg="1"/>
      <p:bldP spid="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icrosoft Visual Studio icon"/>
          <p:cNvPicPr>
            <a:picLocks noChangeAspect="1" noChangeArrowheads="1"/>
          </p:cNvPicPr>
          <p:nvPr/>
        </p:nvPicPr>
        <p:blipFill rotWithShape="1">
          <a:blip r:embed="rId3">
            <a:extLst>
              <a:ext uri="{28A0092B-C50C-407E-A947-70E740481C1C}">
                <a14:useLocalDpi xmlns:a14="http://schemas.microsoft.com/office/drawing/2010/main" val="0"/>
              </a:ext>
            </a:extLst>
          </a:blip>
          <a:srcRect l="-25935" t="-25935" r="-25935" b="-25935"/>
          <a:stretch/>
        </p:blipFill>
        <p:spPr bwMode="auto">
          <a:xfrm>
            <a:off x="5033962" y="2405174"/>
            <a:ext cx="2124076" cy="2124076"/>
          </a:xfrm>
          <a:prstGeom prst="ellipse">
            <a:avLst/>
          </a:prstGeom>
          <a:noFill/>
          <a:ln w="25400">
            <a:solidFill>
              <a:schemeClr val="tx1"/>
            </a:solidFill>
          </a:ln>
          <a:extLst>
            <a:ext uri="{909E8E84-426E-40DD-AFC4-6F175D3DCCD1}">
              <a14:hiddenFill xmlns:a14="http://schemas.microsoft.com/office/drawing/2010/main">
                <a:solidFill>
                  <a:srgbClr val="FFFFFF"/>
                </a:solidFill>
              </a14:hiddenFill>
            </a:ext>
          </a:extLst>
        </p:spPr>
      </p:pic>
      <p:sp>
        <p:nvSpPr>
          <p:cNvPr id="3" name="Oval 2"/>
          <p:cNvSpPr/>
          <p:nvPr/>
        </p:nvSpPr>
        <p:spPr>
          <a:xfrm>
            <a:off x="-1123950" y="-3752738"/>
            <a:ext cx="14439900" cy="14439900"/>
          </a:xfrm>
          <a:prstGeom prst="ellipse">
            <a:avLst/>
          </a:prstGeom>
          <a:solidFill>
            <a:schemeClr val="accent6">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6" name="Oval 5"/>
          <p:cNvSpPr/>
          <p:nvPr/>
        </p:nvSpPr>
        <p:spPr>
          <a:xfrm>
            <a:off x="-1123950" y="-3752738"/>
            <a:ext cx="14439900" cy="14439900"/>
          </a:xfrm>
          <a:prstGeom prst="ellipse">
            <a:avLst/>
          </a:prstGeom>
          <a:solidFill>
            <a:schemeClr val="accent6"/>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pic>
        <p:nvPicPr>
          <p:cNvPr id="2" name="Picture 1"/>
          <p:cNvPicPr>
            <a:picLocks noChangeAspect="1"/>
          </p:cNvPicPr>
          <p:nvPr/>
        </p:nvPicPr>
        <p:blipFill>
          <a:blip r:embed="rId4"/>
          <a:stretch>
            <a:fillRect/>
          </a:stretch>
        </p:blipFill>
        <p:spPr>
          <a:xfrm>
            <a:off x="3444670" y="1371403"/>
            <a:ext cx="5302660" cy="3976996"/>
          </a:xfrm>
          <a:prstGeom prst="rect">
            <a:avLst/>
          </a:prstGeom>
        </p:spPr>
      </p:pic>
    </p:spTree>
    <p:extLst>
      <p:ext uri="{BB962C8B-B14F-4D97-AF65-F5344CB8AC3E}">
        <p14:creationId xmlns:p14="http://schemas.microsoft.com/office/powerpoint/2010/main" val="145190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350" fill="hold"/>
                                        <p:tgtEl>
                                          <p:spTgt spid="1028"/>
                                        </p:tgtEl>
                                        <p:attrNameLst>
                                          <p:attrName>ppt_w</p:attrName>
                                        </p:attrNameLst>
                                      </p:cBhvr>
                                      <p:tavLst>
                                        <p:tav tm="0">
                                          <p:val>
                                            <p:fltVal val="0"/>
                                          </p:val>
                                        </p:tav>
                                        <p:tav tm="100000">
                                          <p:val>
                                            <p:strVal val="#ppt_w"/>
                                          </p:val>
                                        </p:tav>
                                      </p:tavLst>
                                    </p:anim>
                                    <p:anim calcmode="lin" valueType="num">
                                      <p:cBhvr>
                                        <p:cTn id="8" dur="350" fill="hold"/>
                                        <p:tgtEl>
                                          <p:spTgt spid="1028"/>
                                        </p:tgtEl>
                                        <p:attrNameLst>
                                          <p:attrName>ppt_h</p:attrName>
                                        </p:attrNameLst>
                                      </p:cBhvr>
                                      <p:tavLst>
                                        <p:tav tm="0">
                                          <p:val>
                                            <p:fltVal val="0"/>
                                          </p:val>
                                        </p:tav>
                                        <p:tav tm="100000">
                                          <p:val>
                                            <p:strVal val="#ppt_h"/>
                                          </p:val>
                                        </p:tav>
                                      </p:tavLst>
                                    </p:anim>
                                    <p:animEffect transition="in" filter="fade">
                                      <p:cBhvr>
                                        <p:cTn id="9" dur="350"/>
                                        <p:tgtEl>
                                          <p:spTgt spid="102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750" fill="hold"/>
                                        <p:tgtEl>
                                          <p:spTgt spid="6"/>
                                        </p:tgtEl>
                                        <p:attrNameLst>
                                          <p:attrName>ppt_w</p:attrName>
                                        </p:attrNameLst>
                                      </p:cBhvr>
                                      <p:tavLst>
                                        <p:tav tm="0">
                                          <p:val>
                                            <p:fltVal val="0"/>
                                          </p:val>
                                        </p:tav>
                                        <p:tav tm="100000">
                                          <p:val>
                                            <p:strVal val="#ppt_w"/>
                                          </p:val>
                                        </p:tav>
                                      </p:tavLst>
                                    </p:anim>
                                    <p:anim calcmode="lin" valueType="num">
                                      <p:cBhvr>
                                        <p:cTn id="20" dur="750" fill="hold"/>
                                        <p:tgtEl>
                                          <p:spTgt spid="6"/>
                                        </p:tgtEl>
                                        <p:attrNameLst>
                                          <p:attrName>ppt_h</p:attrName>
                                        </p:attrNameLst>
                                      </p:cBhvr>
                                      <p:tavLst>
                                        <p:tav tm="0">
                                          <p:val>
                                            <p:fltVal val="0"/>
                                          </p:val>
                                        </p:tav>
                                        <p:tav tm="100000">
                                          <p:val>
                                            <p:strVal val="#ppt_h"/>
                                          </p:val>
                                        </p:tav>
                                      </p:tavLst>
                                    </p:anim>
                                    <p:animEffect transition="in" filter="fade">
                                      <p:cBhvr>
                                        <p:cTn id="21" dur="750"/>
                                        <p:tgtEl>
                                          <p:spTgt spid="6"/>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944321" y="-119436"/>
            <a:ext cx="7173296" cy="7173296"/>
          </a:xfrm>
          <a:prstGeom prst="ellipse">
            <a:avLst/>
          </a:prstGeom>
          <a:solidFill>
            <a:schemeClr val="accent6"/>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pic>
        <p:nvPicPr>
          <p:cNvPr id="2" name="Picture 1"/>
          <p:cNvPicPr>
            <a:picLocks noChangeAspect="1"/>
          </p:cNvPicPr>
          <p:nvPr/>
        </p:nvPicPr>
        <p:blipFill>
          <a:blip r:embed="rId3"/>
          <a:stretch>
            <a:fillRect/>
          </a:stretch>
        </p:blipFill>
        <p:spPr>
          <a:xfrm>
            <a:off x="793340" y="1371403"/>
            <a:ext cx="5302660" cy="3976996"/>
          </a:xfrm>
          <a:prstGeom prst="rect">
            <a:avLst/>
          </a:prstGeom>
        </p:spPr>
      </p:pic>
      <p:pic>
        <p:nvPicPr>
          <p:cNvPr id="4" name="Picture 3"/>
          <p:cNvPicPr>
            <a:picLocks noChangeAspect="1"/>
          </p:cNvPicPr>
          <p:nvPr/>
        </p:nvPicPr>
        <p:blipFill>
          <a:blip r:embed="rId4"/>
          <a:stretch>
            <a:fillRect/>
          </a:stretch>
        </p:blipFill>
        <p:spPr>
          <a:xfrm>
            <a:off x="8054618" y="2528888"/>
            <a:ext cx="2084470" cy="1800224"/>
          </a:xfrm>
          <a:prstGeom prst="rect">
            <a:avLst/>
          </a:prstGeom>
        </p:spPr>
      </p:pic>
      <p:pic>
        <p:nvPicPr>
          <p:cNvPr id="8" name="Picture 4" descr="Microsoft Visual Studio icon"/>
          <p:cNvPicPr>
            <a:picLocks noChangeAspect="1" noChangeArrowheads="1"/>
          </p:cNvPicPr>
          <p:nvPr/>
        </p:nvPicPr>
        <p:blipFill rotWithShape="1">
          <a:blip r:embed="rId5">
            <a:extLst>
              <a:ext uri="{28A0092B-C50C-407E-A947-70E740481C1C}">
                <a14:useLocalDpi xmlns:a14="http://schemas.microsoft.com/office/drawing/2010/main" val="0"/>
              </a:ext>
            </a:extLst>
          </a:blip>
          <a:srcRect l="-25935" t="-25935" r="-25935" b="-25935"/>
          <a:stretch/>
        </p:blipFill>
        <p:spPr bwMode="auto">
          <a:xfrm>
            <a:off x="2212141" y="5141077"/>
            <a:ext cx="831097" cy="831097"/>
          </a:xfrm>
          <a:prstGeom prst="ellipse">
            <a:avLst/>
          </a:prstGeom>
          <a:solidFill>
            <a:schemeClr val="bg1"/>
          </a:solidFill>
          <a:ln w="25400">
            <a:solidFill>
              <a:schemeClr val="tx1"/>
            </a:solidFill>
          </a:ln>
          <a:extLst/>
        </p:spPr>
      </p:pic>
      <p:sp>
        <p:nvSpPr>
          <p:cNvPr id="5" name="Triangle 4"/>
          <p:cNvSpPr/>
          <p:nvPr/>
        </p:nvSpPr>
        <p:spPr>
          <a:xfrm rot="5400000">
            <a:off x="6590958" y="2981479"/>
            <a:ext cx="877940" cy="756844"/>
          </a:xfrm>
          <a:prstGeom prst="triangle">
            <a:avLst/>
          </a:prstGeom>
          <a:solidFill>
            <a:schemeClr val="accent6">
              <a:lumMod val="20000"/>
              <a:lumOff val="8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Tree>
    <p:extLst>
      <p:ext uri="{BB962C8B-B14F-4D97-AF65-F5344CB8AC3E}">
        <p14:creationId xmlns:p14="http://schemas.microsoft.com/office/powerpoint/2010/main" val="67496970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dirty="0"/>
          </a:p>
        </p:txBody>
      </p:sp>
      <p:sp>
        <p:nvSpPr>
          <p:cNvPr id="3" name="Text Placeholder 2"/>
          <p:cNvSpPr>
            <a:spLocks noGrp="1"/>
          </p:cNvSpPr>
          <p:nvPr>
            <p:ph type="body" sz="quarter" idx="13"/>
          </p:nvPr>
        </p:nvSpPr>
        <p:spPr/>
        <p:txBody>
          <a:bodyPr/>
          <a:lstStyle/>
          <a:p>
            <a:r>
              <a:rPr lang="en-US" dirty="0"/>
              <a:t>Summary</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056" y="1821246"/>
            <a:ext cx="3004391" cy="3004391"/>
          </a:xfrm>
          <a:prstGeom prst="rect">
            <a:avLst/>
          </a:prstGeom>
        </p:spPr>
      </p:pic>
    </p:spTree>
    <p:extLst>
      <p:ext uri="{BB962C8B-B14F-4D97-AF65-F5344CB8AC3E}">
        <p14:creationId xmlns:p14="http://schemas.microsoft.com/office/powerpoint/2010/main" val="79355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50648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20.6|11.1"/>
</p:tagLst>
</file>

<file path=ppt/theme/theme1.xml><?xml version="1.0" encoding="utf-8"?>
<a:theme xmlns:a="http://schemas.openxmlformats.org/drawingml/2006/main" name="1_Sapphire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Pluralsight_PowerPoint_Template_November_2015</Template>
  <TotalTime>11137</TotalTime>
  <Words>453</Words>
  <Application>Microsoft Office PowerPoint</Application>
  <PresentationFormat>Widescreen</PresentationFormat>
  <Paragraphs>61</Paragraphs>
  <Slides>9</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Arial</vt:lpstr>
      <vt:lpstr>Calibri</vt:lpstr>
      <vt:lpstr>Consolas</vt:lpstr>
      <vt:lpstr>Gotham Book</vt:lpstr>
      <vt:lpstr>Gotham Medium</vt:lpstr>
      <vt:lpstr>Gotham-Book</vt:lpstr>
      <vt:lpstr>Myriad Pro</vt:lpstr>
      <vt:lpstr>Myriad Pro Light</vt:lpstr>
      <vt:lpstr>Segoe UI</vt:lpstr>
      <vt:lpstr>Segoe UI Light</vt:lpstr>
      <vt:lpstr>Verdana</vt:lpstr>
      <vt:lpstr>Wingdings</vt:lpstr>
      <vt:lpstr>1_SapphireTemplate</vt:lpstr>
      <vt:lpstr>Building Web Applications and APIs</vt:lpstr>
      <vt:lpstr>PowerPoint Presentation</vt:lpstr>
      <vt:lpstr>The Benefits of PaaS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Allen</dc:creator>
  <cp:lastModifiedBy>Scott Allen</cp:lastModifiedBy>
  <cp:revision>73</cp:revision>
  <dcterms:created xsi:type="dcterms:W3CDTF">2016-01-17T22:08:05Z</dcterms:created>
  <dcterms:modified xsi:type="dcterms:W3CDTF">2018-01-15T10:54:09Z</dcterms:modified>
</cp:coreProperties>
</file>