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3"/>
  </p:notesMasterIdLst>
  <p:handoutMasterIdLst>
    <p:handoutMasterId r:id="rId24"/>
  </p:handoutMasterIdLst>
  <p:sldIdLst>
    <p:sldId id="261" r:id="rId2"/>
    <p:sldId id="263" r:id="rId3"/>
    <p:sldId id="265"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3" r:id="rId19"/>
    <p:sldId id="282"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8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FF"/>
    <a:srgbClr val="F15B2A"/>
    <a:srgbClr val="A49DCA"/>
    <a:srgbClr val="FFFFFF"/>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5856"/>
  </p:normalViewPr>
  <p:slideViewPr>
    <p:cSldViewPr snapToGrid="0">
      <p:cViewPr varScale="1">
        <p:scale>
          <a:sx n="97" d="100"/>
          <a:sy n="97" d="100"/>
        </p:scale>
        <p:origin x="112" y="56"/>
      </p:cViewPr>
      <p:guideLst>
        <p:guide orient="horz" pos="3288"/>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Initially a subscription was the </a:t>
            </a:r>
            <a:r>
              <a:rPr lang="en-US" b="1" dirty="0"/>
              <a:t>administrative security boundary</a:t>
            </a:r>
            <a:r>
              <a:rPr lang="en-US" dirty="0"/>
              <a:t> of Microsoft Azure. With the advent of Azure Resource Management (ARM) environment, a subscription now has two administrative models. Service Management and Azure Resource Management. With ARM the subscription is no longer needed as an administrative boundary.  ARM provides a more granular Roles Based Access Control (RBAC) model for assigning administrative rights at the resource level. RBAC is currently being released in stages, 32 new roles have been released and user defined roles is coming in a future release. There will be some complexity during the coexistence of the service management and resource management environments and will need to be carefully considered.</a:t>
            </a:r>
          </a:p>
          <a:p>
            <a:r>
              <a:rPr lang="en-US" dirty="0"/>
              <a:t>A subscription additionally forms the </a:t>
            </a:r>
            <a:r>
              <a:rPr lang="en-US" b="1" dirty="0"/>
              <a:t>billing unit</a:t>
            </a:r>
            <a:r>
              <a:rPr lang="en-US" dirty="0"/>
              <a:t>. Services charges are accrued to the subscription currently, as part of the new Azure Resource Management model it will be possible to roll up costs to a resource group. A standard naming convention for Azure resource object types can be used to manage billing across projects teams, business units, or other desired view.</a:t>
            </a:r>
          </a:p>
          <a:p>
            <a:r>
              <a:rPr lang="en-US" dirty="0"/>
              <a:t>A </a:t>
            </a:r>
            <a:r>
              <a:rPr lang="en-US" b="1" dirty="0"/>
              <a:t>logical limit of scale by which resources can be allocated</a:t>
            </a:r>
            <a:r>
              <a:rPr lang="en-US" dirty="0"/>
              <a:t>, these limits include both hard and soft caps of various resource types (like 10,000 compute cores /subscription) and are changing as capacity and capabilities are updated within Azure. Scalability will continue to be a function of subscriptions and therefore is a key element to understand how the Subscription strategy will account for growth as consumption increases.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1/16/2018 5:54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2661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Azure governance layers, roles, portals etc.. provide the technical means that can be used in different ways. Some customer prefer to use functional differentiation, others business division based or geographical or even a combination.</a:t>
            </a:r>
            <a:endParaRPr lang="en-US" dirty="0"/>
          </a:p>
        </p:txBody>
      </p:sp>
      <p:sp>
        <p:nvSpPr>
          <p:cNvPr id="4" name="Slide Number Placeholder 3"/>
          <p:cNvSpPr>
            <a:spLocks noGrp="1"/>
          </p:cNvSpPr>
          <p:nvPr>
            <p:ph type="sldNum" sz="quarter" idx="10"/>
          </p:nvPr>
        </p:nvSpPr>
        <p:spPr/>
        <p:txBody>
          <a:bodyPr/>
          <a:lstStyle/>
          <a:p>
            <a:fld id="{31E4B192-2ACB-489C-8CF8-80A7D5A4C412}" type="slidenum">
              <a:rPr lang="en-US"/>
              <a:t>5</a:t>
            </a:fld>
            <a:endParaRPr lang="en-US"/>
          </a:p>
        </p:txBody>
      </p:sp>
    </p:spTree>
    <p:extLst>
      <p:ext uri="{BB962C8B-B14F-4D97-AF65-F5344CB8AC3E}">
        <p14:creationId xmlns:p14="http://schemas.microsoft.com/office/powerpoint/2010/main" val="260079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t>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512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BE73A4-2D4E-4FD7-B7B0-D277EE31EEC0}" type="slidenum">
              <a:rPr kumimoji="0" lang="en-US" sz="1800" b="0" i="0" u="none" strike="noStrike" kern="0" cap="none" spc="0" normalizeH="0" baseline="0" noProof="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49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68341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1/16/2018 5:54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5467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1/16/2018 5:54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61755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1219203"/>
            <a:ext cx="10363200" cy="1933575"/>
          </a:xfrm>
          <a:noFill/>
        </p:spPr>
        <p:txBody>
          <a:bodyPr anchor="b"/>
          <a:lstStyle>
            <a:lvl1pPr algn="r">
              <a:defRPr sz="3200" b="1">
                <a:latin typeface="Myriad Pro"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743200" y="3505200"/>
            <a:ext cx="8534400" cy="1752600"/>
          </a:xfrm>
        </p:spPr>
        <p:txBody>
          <a:bodyPr/>
          <a:lstStyle>
            <a:lvl1pPr marL="0" indent="0" algn="r">
              <a:buNone/>
              <a:defRPr b="0">
                <a:latin typeface="Myriad Pro" pitchFamily="34" charset="0"/>
                <a:cs typeface="Segoe UI" pitchFamily="34" charset="0"/>
              </a:defRPr>
            </a:lvl1pPr>
          </a:lstStyle>
          <a:p>
            <a:r>
              <a:rPr lang="en-US" dirty="0"/>
              <a:t>Click to edit Master subtitle style</a:t>
            </a:r>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413590"/>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8456" y="1187644"/>
            <a:ext cx="5498540" cy="2826030"/>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35004" y="1187644"/>
            <a:ext cx="5498540" cy="2826030"/>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818265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8982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59016" y="1189177"/>
            <a:ext cx="11473970" cy="2514868"/>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615"/>
            </a:lvl2pPr>
            <a:lvl3pPr marL="224107" indent="0">
              <a:buNone/>
              <a:defRPr/>
            </a:lvl3pPr>
            <a:lvl4pPr marL="448213" indent="0">
              <a:buNone/>
              <a:defRPr/>
            </a:lvl4pPr>
            <a:lvl5pPr marL="67232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78331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7"/>
            <a:ext cx="11473970" cy="1924501"/>
          </a:xfrm>
        </p:spPr>
        <p:txBody>
          <a:bodyPr wrap="square">
            <a:spAutoFit/>
          </a:bodyPr>
          <a:lstStyle>
            <a:lvl1pPr>
              <a:defRPr sz="4706"/>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7947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7"/>
            <a:ext cx="11473970" cy="1924501"/>
          </a:xfrm>
        </p:spPr>
        <p:txBody>
          <a:bodyPr wrap="square">
            <a:spAutoFit/>
          </a:bodyPr>
          <a:lstStyle>
            <a:lvl1pPr>
              <a:defRPr sz="4706">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4422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635916"/>
            <a:ext cx="2689274" cy="4929460"/>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39265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89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914431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a:t>References</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7894897"/>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1200" y="1600200"/>
            <a:ext cx="82296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171382637"/>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3650048818"/>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4079585"/>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248758142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a:t>
            </a:r>
            <a:r>
              <a:rPr lang="en-US" dirty="0" err="1"/>
              <a:t>Titlecase</a:t>
            </a:r>
            <a:endParaRPr lang="en-US" dirty="0"/>
          </a:p>
        </p:txBody>
      </p:sp>
    </p:spTree>
    <p:extLst>
      <p:ext uri="{BB962C8B-B14F-4D97-AF65-F5344CB8AC3E}">
        <p14:creationId xmlns:p14="http://schemas.microsoft.com/office/powerpoint/2010/main" val="14546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01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4478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cxnSp>
        <p:nvCxnSpPr>
          <p:cNvPr id="14" name="Straight Connector 13"/>
          <p:cNvCxnSpPr/>
          <p:nvPr/>
        </p:nvCxnSpPr>
        <p:spPr bwMode="auto">
          <a:xfrm>
            <a:off x="0" y="6780212"/>
            <a:ext cx="12192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6" name="Picture 2" descr="http://odetocode.com/Images/odetocode3.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8610600" y="6356350"/>
            <a:ext cx="267275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ECD8F-2625-413B-8DF4-C09AAB18C543}" type="slidenum">
              <a:rPr lang="en-US" smtClean="0"/>
              <a:t>‹#›</a:t>
            </a:fld>
            <a:endParaRPr lang="en-US"/>
          </a:p>
        </p:txBody>
      </p:sp>
    </p:spTree>
    <p:extLst>
      <p:ext uri="{BB962C8B-B14F-4D97-AF65-F5344CB8AC3E}">
        <p14:creationId xmlns:p14="http://schemas.microsoft.com/office/powerpoint/2010/main" val="8893658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 id="2147483693" r:id="rId12"/>
    <p:sldLayoutId id="2147483694" r:id="rId13"/>
    <p:sldLayoutId id="2147483695" r:id="rId14"/>
    <p:sldLayoutId id="2147483696" r:id="rId15"/>
    <p:sldLayoutId id="2147483697" r:id="rId16"/>
  </p:sldLayoutIdLst>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azure.microsoft.com/en-us/documentation/articles/azure-subscription-service-limits/"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Cloud Automation</a:t>
            </a:r>
          </a:p>
        </p:txBody>
      </p:sp>
    </p:spTree>
    <p:extLst>
      <p:ext uri="{BB962C8B-B14F-4D97-AF65-F5344CB8AC3E}">
        <p14:creationId xmlns:p14="http://schemas.microsoft.com/office/powerpoint/2010/main" val="1179441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39765" y="1324624"/>
            <a:ext cx="10086067" cy="550064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133"/>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1"/>
          <p:cNvSpPr>
            <a:spLocks noGrp="1"/>
          </p:cNvSpPr>
          <p:nvPr>
            <p:ph type="title"/>
          </p:nvPr>
        </p:nvSpPr>
        <p:spPr>
          <a:xfrm>
            <a:off x="269241" y="289956"/>
            <a:ext cx="11655840" cy="899538"/>
          </a:xfrm>
        </p:spPr>
        <p:txBody>
          <a:bodyPr/>
          <a:lstStyle/>
          <a:p>
            <a:r>
              <a:rPr lang="en-US" sz="4706" dirty="0"/>
              <a:t>Role Based Access Control</a:t>
            </a:r>
          </a:p>
        </p:txBody>
      </p:sp>
      <p:pic>
        <p:nvPicPr>
          <p:cNvPr id="6" name="Picture 5"/>
          <p:cNvPicPr>
            <a:picLocks noChangeAspect="1"/>
          </p:cNvPicPr>
          <p:nvPr/>
        </p:nvPicPr>
        <p:blipFill>
          <a:blip r:embed="rId2"/>
          <a:stretch>
            <a:fillRect/>
          </a:stretch>
        </p:blipFill>
        <p:spPr>
          <a:xfrm>
            <a:off x="1389169" y="1422299"/>
            <a:ext cx="9795820" cy="5112440"/>
          </a:xfrm>
          <a:prstGeom prst="rect">
            <a:avLst/>
          </a:prstGeom>
        </p:spPr>
      </p:pic>
    </p:spTree>
    <p:extLst>
      <p:ext uri="{BB962C8B-B14F-4D97-AF65-F5344CB8AC3E}">
        <p14:creationId xmlns:p14="http://schemas.microsoft.com/office/powerpoint/2010/main" val="35965134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6" dirty="0"/>
              <a:t>Roles for Azure subscription resources</a:t>
            </a:r>
          </a:p>
        </p:txBody>
      </p:sp>
      <p:sp>
        <p:nvSpPr>
          <p:cNvPr id="3" name="Text Placeholder 2"/>
          <p:cNvSpPr>
            <a:spLocks noGrp="1"/>
          </p:cNvSpPr>
          <p:nvPr>
            <p:ph type="body" sz="quarter" idx="4294967295"/>
          </p:nvPr>
        </p:nvSpPr>
        <p:spPr>
          <a:xfrm>
            <a:off x="567341" y="1428852"/>
            <a:ext cx="11357740" cy="4653214"/>
          </a:xfrm>
          <a:prstGeom prst="rect">
            <a:avLst/>
          </a:prstGeom>
        </p:spPr>
        <p:txBody>
          <a:bodyPr/>
          <a:lstStyle/>
          <a:p>
            <a:pPr marL="0" indent="0">
              <a:buNone/>
            </a:pPr>
            <a:r>
              <a:rPr lang="en-US" sz="3530" dirty="0">
                <a:solidFill>
                  <a:schemeClr val="tx2"/>
                </a:solidFill>
              </a:rPr>
              <a:t>Three primary roles</a:t>
            </a:r>
            <a:r>
              <a:rPr lang="en-US" sz="2353" dirty="0"/>
              <a:t>: </a:t>
            </a:r>
          </a:p>
          <a:p>
            <a:r>
              <a:rPr lang="en-US" sz="2353" dirty="0"/>
              <a:t>Owner, Contributor, Reader</a:t>
            </a:r>
          </a:p>
          <a:p>
            <a:pPr marL="336180" indent="-336180"/>
            <a:r>
              <a:rPr lang="en-US" sz="2353" dirty="0"/>
              <a:t>Permissions on all Azure resources</a:t>
            </a:r>
          </a:p>
          <a:p>
            <a:pPr marL="0" indent="0">
              <a:buNone/>
            </a:pPr>
            <a:r>
              <a:rPr lang="en-US" sz="3530" dirty="0">
                <a:solidFill>
                  <a:schemeClr val="tx2"/>
                </a:solidFill>
              </a:rPr>
              <a:t>30+ resource-specific roles</a:t>
            </a:r>
          </a:p>
          <a:p>
            <a:pPr marL="336180" indent="-336180"/>
            <a:r>
              <a:rPr lang="en-US" sz="2353" dirty="0"/>
              <a:t>Website contributor, Virtual machine contributor, etc.</a:t>
            </a:r>
          </a:p>
          <a:p>
            <a:pPr marL="336180" indent="-336180"/>
            <a:r>
              <a:rPr lang="en-US" sz="2353" dirty="0"/>
              <a:t>Permissions scoped to resources and actions typically required by customers</a:t>
            </a:r>
          </a:p>
          <a:p>
            <a:pPr marL="336180" indent="-336180"/>
            <a:r>
              <a:rPr lang="en-US" sz="2353" dirty="0"/>
              <a:t>Will add more as new Azure resources come online</a:t>
            </a:r>
          </a:p>
          <a:p>
            <a:pPr marL="0" indent="0">
              <a:buNone/>
            </a:pPr>
            <a:r>
              <a:rPr lang="en-US" sz="3530" dirty="0">
                <a:solidFill>
                  <a:schemeClr val="tx2"/>
                </a:solidFill>
              </a:rPr>
              <a:t>Custom roles</a:t>
            </a:r>
          </a:p>
          <a:p>
            <a:pPr marL="336180" indent="-336180"/>
            <a:r>
              <a:rPr lang="en-US" sz="2353" dirty="0"/>
              <a:t>Allows customers to take existing actions and create a custom RBAC role</a:t>
            </a:r>
          </a:p>
          <a:p>
            <a:pPr marL="336180" indent="-336180"/>
            <a:r>
              <a:rPr lang="en-US" sz="2353" dirty="0"/>
              <a:t>Role must be loaded into each subscription</a:t>
            </a:r>
            <a:endParaRPr lang="en-US" sz="2353" dirty="0">
              <a:latin typeface="+mn-lt"/>
            </a:endParaRPr>
          </a:p>
        </p:txBody>
      </p:sp>
      <p:sp>
        <p:nvSpPr>
          <p:cNvPr id="4" name="Rectangle 3"/>
          <p:cNvSpPr/>
          <p:nvPr/>
        </p:nvSpPr>
        <p:spPr>
          <a:xfrm>
            <a:off x="1016280" y="6321706"/>
            <a:ext cx="10459860" cy="362118"/>
          </a:xfrm>
          <a:prstGeom prst="rect">
            <a:avLst/>
          </a:prstGeom>
        </p:spPr>
        <p:txBody>
          <a:bodyPr wrap="square">
            <a:spAutoFit/>
          </a:bodyPr>
          <a:lstStyle/>
          <a:p>
            <a:r>
              <a:rPr lang="en-US" sz="1765" dirty="0"/>
              <a:t>https://azure.microsoft.com/en-us/documentation/articles/role-based-access-built-in-roles/</a:t>
            </a:r>
          </a:p>
        </p:txBody>
      </p:sp>
    </p:spTree>
    <p:extLst>
      <p:ext uri="{BB962C8B-B14F-4D97-AF65-F5344CB8AC3E}">
        <p14:creationId xmlns:p14="http://schemas.microsoft.com/office/powerpoint/2010/main" val="9404369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Locks</a:t>
            </a:r>
          </a:p>
        </p:txBody>
      </p:sp>
      <p:sp>
        <p:nvSpPr>
          <p:cNvPr id="3" name="Content Placeholder 2"/>
          <p:cNvSpPr>
            <a:spLocks noGrp="1"/>
          </p:cNvSpPr>
          <p:nvPr>
            <p:ph idx="4294967295"/>
          </p:nvPr>
        </p:nvSpPr>
        <p:spPr>
          <a:xfrm>
            <a:off x="560799" y="1483088"/>
            <a:ext cx="11079822" cy="4381626"/>
          </a:xfrm>
          <a:prstGeom prst="rect">
            <a:avLst/>
          </a:prstGeom>
        </p:spPr>
        <p:txBody>
          <a:bodyPr/>
          <a:lstStyle/>
          <a:p>
            <a:r>
              <a:rPr lang="en-US" dirty="0">
                <a:solidFill>
                  <a:schemeClr val="tx2"/>
                </a:solidFill>
              </a:rPr>
              <a:t>Accidents happen.  Resource locks help prevent them :) </a:t>
            </a:r>
          </a:p>
          <a:p>
            <a:endParaRPr lang="en-US" dirty="0">
              <a:solidFill>
                <a:schemeClr val="tx2"/>
              </a:solidFill>
            </a:endParaRPr>
          </a:p>
          <a:p>
            <a:r>
              <a:rPr lang="en-US" dirty="0">
                <a:solidFill>
                  <a:schemeClr val="tx2"/>
                </a:solidFill>
              </a:rPr>
              <a:t>Resource locks allow administrators to create policies which prevent write actions or prevent accidental deletion.</a:t>
            </a:r>
          </a:p>
        </p:txBody>
      </p:sp>
    </p:spTree>
    <p:extLst>
      <p:ext uri="{BB962C8B-B14F-4D97-AF65-F5344CB8AC3E}">
        <p14:creationId xmlns:p14="http://schemas.microsoft.com/office/powerpoint/2010/main" val="3905130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6" y="1189210"/>
            <a:ext cx="11473970" cy="5596084"/>
          </a:xfrm>
        </p:spPr>
        <p:txBody>
          <a:bodyPr/>
          <a:lstStyle/>
          <a:p>
            <a:r>
              <a:rPr lang="en-US" dirty="0"/>
              <a:t>Polices are a default allow system</a:t>
            </a:r>
          </a:p>
          <a:p>
            <a:r>
              <a:rPr lang="en-US" dirty="0"/>
              <a:t>Policies are described via Policy Definitions</a:t>
            </a:r>
          </a:p>
          <a:p>
            <a:r>
              <a:rPr lang="en-US" dirty="0"/>
              <a:t>Policy definitions can be created to restrict the actions that can be performed or require the actions to meet a scenario before they can be performed</a:t>
            </a:r>
          </a:p>
          <a:p>
            <a:r>
              <a:rPr lang="en-US" dirty="0"/>
              <a:t>Policies are applied via Policy Assignments</a:t>
            </a:r>
          </a:p>
        </p:txBody>
      </p:sp>
      <p:sp>
        <p:nvSpPr>
          <p:cNvPr id="3" name="Title 2"/>
          <p:cNvSpPr>
            <a:spLocks noGrp="1"/>
          </p:cNvSpPr>
          <p:nvPr>
            <p:ph type="title"/>
          </p:nvPr>
        </p:nvSpPr>
        <p:spPr/>
        <p:txBody>
          <a:bodyPr/>
          <a:lstStyle/>
          <a:p>
            <a:r>
              <a:rPr lang="en-US" sz="4314" dirty="0">
                <a:solidFill>
                  <a:schemeClr val="tx1"/>
                </a:solidFill>
              </a:rPr>
              <a:t>Azure Resource Manager Policies: Key Concepts</a:t>
            </a:r>
          </a:p>
        </p:txBody>
      </p:sp>
    </p:spTree>
    <p:extLst>
      <p:ext uri="{BB962C8B-B14F-4D97-AF65-F5344CB8AC3E}">
        <p14:creationId xmlns:p14="http://schemas.microsoft.com/office/powerpoint/2010/main" val="3113302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6" y="1189210"/>
            <a:ext cx="11473970" cy="5016758"/>
          </a:xfrm>
        </p:spPr>
        <p:txBody>
          <a:bodyPr/>
          <a:lstStyle/>
          <a:p>
            <a:r>
              <a:rPr lang="en-US" dirty="0"/>
              <a:t>Chargeback: Require departmental tags</a:t>
            </a:r>
          </a:p>
          <a:p>
            <a:r>
              <a:rPr lang="en-US" dirty="0"/>
              <a:t>Geo Compliance: Ensure resource locations</a:t>
            </a:r>
          </a:p>
          <a:p>
            <a:r>
              <a:rPr lang="en-US" dirty="0"/>
              <a:t>Service Curation: Select your service catalog</a:t>
            </a:r>
          </a:p>
          <a:p>
            <a:r>
              <a:rPr lang="en-US" dirty="0"/>
              <a:t>Convention: Enforce naming</a:t>
            </a:r>
          </a:p>
          <a:p>
            <a:endParaRPr lang="en-US" dirty="0"/>
          </a:p>
        </p:txBody>
      </p:sp>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Tree>
    <p:extLst>
      <p:ext uri="{BB962C8B-B14F-4D97-AF65-F5344CB8AC3E}">
        <p14:creationId xmlns:p14="http://schemas.microsoft.com/office/powerpoint/2010/main" val="36237264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6" y="1189211"/>
            <a:ext cx="11473970" cy="3278718"/>
          </a:xfrm>
        </p:spPr>
        <p:txBody>
          <a:bodyPr/>
          <a:lstStyle/>
          <a:p>
            <a:r>
              <a:rPr lang="en-US" dirty="0"/>
              <a:t>Designed to work together</a:t>
            </a:r>
          </a:p>
          <a:p>
            <a:r>
              <a:rPr lang="en-US" dirty="0"/>
              <a:t>User must get past RBAC restrictions first</a:t>
            </a:r>
          </a:p>
          <a:p>
            <a:r>
              <a:rPr lang="en-US" dirty="0"/>
              <a:t>Policy can restrict the actions you can perform in addition to RBAC rights</a:t>
            </a:r>
          </a:p>
        </p:txBody>
      </p:sp>
      <p:sp>
        <p:nvSpPr>
          <p:cNvPr id="3" name="Title 2"/>
          <p:cNvSpPr>
            <a:spLocks noGrp="1"/>
          </p:cNvSpPr>
          <p:nvPr>
            <p:ph type="title"/>
          </p:nvPr>
        </p:nvSpPr>
        <p:spPr/>
        <p:txBody>
          <a:bodyPr/>
          <a:lstStyle/>
          <a:p>
            <a:r>
              <a:rPr lang="en-US" dirty="0"/>
              <a:t>Policy Versus RBAC</a:t>
            </a:r>
          </a:p>
        </p:txBody>
      </p:sp>
    </p:spTree>
    <p:extLst>
      <p:ext uri="{BB962C8B-B14F-4D97-AF65-F5344CB8AC3E}">
        <p14:creationId xmlns:p14="http://schemas.microsoft.com/office/powerpoint/2010/main" val="29887133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    "if": {</a:t>
            </a:r>
          </a:p>
          <a:p>
            <a:pPr marL="0" indent="0">
              <a:spcBef>
                <a:spcPts val="0"/>
              </a:spcBef>
              <a:buNone/>
            </a:pPr>
            <a:r>
              <a:rPr lang="en-US" dirty="0">
                <a:latin typeface="Courier New" panose="02070309020205020404" pitchFamily="49" charset="0"/>
                <a:cs typeface="Courier New" panose="02070309020205020404" pitchFamily="49" charset="0"/>
              </a:rPr>
              <a:t>        &lt;condition&gt; | &lt;logical operator&gt;</a:t>
            </a:r>
          </a:p>
          <a:p>
            <a:pPr marL="0" indent="0">
              <a:spcBef>
                <a:spcPts val="0"/>
              </a:spcBef>
              <a:buNone/>
            </a:pP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"then": {</a:t>
            </a:r>
          </a:p>
          <a:p>
            <a:pPr marL="0" indent="0">
              <a:spcBef>
                <a:spcPts val="0"/>
              </a:spcBef>
              <a:buNone/>
            </a:pPr>
            <a:r>
              <a:rPr lang="en-US" dirty="0">
                <a:latin typeface="Courier New" panose="02070309020205020404" pitchFamily="49" charset="0"/>
                <a:cs typeface="Courier New" panose="02070309020205020404" pitchFamily="49" charset="0"/>
              </a:rPr>
              <a:t>        "effect": "deny | audit"</a:t>
            </a:r>
          </a:p>
          <a:p>
            <a:pPr marL="0" indent="0">
              <a:spcBef>
                <a:spcPts val="0"/>
              </a:spcBef>
              <a:buNone/>
            </a:pP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a:t>
            </a:r>
          </a:p>
        </p:txBody>
      </p:sp>
      <p:sp>
        <p:nvSpPr>
          <p:cNvPr id="5" name="Rectangle 4"/>
          <p:cNvSpPr/>
          <p:nvPr/>
        </p:nvSpPr>
        <p:spPr bwMode="auto">
          <a:xfrm>
            <a:off x="866" y="487"/>
            <a:ext cx="12434711" cy="130315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4" rIns="182854" bIns="146284" anchor="ctr"/>
          <a:lstStyle/>
          <a:p>
            <a:pPr defTabSz="932390">
              <a:lnSpc>
                <a:spcPct val="90000"/>
              </a:lnSpc>
              <a:defRPr/>
            </a:pPr>
            <a:r>
              <a:rPr lang="en-US" sz="4801"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Policy Definition Language: Basic Structure</a:t>
            </a:r>
          </a:p>
        </p:txBody>
      </p:sp>
      <p:sp>
        <p:nvSpPr>
          <p:cNvPr id="4" name="Content Placeholder 2"/>
          <p:cNvSpPr txBox="1">
            <a:spLocks/>
          </p:cNvSpPr>
          <p:nvPr/>
        </p:nvSpPr>
        <p:spPr>
          <a:xfrm>
            <a:off x="838307" y="1825648"/>
            <a:ext cx="10516943" cy="4351276"/>
          </a:xfrm>
          <a:prstGeom prst="rect">
            <a:avLst/>
          </a:prstGeom>
        </p:spPr>
        <p:txBody>
          <a:bodyPr>
            <a:normAutofit fontScale="85000" lnSpcReduction="20000"/>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4706">
                <a:latin typeface="Courier New" panose="02070309020205020404" pitchFamily="49" charset="0"/>
                <a:cs typeface="Courier New" panose="02070309020205020404" pitchFamily="49" charset="0"/>
              </a:rPr>
              <a:t>{</a:t>
            </a:r>
          </a:p>
          <a:p>
            <a:pPr marL="0" indent="0">
              <a:spcBef>
                <a:spcPts val="0"/>
              </a:spcBef>
              <a:buNone/>
            </a:pPr>
            <a:r>
              <a:rPr lang="en-US" sz="4706">
                <a:latin typeface="Courier New" panose="02070309020205020404" pitchFamily="49" charset="0"/>
                <a:cs typeface="Courier New" panose="02070309020205020404" pitchFamily="49" charset="0"/>
              </a:rPr>
              <a:t>    "if": {</a:t>
            </a:r>
          </a:p>
          <a:p>
            <a:pPr marL="0" indent="0">
              <a:spcBef>
                <a:spcPts val="0"/>
              </a:spcBef>
              <a:buNone/>
            </a:pPr>
            <a:r>
              <a:rPr lang="en-US" sz="4706">
                <a:latin typeface="Courier New" panose="02070309020205020404" pitchFamily="49" charset="0"/>
                <a:cs typeface="Courier New" panose="02070309020205020404" pitchFamily="49" charset="0"/>
              </a:rPr>
              <a:t>        &lt;condition&gt; | &lt;logical operator&gt;</a:t>
            </a:r>
          </a:p>
          <a:p>
            <a:pPr marL="0" indent="0">
              <a:spcBef>
                <a:spcPts val="0"/>
              </a:spcBef>
              <a:buNone/>
            </a:pPr>
            <a:r>
              <a:rPr lang="en-US" sz="4706">
                <a:latin typeface="Courier New" panose="02070309020205020404" pitchFamily="49" charset="0"/>
                <a:cs typeface="Courier New" panose="02070309020205020404" pitchFamily="49" charset="0"/>
              </a:rPr>
              <a:t>    },</a:t>
            </a:r>
          </a:p>
          <a:p>
            <a:pPr marL="0" indent="0">
              <a:spcBef>
                <a:spcPts val="0"/>
              </a:spcBef>
              <a:buNone/>
            </a:pPr>
            <a:r>
              <a:rPr lang="en-US" sz="4706">
                <a:latin typeface="Courier New" panose="02070309020205020404" pitchFamily="49" charset="0"/>
                <a:cs typeface="Courier New" panose="02070309020205020404" pitchFamily="49" charset="0"/>
              </a:rPr>
              <a:t>    "then": {</a:t>
            </a:r>
          </a:p>
          <a:p>
            <a:pPr marL="0" indent="0">
              <a:spcBef>
                <a:spcPts val="0"/>
              </a:spcBef>
              <a:buNone/>
            </a:pPr>
            <a:r>
              <a:rPr lang="en-US" sz="4706">
                <a:latin typeface="Courier New" panose="02070309020205020404" pitchFamily="49" charset="0"/>
                <a:cs typeface="Courier New" panose="02070309020205020404" pitchFamily="49" charset="0"/>
              </a:rPr>
              <a:t>        "effect": "deny | audit"</a:t>
            </a:r>
          </a:p>
          <a:p>
            <a:pPr marL="0" indent="0">
              <a:spcBef>
                <a:spcPts val="0"/>
              </a:spcBef>
              <a:buNone/>
            </a:pPr>
            <a:r>
              <a:rPr lang="en-US" sz="4706">
                <a:latin typeface="Courier New" panose="02070309020205020404" pitchFamily="49" charset="0"/>
                <a:cs typeface="Courier New" panose="02070309020205020404" pitchFamily="49" charset="0"/>
              </a:rPr>
              <a:t>    }</a:t>
            </a:r>
          </a:p>
          <a:p>
            <a:pPr marL="0" indent="0">
              <a:spcBef>
                <a:spcPts val="0"/>
              </a:spcBef>
              <a:buNone/>
            </a:pPr>
            <a:r>
              <a:rPr lang="en-US" sz="4706">
                <a:latin typeface="Courier New" panose="02070309020205020404" pitchFamily="49" charset="0"/>
                <a:cs typeface="Courier New" panose="02070309020205020404" pitchFamily="49" charset="0"/>
              </a:rPr>
              <a:t>}</a:t>
            </a:r>
            <a:endParaRPr lang="en-US" sz="470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75804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spcBef>
                <a:spcPts val="0"/>
              </a:spcBef>
              <a:buNone/>
            </a:pPr>
            <a:r>
              <a:rPr lang="en-US" dirty="0">
                <a:latin typeface="Courier New" panose="02070309020205020404" pitchFamily="49" charset="0"/>
                <a:cs typeface="Courier New" panose="02070309020205020404" pitchFamily="49" charset="0"/>
              </a:rPr>
              <a:t>{</a:t>
            </a:r>
            <a:endParaRPr lang="en-US" sz="3530" dirty="0">
              <a:latin typeface="Courier New" panose="02070309020205020404" pitchFamily="49" charset="0"/>
              <a:cs typeface="Courier New" panose="02070309020205020404" pitchFamily="49" charset="0"/>
            </a:endParaRPr>
          </a:p>
        </p:txBody>
      </p:sp>
      <p:sp>
        <p:nvSpPr>
          <p:cNvPr id="7" name="Rectangle 6"/>
          <p:cNvSpPr/>
          <p:nvPr/>
        </p:nvSpPr>
        <p:spPr bwMode="auto">
          <a:xfrm>
            <a:off x="866" y="487"/>
            <a:ext cx="12434711" cy="130315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4" rIns="182854" bIns="146284" anchor="ctr"/>
          <a:lstStyle/>
          <a:p>
            <a:pPr defTabSz="932390">
              <a:lnSpc>
                <a:spcPct val="90000"/>
              </a:lnSpc>
              <a:defRPr/>
            </a:pPr>
            <a:r>
              <a:rPr lang="en-US" sz="4801"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Policy Definition Language: Putting it Together</a:t>
            </a:r>
          </a:p>
        </p:txBody>
      </p:sp>
      <p:sp>
        <p:nvSpPr>
          <p:cNvPr id="4" name="Content Placeholder 2"/>
          <p:cNvSpPr txBox="1">
            <a:spLocks/>
          </p:cNvSpPr>
          <p:nvPr/>
        </p:nvSpPr>
        <p:spPr>
          <a:xfrm>
            <a:off x="838307" y="1825648"/>
            <a:ext cx="10516943" cy="4351276"/>
          </a:xfrm>
          <a:prstGeom prst="rect">
            <a:avLst/>
          </a:prstGeom>
        </p:spPr>
        <p:txBody>
          <a:bodyPr>
            <a:no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745">
                <a:latin typeface="Courier New" panose="02070309020205020404" pitchFamily="49" charset="0"/>
                <a:cs typeface="Courier New" panose="02070309020205020404" pitchFamily="49" charset="0"/>
              </a:rPr>
              <a:t>{</a:t>
            </a:r>
          </a:p>
          <a:p>
            <a:pPr marL="0" indent="0">
              <a:spcBef>
                <a:spcPts val="0"/>
              </a:spcBef>
              <a:buNone/>
            </a:pPr>
            <a:r>
              <a:rPr lang="en-US" sz="2745">
                <a:latin typeface="Courier New" panose="02070309020205020404" pitchFamily="49" charset="0"/>
                <a:cs typeface="Courier New" panose="02070309020205020404" pitchFamily="49" charset="0"/>
              </a:rPr>
              <a:t>    "if": {</a:t>
            </a:r>
          </a:p>
          <a:p>
            <a:pPr marL="0" indent="0">
              <a:spcBef>
                <a:spcPts val="0"/>
              </a:spcBef>
              <a:buNone/>
            </a:pPr>
            <a:r>
              <a:rPr lang="en-US" sz="2745">
                <a:latin typeface="Courier New" panose="02070309020205020404" pitchFamily="49" charset="0"/>
                <a:cs typeface="Courier New" panose="02070309020205020404" pitchFamily="49" charset="0"/>
              </a:rPr>
              <a:t>        "not": {</a:t>
            </a:r>
          </a:p>
          <a:p>
            <a:pPr marL="0" indent="0">
              <a:spcBef>
                <a:spcPts val="0"/>
              </a:spcBef>
              <a:buNone/>
            </a:pPr>
            <a:r>
              <a:rPr lang="en-US" sz="2745">
                <a:latin typeface="Courier New" panose="02070309020205020404" pitchFamily="49" charset="0"/>
                <a:cs typeface="Courier New" panose="02070309020205020404" pitchFamily="49" charset="0"/>
              </a:rPr>
              <a:t>            "field": "location",</a:t>
            </a:r>
          </a:p>
          <a:p>
            <a:pPr marL="0" indent="0">
              <a:spcBef>
                <a:spcPts val="0"/>
              </a:spcBef>
              <a:buNone/>
            </a:pPr>
            <a:r>
              <a:rPr lang="en-US" sz="2745">
                <a:latin typeface="Courier New" panose="02070309020205020404" pitchFamily="49" charset="0"/>
                <a:cs typeface="Courier New" panose="02070309020205020404" pitchFamily="49" charset="0"/>
              </a:rPr>
              <a:t>            "in": ["northeurope", "westeurope"] </a:t>
            </a:r>
          </a:p>
          <a:p>
            <a:pPr marL="0" indent="0">
              <a:spcBef>
                <a:spcPts val="0"/>
              </a:spcBef>
              <a:buNone/>
            </a:pPr>
            <a:r>
              <a:rPr lang="en-US" sz="2745">
                <a:latin typeface="Courier New" panose="02070309020205020404" pitchFamily="49" charset="0"/>
                <a:cs typeface="Courier New" panose="02070309020205020404" pitchFamily="49" charset="0"/>
              </a:rPr>
              <a:t>        }</a:t>
            </a:r>
          </a:p>
          <a:p>
            <a:pPr marL="0" indent="0">
              <a:spcBef>
                <a:spcPts val="0"/>
              </a:spcBef>
              <a:buNone/>
            </a:pPr>
            <a:r>
              <a:rPr lang="en-US" sz="2745">
                <a:latin typeface="Courier New" panose="02070309020205020404" pitchFamily="49" charset="0"/>
                <a:cs typeface="Courier New" panose="02070309020205020404" pitchFamily="49" charset="0"/>
              </a:rPr>
              <a:t>    },</a:t>
            </a:r>
          </a:p>
          <a:p>
            <a:pPr marL="0" indent="0">
              <a:spcBef>
                <a:spcPts val="0"/>
              </a:spcBef>
              <a:buNone/>
            </a:pPr>
            <a:r>
              <a:rPr lang="en-US" sz="2745">
                <a:latin typeface="Courier New" panose="02070309020205020404" pitchFamily="49" charset="0"/>
                <a:cs typeface="Courier New" panose="02070309020205020404" pitchFamily="49" charset="0"/>
              </a:rPr>
              <a:t>    "then": {</a:t>
            </a:r>
          </a:p>
          <a:p>
            <a:pPr marL="0" indent="0">
              <a:spcBef>
                <a:spcPts val="0"/>
              </a:spcBef>
              <a:buNone/>
            </a:pPr>
            <a:r>
              <a:rPr lang="en-US" sz="2745">
                <a:latin typeface="Courier New" panose="02070309020205020404" pitchFamily="49" charset="0"/>
                <a:cs typeface="Courier New" panose="02070309020205020404" pitchFamily="49" charset="0"/>
              </a:rPr>
              <a:t>        "effect": "deny"</a:t>
            </a:r>
          </a:p>
          <a:p>
            <a:pPr marL="0" indent="0">
              <a:spcBef>
                <a:spcPts val="0"/>
              </a:spcBef>
              <a:buNone/>
            </a:pPr>
            <a:r>
              <a:rPr lang="en-US" sz="2745">
                <a:latin typeface="Courier New" panose="02070309020205020404" pitchFamily="49" charset="0"/>
                <a:cs typeface="Courier New" panose="02070309020205020404" pitchFamily="49" charset="0"/>
              </a:rPr>
              <a:t>    }</a:t>
            </a:r>
          </a:p>
          <a:p>
            <a:pPr marL="0" indent="0">
              <a:spcBef>
                <a:spcPts val="0"/>
              </a:spcBef>
              <a:buNone/>
            </a:pPr>
            <a:r>
              <a:rPr lang="en-US" sz="2745">
                <a:latin typeface="Courier New" panose="02070309020205020404" pitchFamily="49" charset="0"/>
                <a:cs typeface="Courier New" panose="02070309020205020404" pitchFamily="49" charset="0"/>
              </a:rPr>
              <a:t>}</a:t>
            </a:r>
            <a:endParaRPr lang="en-US" sz="2745"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34387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3" dirty="0"/>
              <a:t>Azure Management Platform: Under the Hood</a:t>
            </a:r>
          </a:p>
        </p:txBody>
      </p:sp>
      <p:sp>
        <p:nvSpPr>
          <p:cNvPr id="5" name="Rounded Rectangle 4"/>
          <p:cNvSpPr/>
          <p:nvPr/>
        </p:nvSpPr>
        <p:spPr>
          <a:xfrm>
            <a:off x="3465237" y="2865641"/>
            <a:ext cx="3584766" cy="448212"/>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6" b="1" dirty="0">
                <a:gradFill>
                  <a:gsLst>
                    <a:gs pos="0">
                      <a:schemeClr val="bg1"/>
                    </a:gs>
                    <a:gs pos="86000">
                      <a:schemeClr val="bg1"/>
                    </a:gs>
                  </a:gsLst>
                  <a:path path="circle">
                    <a:fillToRect r="100000" b="100000"/>
                  </a:path>
                </a:gradFill>
                <a:latin typeface="Segoe UI Light" pitchFamily="34" charset="0"/>
              </a:rPr>
              <a:t>Unified Management REST</a:t>
            </a:r>
          </a:p>
          <a:p>
            <a:pPr algn="ctr"/>
            <a:r>
              <a:rPr lang="en-US" sz="980" b="1" dirty="0">
                <a:gradFill>
                  <a:gsLst>
                    <a:gs pos="0">
                      <a:schemeClr val="bg1"/>
                    </a:gs>
                    <a:gs pos="86000">
                      <a:schemeClr val="bg1"/>
                    </a:gs>
                  </a:gsLst>
                  <a:path path="circle">
                    <a:fillToRect r="100000" b="100000"/>
                  </a:path>
                </a:gradFill>
                <a:latin typeface="Segoe UI Light" pitchFamily="34" charset="0"/>
              </a:rPr>
              <a:t>Proxy, Batching &amp; Security</a:t>
            </a:r>
          </a:p>
        </p:txBody>
      </p:sp>
      <p:sp>
        <p:nvSpPr>
          <p:cNvPr id="6" name="Rounded Rectangle 5"/>
          <p:cNvSpPr/>
          <p:nvPr/>
        </p:nvSpPr>
        <p:spPr>
          <a:xfrm>
            <a:off x="684151" y="5554915"/>
            <a:ext cx="1705591" cy="710687"/>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b="1" dirty="0">
                <a:solidFill>
                  <a:schemeClr val="bg2"/>
                </a:solidFill>
                <a:latin typeface="Segoe UI Light" pitchFamily="34" charset="0"/>
              </a:rPr>
              <a:t>Web Site</a:t>
            </a:r>
          </a:p>
        </p:txBody>
      </p:sp>
      <p:sp>
        <p:nvSpPr>
          <p:cNvPr id="7" name="Rounded Rectangle 6"/>
          <p:cNvSpPr/>
          <p:nvPr/>
        </p:nvSpPr>
        <p:spPr>
          <a:xfrm>
            <a:off x="2517374" y="5554915"/>
            <a:ext cx="1656544" cy="7106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 Cloud Service</a:t>
            </a:r>
          </a:p>
        </p:txBody>
      </p:sp>
      <p:sp>
        <p:nvSpPr>
          <p:cNvPr id="8" name="Rounded Rectangle 7"/>
          <p:cNvSpPr/>
          <p:nvPr/>
        </p:nvSpPr>
        <p:spPr>
          <a:xfrm>
            <a:off x="4279272" y="5535961"/>
            <a:ext cx="1643789" cy="729641"/>
          </a:xfrm>
          <a:prstGeom prst="round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IaaS</a:t>
            </a:r>
          </a:p>
        </p:txBody>
      </p:sp>
      <p:sp>
        <p:nvSpPr>
          <p:cNvPr id="9" name="Rounded Rectangle 8"/>
          <p:cNvSpPr/>
          <p:nvPr/>
        </p:nvSpPr>
        <p:spPr>
          <a:xfrm>
            <a:off x="6030291" y="5517007"/>
            <a:ext cx="1575395" cy="748595"/>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 Networking</a:t>
            </a:r>
          </a:p>
        </p:txBody>
      </p:sp>
      <p:sp>
        <p:nvSpPr>
          <p:cNvPr id="10" name="TextBox 9"/>
          <p:cNvSpPr txBox="1"/>
          <p:nvPr/>
        </p:nvSpPr>
        <p:spPr>
          <a:xfrm>
            <a:off x="9324205" y="5849353"/>
            <a:ext cx="301686" cy="303481"/>
          </a:xfrm>
          <a:prstGeom prst="rect">
            <a:avLst/>
          </a:prstGeom>
          <a:noFill/>
        </p:spPr>
        <p:txBody>
          <a:bodyPr wrap="none" rtlCol="0">
            <a:spAutoFit/>
          </a:bodyPr>
          <a:lstStyle/>
          <a:p>
            <a:r>
              <a:rPr lang="en-US" sz="1372" b="1" dirty="0">
                <a:latin typeface="Segoe UI Light" pitchFamily="34" charset="0"/>
              </a:rPr>
              <a:t>…</a:t>
            </a:r>
          </a:p>
        </p:txBody>
      </p:sp>
      <p:sp>
        <p:nvSpPr>
          <p:cNvPr id="11" name="Rounded Rectangle 10"/>
          <p:cNvSpPr/>
          <p:nvPr/>
        </p:nvSpPr>
        <p:spPr>
          <a:xfrm>
            <a:off x="5256132" y="3727502"/>
            <a:ext cx="1571187" cy="667858"/>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Application Manager</a:t>
            </a:r>
          </a:p>
        </p:txBody>
      </p:sp>
      <p:sp>
        <p:nvSpPr>
          <p:cNvPr id="12" name="Rounded Rectangle 11"/>
          <p:cNvSpPr/>
          <p:nvPr/>
        </p:nvSpPr>
        <p:spPr>
          <a:xfrm>
            <a:off x="6966772" y="3735306"/>
            <a:ext cx="1352506" cy="660055"/>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Billing</a:t>
            </a:r>
          </a:p>
        </p:txBody>
      </p:sp>
      <p:sp>
        <p:nvSpPr>
          <p:cNvPr id="13" name="Rounded Rectangle 12"/>
          <p:cNvSpPr/>
          <p:nvPr/>
        </p:nvSpPr>
        <p:spPr>
          <a:xfrm>
            <a:off x="8463394" y="3727502"/>
            <a:ext cx="1377772" cy="667858"/>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Monitoring</a:t>
            </a:r>
          </a:p>
        </p:txBody>
      </p:sp>
      <p:sp>
        <p:nvSpPr>
          <p:cNvPr id="14" name="Rounded Rectangle 13"/>
          <p:cNvSpPr/>
          <p:nvPr/>
        </p:nvSpPr>
        <p:spPr>
          <a:xfrm>
            <a:off x="10007317" y="3735306"/>
            <a:ext cx="1353351" cy="660055"/>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Marketplace</a:t>
            </a:r>
          </a:p>
        </p:txBody>
      </p:sp>
      <p:cxnSp>
        <p:nvCxnSpPr>
          <p:cNvPr id="15" name="Straight Connector 14"/>
          <p:cNvCxnSpPr/>
          <p:nvPr/>
        </p:nvCxnSpPr>
        <p:spPr>
          <a:xfrm>
            <a:off x="1489493" y="5164687"/>
            <a:ext cx="8909248"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1"/>
          </p:cNvCxnSpPr>
          <p:nvPr/>
        </p:nvCxnSpPr>
        <p:spPr>
          <a:xfrm rot="10800000" flipV="1">
            <a:off x="3798146" y="4061431"/>
            <a:ext cx="1457986" cy="1103248"/>
          </a:xfrm>
          <a:prstGeom prst="bentConnector2">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41719" y="3325494"/>
            <a:ext cx="0" cy="206825"/>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86280" y="2534787"/>
            <a:ext cx="0" cy="235295"/>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783529" y="3313853"/>
            <a:ext cx="0" cy="1850827"/>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41723" y="3537959"/>
            <a:ext cx="4642269"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0"/>
          </p:cNvCxnSpPr>
          <p:nvPr/>
        </p:nvCxnSpPr>
        <p:spPr>
          <a:xfrm>
            <a:off x="6041720" y="3537959"/>
            <a:ext cx="5" cy="18954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645969" y="3537959"/>
            <a:ext cx="0" cy="18954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178260" y="3537959"/>
            <a:ext cx="0" cy="18954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0657047" y="3537959"/>
            <a:ext cx="0" cy="18954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01498" y="5164680"/>
            <a:ext cx="5561" cy="30830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307973" y="5164680"/>
            <a:ext cx="4979" cy="287397"/>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026867" y="5164680"/>
            <a:ext cx="0" cy="269196"/>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775719" y="5164680"/>
            <a:ext cx="0" cy="274049"/>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722825" y="4681838"/>
            <a:ext cx="5038433" cy="564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722825" y="4687477"/>
            <a:ext cx="0" cy="47720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70573" y="4379191"/>
            <a:ext cx="0" cy="281527"/>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27712" y="4400310"/>
            <a:ext cx="0" cy="281527"/>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224331" y="4415428"/>
            <a:ext cx="0" cy="281527"/>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0761258" y="4402048"/>
            <a:ext cx="0" cy="298808"/>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99733" y="1398418"/>
            <a:ext cx="3388999" cy="1780186"/>
          </a:xfrm>
          <a:prstGeom prst="rect">
            <a:avLst/>
          </a:prstGeom>
          <a:noFill/>
        </p:spPr>
        <p:txBody>
          <a:bodyPr wrap="square" rtlCol="0">
            <a:spAutoFit/>
          </a:bodyPr>
          <a:lstStyle/>
          <a:p>
            <a:r>
              <a:rPr lang="en-US" sz="1372" dirty="0">
                <a:latin typeface="Segoe UI Light" pitchFamily="34" charset="0"/>
              </a:rPr>
              <a:t>Application management pivots </a:t>
            </a:r>
          </a:p>
          <a:p>
            <a:r>
              <a:rPr lang="en-US" sz="1372" dirty="0">
                <a:latin typeface="Segoe UI Light" pitchFamily="34" charset="0"/>
              </a:rPr>
              <a:t>through </a:t>
            </a:r>
            <a:r>
              <a:rPr lang="en-US" sz="1372" b="1" dirty="0">
                <a:latin typeface="Segoe UI Light" pitchFamily="34" charset="0"/>
              </a:rPr>
              <a:t>UI, API, PowerShell, CLI:</a:t>
            </a:r>
          </a:p>
          <a:p>
            <a:pPr marL="336145" indent="-336145">
              <a:buFont typeface="Webdings" pitchFamily="18" charset="2"/>
              <a:buChar char="4"/>
            </a:pPr>
            <a:r>
              <a:rPr lang="en-US" sz="1372" dirty="0">
                <a:latin typeface="Segoe UI Light" pitchFamily="34" charset="0"/>
              </a:rPr>
              <a:t>Deploy/Provision</a:t>
            </a:r>
          </a:p>
          <a:p>
            <a:pPr marL="336145" indent="-336145">
              <a:buFont typeface="Webdings" pitchFamily="18" charset="2"/>
              <a:buChar char="4"/>
            </a:pPr>
            <a:r>
              <a:rPr lang="en-US" sz="1372" dirty="0">
                <a:latin typeface="Segoe UI Light" pitchFamily="34" charset="0"/>
              </a:rPr>
              <a:t>Upgrade/Version</a:t>
            </a:r>
          </a:p>
          <a:p>
            <a:pPr marL="336145" indent="-336145">
              <a:buFont typeface="Webdings" pitchFamily="18" charset="2"/>
              <a:buChar char="4"/>
            </a:pPr>
            <a:r>
              <a:rPr lang="en-US" sz="1372" dirty="0">
                <a:latin typeface="Segoe UI Light" pitchFamily="34" charset="0"/>
              </a:rPr>
              <a:t>Configure</a:t>
            </a:r>
          </a:p>
          <a:p>
            <a:pPr marL="336145" indent="-336145">
              <a:buFont typeface="Webdings" pitchFamily="18" charset="2"/>
              <a:buChar char="4"/>
            </a:pPr>
            <a:r>
              <a:rPr lang="en-US" sz="1372" dirty="0">
                <a:latin typeface="Segoe UI Light" pitchFamily="34" charset="0"/>
              </a:rPr>
              <a:t>Monitor/Diagnose</a:t>
            </a:r>
          </a:p>
          <a:p>
            <a:pPr marL="336145" indent="-336145">
              <a:buFont typeface="Webdings" pitchFamily="18" charset="2"/>
              <a:buChar char="4"/>
            </a:pPr>
            <a:r>
              <a:rPr lang="en-US" sz="1372" dirty="0">
                <a:latin typeface="Segoe UI Light" pitchFamily="34" charset="0"/>
              </a:rPr>
              <a:t>Billing/Subscription</a:t>
            </a:r>
          </a:p>
          <a:p>
            <a:pPr marL="336145" indent="-336145">
              <a:buFont typeface="Webdings" pitchFamily="18" charset="2"/>
              <a:buChar char="4"/>
            </a:pPr>
            <a:r>
              <a:rPr lang="en-US" sz="1372" dirty="0">
                <a:latin typeface="Segoe UI Light" pitchFamily="34" charset="0"/>
              </a:rPr>
              <a:t>Marketplace</a:t>
            </a:r>
          </a:p>
        </p:txBody>
      </p:sp>
      <p:sp>
        <p:nvSpPr>
          <p:cNvPr id="36" name="Flowchart: Connector 35"/>
          <p:cNvSpPr>
            <a:spLocks noChangeAspect="1"/>
          </p:cNvSpPr>
          <p:nvPr/>
        </p:nvSpPr>
        <p:spPr>
          <a:xfrm>
            <a:off x="5097768" y="2706659"/>
            <a:ext cx="179238" cy="179285"/>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a:latin typeface="Segoe UI Light" pitchFamily="34" charset="0"/>
            </a:endParaRPr>
          </a:p>
        </p:txBody>
      </p:sp>
      <p:sp>
        <p:nvSpPr>
          <p:cNvPr id="37" name="Flowchart: Connector 36"/>
          <p:cNvSpPr>
            <a:spLocks noChangeAspect="1"/>
          </p:cNvSpPr>
          <p:nvPr/>
        </p:nvSpPr>
        <p:spPr>
          <a:xfrm>
            <a:off x="1417440" y="5440436"/>
            <a:ext cx="179238" cy="179285"/>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a:latin typeface="Segoe UI Light" pitchFamily="34" charset="0"/>
            </a:endParaRPr>
          </a:p>
        </p:txBody>
      </p:sp>
      <p:sp>
        <p:nvSpPr>
          <p:cNvPr id="38" name="Flowchart: Connector 37"/>
          <p:cNvSpPr>
            <a:spLocks noChangeAspect="1"/>
          </p:cNvSpPr>
          <p:nvPr/>
        </p:nvSpPr>
        <p:spPr>
          <a:xfrm>
            <a:off x="3223332" y="5428794"/>
            <a:ext cx="179238" cy="179285"/>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8">
              <a:latin typeface="Segoe UI Light" pitchFamily="34" charset="0"/>
            </a:endParaRPr>
          </a:p>
        </p:txBody>
      </p:sp>
      <p:sp>
        <p:nvSpPr>
          <p:cNvPr id="39" name="Flowchart: Connector 38"/>
          <p:cNvSpPr>
            <a:spLocks noChangeAspect="1"/>
          </p:cNvSpPr>
          <p:nvPr/>
        </p:nvSpPr>
        <p:spPr>
          <a:xfrm>
            <a:off x="4942812" y="5417152"/>
            <a:ext cx="179238" cy="179285"/>
          </a:xfrm>
          <a:prstGeom prst="flowChartConnector">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76">
              <a:latin typeface="Segoe UI Light" pitchFamily="34" charset="0"/>
            </a:endParaRPr>
          </a:p>
        </p:txBody>
      </p:sp>
      <p:sp>
        <p:nvSpPr>
          <p:cNvPr id="40" name="Flowchart: Connector 39"/>
          <p:cNvSpPr>
            <a:spLocks noChangeAspect="1"/>
          </p:cNvSpPr>
          <p:nvPr/>
        </p:nvSpPr>
        <p:spPr>
          <a:xfrm>
            <a:off x="6680543" y="5405511"/>
            <a:ext cx="179238" cy="179285"/>
          </a:xfrm>
          <a:prstGeom prst="flowChartConnector">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76">
              <a:latin typeface="Segoe UI Light" pitchFamily="34" charset="0"/>
            </a:endParaRPr>
          </a:p>
        </p:txBody>
      </p:sp>
      <p:sp>
        <p:nvSpPr>
          <p:cNvPr id="41" name="Rounded Rectangle 40"/>
          <p:cNvSpPr/>
          <p:nvPr/>
        </p:nvSpPr>
        <p:spPr>
          <a:xfrm>
            <a:off x="7718531" y="5517007"/>
            <a:ext cx="1531814" cy="750671"/>
          </a:xfrm>
          <a:prstGeom prst="roundRect">
            <a:avLst/>
          </a:prstGeom>
          <a:solidFill>
            <a:schemeClr val="tx1"/>
          </a:solidFill>
          <a:ln>
            <a:noFill/>
          </a:ln>
        </p:spPr>
        <p:style>
          <a:lnRef idx="2">
            <a:schemeClr val="accent3">
              <a:shade val="50000"/>
            </a:schemeClr>
          </a:lnRef>
          <a:fillRef idx="1002">
            <a:schemeClr val="dk1"/>
          </a:fillRef>
          <a:effectRef idx="0">
            <a:schemeClr val="accent3"/>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 SQL Azure</a:t>
            </a:r>
          </a:p>
        </p:txBody>
      </p:sp>
      <p:cxnSp>
        <p:nvCxnSpPr>
          <p:cNvPr id="42" name="Straight Arrow Connector 41"/>
          <p:cNvCxnSpPr/>
          <p:nvPr/>
        </p:nvCxnSpPr>
        <p:spPr>
          <a:xfrm>
            <a:off x="8420375" y="5164680"/>
            <a:ext cx="0" cy="274049"/>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onnector 42"/>
          <p:cNvSpPr>
            <a:spLocks noChangeAspect="1"/>
          </p:cNvSpPr>
          <p:nvPr/>
        </p:nvSpPr>
        <p:spPr>
          <a:xfrm>
            <a:off x="8325196" y="5405511"/>
            <a:ext cx="179238" cy="179285"/>
          </a:xfrm>
          <a:prstGeom prst="flowChartConnector">
            <a:avLst/>
          </a:prstGeom>
          <a:solidFill>
            <a:schemeClr val="tx1"/>
          </a:solidFill>
          <a:ln>
            <a:noFill/>
          </a:ln>
        </p:spPr>
        <p:style>
          <a:lnRef idx="2">
            <a:schemeClr val="accent3">
              <a:shade val="50000"/>
            </a:schemeClr>
          </a:lnRef>
          <a:fillRef idx="1002">
            <a:schemeClr val="dk1"/>
          </a:fillRef>
          <a:effectRef idx="0">
            <a:schemeClr val="accent3"/>
          </a:effectRef>
          <a:fontRef idx="minor">
            <a:schemeClr val="lt1"/>
          </a:fontRef>
        </p:style>
        <p:txBody>
          <a:bodyPr rtlCol="0" anchor="ctr"/>
          <a:lstStyle/>
          <a:p>
            <a:pPr algn="ctr"/>
            <a:endParaRPr lang="en-US" sz="1176">
              <a:latin typeface="Segoe UI Light" pitchFamily="34" charset="0"/>
            </a:endParaRPr>
          </a:p>
        </p:txBody>
      </p:sp>
      <p:sp>
        <p:nvSpPr>
          <p:cNvPr id="44" name="Rounded Rectangle 43"/>
          <p:cNvSpPr/>
          <p:nvPr/>
        </p:nvSpPr>
        <p:spPr>
          <a:xfrm>
            <a:off x="9632833" y="5512333"/>
            <a:ext cx="1531814" cy="750671"/>
          </a:xfrm>
          <a:prstGeom prst="roundRect">
            <a:avLst/>
          </a:prstGeom>
          <a:solidFill>
            <a:schemeClr val="accent4"/>
          </a:solidFill>
          <a:ln>
            <a:noFill/>
          </a:ln>
        </p:spPr>
        <p:style>
          <a:lnRef idx="2">
            <a:schemeClr val="accent3">
              <a:shade val="50000"/>
            </a:schemeClr>
          </a:lnRef>
          <a:fillRef idx="1002">
            <a:schemeClr val="dk1"/>
          </a:fillRef>
          <a:effectRef idx="0">
            <a:schemeClr val="accent3"/>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3</a:t>
            </a:r>
            <a:r>
              <a:rPr lang="en-US" sz="1372" b="1" baseline="30000" dirty="0">
                <a:gradFill>
                  <a:gsLst>
                    <a:gs pos="0">
                      <a:schemeClr val="bg1"/>
                    </a:gs>
                    <a:gs pos="86000">
                      <a:schemeClr val="bg1"/>
                    </a:gs>
                  </a:gsLst>
                  <a:path path="circle">
                    <a:fillToRect r="100000" b="100000"/>
                  </a:path>
                </a:gradFill>
                <a:latin typeface="Segoe UI Light" pitchFamily="34" charset="0"/>
              </a:rPr>
              <a:t>rd</a:t>
            </a:r>
            <a:r>
              <a:rPr lang="en-US" sz="1372" b="1" dirty="0">
                <a:gradFill>
                  <a:gsLst>
                    <a:gs pos="0">
                      <a:schemeClr val="bg1"/>
                    </a:gs>
                    <a:gs pos="86000">
                      <a:schemeClr val="bg1"/>
                    </a:gs>
                  </a:gsLst>
                  <a:path path="circle">
                    <a:fillToRect r="100000" b="100000"/>
                  </a:path>
                </a:gradFill>
                <a:latin typeface="Segoe UI Light" pitchFamily="34" charset="0"/>
              </a:rPr>
              <a:t> Party Service</a:t>
            </a:r>
          </a:p>
        </p:txBody>
      </p:sp>
      <p:cxnSp>
        <p:nvCxnSpPr>
          <p:cNvPr id="45" name="Straight Arrow Connector 44"/>
          <p:cNvCxnSpPr/>
          <p:nvPr/>
        </p:nvCxnSpPr>
        <p:spPr>
          <a:xfrm>
            <a:off x="10376699" y="5174013"/>
            <a:ext cx="0" cy="274049"/>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Flowchart: Connector 45"/>
          <p:cNvSpPr>
            <a:spLocks noChangeAspect="1"/>
          </p:cNvSpPr>
          <p:nvPr/>
        </p:nvSpPr>
        <p:spPr>
          <a:xfrm>
            <a:off x="10281520" y="5414844"/>
            <a:ext cx="179238" cy="179285"/>
          </a:xfrm>
          <a:prstGeom prst="flowChartConnector">
            <a:avLst/>
          </a:prstGeom>
          <a:solidFill>
            <a:schemeClr val="accent4"/>
          </a:solidFill>
          <a:ln>
            <a:noFill/>
          </a:ln>
        </p:spPr>
        <p:style>
          <a:lnRef idx="2">
            <a:schemeClr val="accent3">
              <a:shade val="50000"/>
            </a:schemeClr>
          </a:lnRef>
          <a:fillRef idx="1002">
            <a:schemeClr val="dk1"/>
          </a:fillRef>
          <a:effectRef idx="0">
            <a:schemeClr val="accent3"/>
          </a:effectRef>
          <a:fontRef idx="minor">
            <a:schemeClr val="lt1"/>
          </a:fontRef>
        </p:style>
        <p:txBody>
          <a:bodyPr rtlCol="0" anchor="ctr"/>
          <a:lstStyle/>
          <a:p>
            <a:pPr algn="ctr"/>
            <a:endParaRPr lang="en-US" sz="1176">
              <a:latin typeface="Segoe UI Light" pitchFamily="34" charset="0"/>
            </a:endParaRPr>
          </a:p>
        </p:txBody>
      </p:sp>
      <p:grpSp>
        <p:nvGrpSpPr>
          <p:cNvPr id="47" name="Group 46"/>
          <p:cNvGrpSpPr/>
          <p:nvPr/>
        </p:nvGrpSpPr>
        <p:grpSpPr>
          <a:xfrm>
            <a:off x="788951" y="1405516"/>
            <a:ext cx="3721783" cy="903188"/>
            <a:chOff x="3466397" y="1485901"/>
            <a:chExt cx="3796413" cy="921299"/>
          </a:xfrm>
          <a:solidFill>
            <a:srgbClr val="FFC000"/>
          </a:solidFill>
        </p:grpSpPr>
        <p:sp>
          <p:nvSpPr>
            <p:cNvPr id="48" name="Rounded Rectangle 47"/>
            <p:cNvSpPr/>
            <p:nvPr/>
          </p:nvSpPr>
          <p:spPr>
            <a:xfrm>
              <a:off x="3466397" y="1485901"/>
              <a:ext cx="3796413" cy="921299"/>
            </a:xfrm>
            <a:prstGeom prst="round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68" b="1" dirty="0">
                  <a:gradFill>
                    <a:gsLst>
                      <a:gs pos="0">
                        <a:schemeClr val="bg1"/>
                      </a:gs>
                      <a:gs pos="86000">
                        <a:schemeClr val="bg1"/>
                      </a:gs>
                    </a:gsLst>
                    <a:path path="circle">
                      <a:fillToRect r="100000" b="100000"/>
                    </a:path>
                  </a:gradFill>
                  <a:latin typeface="Segoe UI Light" pitchFamily="34" charset="0"/>
                </a:rPr>
                <a:t>Unified Management Portal</a:t>
              </a:r>
            </a:p>
          </p:txBody>
        </p:sp>
        <p:sp>
          <p:nvSpPr>
            <p:cNvPr id="49" name="Rectangle 48"/>
            <p:cNvSpPr/>
            <p:nvPr/>
          </p:nvSpPr>
          <p:spPr bwMode="auto">
            <a:xfrm>
              <a:off x="3599043" y="1990769"/>
              <a:ext cx="964415" cy="361862"/>
            </a:xfrm>
            <a:prstGeom prst="rect">
              <a:avLst/>
            </a:prstGeom>
            <a:solidFill>
              <a:srgbClr val="FFC000"/>
            </a:solidFill>
            <a:ln>
              <a:solidFill>
                <a:schemeClr val="tx1">
                  <a:alpha val="56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r>
                <a:rPr lang="en-US" sz="1176" b="1" spc="-49" dirty="0">
                  <a:solidFill>
                    <a:schemeClr val="bg1"/>
                  </a:solidFill>
                  <a:latin typeface="Segoe UI Light" pitchFamily="34" charset="0"/>
                  <a:ea typeface="Segoe UI" pitchFamily="34" charset="0"/>
                  <a:cs typeface="Segoe UI" pitchFamily="34" charset="0"/>
                </a:rPr>
                <a:t>Website</a:t>
              </a:r>
              <a:endParaRPr lang="en-US" sz="1372" b="1" spc="-49" dirty="0">
                <a:solidFill>
                  <a:schemeClr val="bg1"/>
                </a:solidFill>
                <a:latin typeface="Segoe UI Light" pitchFamily="34" charset="0"/>
                <a:ea typeface="Segoe UI" pitchFamily="34" charset="0"/>
                <a:cs typeface="Segoe UI" pitchFamily="34" charset="0"/>
              </a:endParaRPr>
            </a:p>
          </p:txBody>
        </p:sp>
        <p:sp>
          <p:nvSpPr>
            <p:cNvPr id="50" name="Rectangle 49"/>
            <p:cNvSpPr/>
            <p:nvPr/>
          </p:nvSpPr>
          <p:spPr bwMode="auto">
            <a:xfrm>
              <a:off x="4673705" y="1990769"/>
              <a:ext cx="964415" cy="361862"/>
            </a:xfrm>
            <a:prstGeom prst="rect">
              <a:avLst/>
            </a:prstGeom>
            <a:grpFill/>
            <a:ln>
              <a:solidFill>
                <a:schemeClr val="tx1">
                  <a:alpha val="56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r>
                <a:rPr lang="en-US" sz="1078" b="1" spc="-49" dirty="0">
                  <a:solidFill>
                    <a:schemeClr val="bg1"/>
                  </a:solidFill>
                  <a:latin typeface="Segoe UI Light" pitchFamily="34" charset="0"/>
                  <a:ea typeface="Segoe UI" pitchFamily="34" charset="0"/>
                  <a:cs typeface="Segoe UI" pitchFamily="34" charset="0"/>
                </a:rPr>
                <a:t>Cloud Service</a:t>
              </a:r>
            </a:p>
          </p:txBody>
        </p:sp>
        <p:sp>
          <p:nvSpPr>
            <p:cNvPr id="51" name="Rectangle 50"/>
            <p:cNvSpPr/>
            <p:nvPr/>
          </p:nvSpPr>
          <p:spPr bwMode="auto">
            <a:xfrm>
              <a:off x="6175635" y="1977563"/>
              <a:ext cx="964415" cy="379038"/>
            </a:xfrm>
            <a:prstGeom prst="rect">
              <a:avLst/>
            </a:prstGeom>
            <a:grpFill/>
            <a:ln>
              <a:solidFill>
                <a:schemeClr val="tx1">
                  <a:alpha val="56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980" b="1" spc="-49" dirty="0">
                <a:solidFill>
                  <a:schemeClr val="bg1"/>
                </a:solidFill>
                <a:latin typeface="Segoe UI Light" pitchFamily="34" charset="0"/>
                <a:ea typeface="Segoe UI" pitchFamily="34" charset="0"/>
                <a:cs typeface="Segoe UI" pitchFamily="34" charset="0"/>
              </a:endParaRPr>
            </a:p>
            <a:p>
              <a:pPr algn="ctr" defTabSz="896091" fontAlgn="base">
                <a:spcBef>
                  <a:spcPct val="0"/>
                </a:spcBef>
                <a:spcAft>
                  <a:spcPct val="0"/>
                </a:spcAft>
              </a:pPr>
              <a:endParaRPr lang="en-US" sz="980" b="1" spc="-49" dirty="0">
                <a:solidFill>
                  <a:schemeClr val="bg1"/>
                </a:solidFill>
                <a:latin typeface="Segoe UI Light" pitchFamily="34" charset="0"/>
                <a:ea typeface="Segoe UI" pitchFamily="34" charset="0"/>
                <a:cs typeface="Segoe UI" pitchFamily="34" charset="0"/>
              </a:endParaRPr>
            </a:p>
            <a:p>
              <a:pPr algn="ctr" defTabSz="896091" fontAlgn="base">
                <a:spcBef>
                  <a:spcPct val="0"/>
                </a:spcBef>
                <a:spcAft>
                  <a:spcPct val="0"/>
                </a:spcAft>
              </a:pPr>
              <a:r>
                <a:rPr lang="en-US" sz="980" b="1" spc="-49" dirty="0">
                  <a:solidFill>
                    <a:schemeClr val="bg1"/>
                  </a:solidFill>
                  <a:latin typeface="Segoe UI Light" pitchFamily="34" charset="0"/>
                  <a:ea typeface="Segoe UI" pitchFamily="34" charset="0"/>
                  <a:cs typeface="Segoe UI" pitchFamily="34" charset="0"/>
                </a:rPr>
                <a:t>3</a:t>
              </a:r>
              <a:r>
                <a:rPr lang="en-US" sz="980" b="1" spc="-49" baseline="30000" dirty="0">
                  <a:solidFill>
                    <a:schemeClr val="bg1"/>
                  </a:solidFill>
                  <a:latin typeface="Segoe UI Light" pitchFamily="34" charset="0"/>
                  <a:ea typeface="Segoe UI" pitchFamily="34" charset="0"/>
                  <a:cs typeface="Segoe UI" pitchFamily="34" charset="0"/>
                </a:rPr>
                <a:t>rd</a:t>
              </a:r>
              <a:r>
                <a:rPr lang="en-US" sz="980" b="1" spc="-49" dirty="0">
                  <a:solidFill>
                    <a:schemeClr val="bg1"/>
                  </a:solidFill>
                  <a:latin typeface="Segoe UI Light" pitchFamily="34" charset="0"/>
                  <a:ea typeface="Segoe UI" pitchFamily="34" charset="0"/>
                  <a:cs typeface="Segoe UI" pitchFamily="34" charset="0"/>
                </a:rPr>
                <a:t> party extension</a:t>
              </a:r>
            </a:p>
          </p:txBody>
        </p:sp>
        <p:sp>
          <p:nvSpPr>
            <p:cNvPr id="52" name="TextBox 51"/>
            <p:cNvSpPr txBox="1"/>
            <p:nvPr/>
          </p:nvSpPr>
          <p:spPr>
            <a:xfrm>
              <a:off x="5750128" y="2017811"/>
              <a:ext cx="307735" cy="309566"/>
            </a:xfrm>
            <a:prstGeom prst="rect">
              <a:avLst/>
            </a:prstGeom>
            <a:grpFill/>
          </p:spPr>
          <p:txBody>
            <a:bodyPr wrap="none" rtlCol="0">
              <a:spAutoFit/>
            </a:bodyPr>
            <a:lstStyle/>
            <a:p>
              <a:r>
                <a:rPr lang="en-US" sz="1372" b="1" dirty="0">
                  <a:solidFill>
                    <a:schemeClr val="bg1"/>
                  </a:solidFill>
                  <a:latin typeface="Segoe UI Light" pitchFamily="34" charset="0"/>
                </a:rPr>
                <a:t>…</a:t>
              </a:r>
            </a:p>
          </p:txBody>
        </p:sp>
      </p:grpSp>
      <p:cxnSp>
        <p:nvCxnSpPr>
          <p:cNvPr id="53" name="Straight Connector 52"/>
          <p:cNvCxnSpPr/>
          <p:nvPr/>
        </p:nvCxnSpPr>
        <p:spPr>
          <a:xfrm flipV="1">
            <a:off x="2445254" y="2528632"/>
            <a:ext cx="4324908" cy="2216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487479" y="2308704"/>
            <a:ext cx="0" cy="25810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4678455" y="1409974"/>
            <a:ext cx="1351836" cy="898729"/>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Scripting,  PowerShell, CLI</a:t>
            </a:r>
          </a:p>
        </p:txBody>
      </p:sp>
      <p:sp>
        <p:nvSpPr>
          <p:cNvPr id="56" name="Rounded Rectangle 55"/>
          <p:cNvSpPr/>
          <p:nvPr/>
        </p:nvSpPr>
        <p:spPr>
          <a:xfrm>
            <a:off x="6140516" y="1399299"/>
            <a:ext cx="1244606" cy="898729"/>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3</a:t>
            </a:r>
            <a:r>
              <a:rPr lang="en-US" sz="1568" b="1" baseline="30000" dirty="0">
                <a:gradFill>
                  <a:gsLst>
                    <a:gs pos="0">
                      <a:schemeClr val="bg1"/>
                    </a:gs>
                    <a:gs pos="86000">
                      <a:schemeClr val="bg1"/>
                    </a:gs>
                  </a:gsLst>
                  <a:path path="circle">
                    <a:fillToRect r="100000" b="100000"/>
                  </a:path>
                </a:gradFill>
                <a:latin typeface="Segoe UI Light" pitchFamily="34" charset="0"/>
              </a:rPr>
              <a:t>rd</a:t>
            </a:r>
            <a:r>
              <a:rPr lang="en-US" sz="1568" b="1" dirty="0">
                <a:gradFill>
                  <a:gsLst>
                    <a:gs pos="0">
                      <a:schemeClr val="bg1"/>
                    </a:gs>
                    <a:gs pos="86000">
                      <a:schemeClr val="bg1"/>
                    </a:gs>
                  </a:gsLst>
                  <a:path path="circle">
                    <a:fillToRect r="100000" b="100000"/>
                  </a:path>
                </a:gradFill>
                <a:latin typeface="Segoe UI Light" pitchFamily="34" charset="0"/>
              </a:rPr>
              <a:t> Party Tools</a:t>
            </a:r>
          </a:p>
        </p:txBody>
      </p:sp>
      <p:cxnSp>
        <p:nvCxnSpPr>
          <p:cNvPr id="57" name="Straight Arrow Connector 56"/>
          <p:cNvCxnSpPr/>
          <p:nvPr/>
        </p:nvCxnSpPr>
        <p:spPr>
          <a:xfrm>
            <a:off x="5263626" y="2308704"/>
            <a:ext cx="0" cy="25810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774458" y="2308704"/>
            <a:ext cx="0" cy="25810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0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3"/>
                                        </p:tgtEl>
                                        <p:attrNameLst>
                                          <p:attrName>style.textDecorationUnderline</p:attrName>
                                        </p:attrNameLst>
                                      </p:cBhvr>
                                      <p:to>
                                        <p:strVal val="true"/>
                                      </p:to>
                                    </p:set>
                                  </p:childTnLst>
                                </p:cTn>
                              </p:par>
                              <p:par>
                                <p:cTn id="7" presetID="26" presetClass="emph" presetSubtype="0" fill="hold" nodeType="withEffect">
                                  <p:stCondLst>
                                    <p:cond delay="0"/>
                                  </p:stCondLst>
                                  <p:childTnLst>
                                    <p:animEffect transition="out" filter="fade">
                                      <p:cBhvr>
                                        <p:cTn id="8" dur="500" tmFilter="0, 0; .2, .5; .8, .5; 1, 0"/>
                                        <p:tgtEl>
                                          <p:spTgt spid="35">
                                            <p:txEl>
                                              <p:pRg st="5" end="5"/>
                                            </p:txEl>
                                          </p:spTgt>
                                        </p:tgtEl>
                                      </p:cBhvr>
                                    </p:animEffect>
                                    <p:animScale>
                                      <p:cBhvr>
                                        <p:cTn id="9" dur="250" autoRev="1" fill="hold"/>
                                        <p:tgtEl>
                                          <p:spTgt spid="35">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561583" y="1181195"/>
            <a:ext cx="3575608" cy="468041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900" dirty="0">
                <a:solidFill>
                  <a:schemeClr val="tx1"/>
                </a:solidFill>
              </a:rPr>
              <a:t>Azure Templates can:</a:t>
            </a:r>
          </a:p>
          <a:p>
            <a:pPr>
              <a:lnSpc>
                <a:spcPct val="120000"/>
              </a:lnSpc>
            </a:pPr>
            <a:r>
              <a:rPr lang="en-US" sz="1800" dirty="0">
                <a:solidFill>
                  <a:schemeClr val="tx1"/>
                </a:solidFill>
                <a:latin typeface="Segoe UI Light"/>
              </a:rPr>
              <a:t>Ensure </a:t>
            </a:r>
            <a:r>
              <a:rPr lang="en-US" sz="1800" dirty="0" err="1">
                <a:solidFill>
                  <a:schemeClr val="tx1"/>
                </a:solidFill>
                <a:latin typeface="Segoe UI Light"/>
              </a:rPr>
              <a:t>Idempotency</a:t>
            </a:r>
            <a:endParaRPr lang="en-US" sz="1800" dirty="0">
              <a:solidFill>
                <a:schemeClr val="tx1"/>
              </a:solidFill>
              <a:latin typeface="Segoe UI Light"/>
            </a:endParaRPr>
          </a:p>
          <a:p>
            <a:pPr>
              <a:lnSpc>
                <a:spcPct val="120000"/>
              </a:lnSpc>
            </a:pPr>
            <a:r>
              <a:rPr lang="en-US" sz="1800" dirty="0">
                <a:solidFill>
                  <a:schemeClr val="tx1"/>
                </a:solidFill>
                <a:latin typeface="Segoe UI Light"/>
              </a:rPr>
              <a:t>Simplify Orchestration</a:t>
            </a:r>
          </a:p>
          <a:p>
            <a:pPr>
              <a:lnSpc>
                <a:spcPct val="120000"/>
              </a:lnSpc>
            </a:pPr>
            <a:r>
              <a:rPr lang="en-US" sz="1800" dirty="0">
                <a:solidFill>
                  <a:schemeClr val="tx1"/>
                </a:solidFill>
                <a:latin typeface="Segoe UI Light"/>
              </a:rPr>
              <a:t>Simplify Roll-back</a:t>
            </a:r>
          </a:p>
          <a:p>
            <a:pPr>
              <a:lnSpc>
                <a:spcPct val="120000"/>
              </a:lnSpc>
            </a:pPr>
            <a:r>
              <a:rPr lang="en-US" sz="1800" dirty="0">
                <a:solidFill>
                  <a:schemeClr val="tx1"/>
                </a:solidFill>
                <a:latin typeface="Segoe UI Light"/>
              </a:rPr>
              <a:t>Provide Cross-Resource Configuration and Update Support </a:t>
            </a:r>
          </a:p>
          <a:p>
            <a:pPr marL="0" indent="0">
              <a:buNone/>
            </a:pPr>
            <a:endParaRPr lang="en-US" dirty="0">
              <a:solidFill>
                <a:schemeClr val="tx1"/>
              </a:solidFill>
              <a:latin typeface="Segoe UI Light"/>
            </a:endParaRPr>
          </a:p>
          <a:p>
            <a:pPr marL="0" indent="0">
              <a:buNone/>
            </a:pPr>
            <a:r>
              <a:rPr lang="en-US" sz="2900" dirty="0">
                <a:solidFill>
                  <a:schemeClr val="tx1"/>
                </a:solidFill>
              </a:rPr>
              <a:t>Azure Templates are: </a:t>
            </a:r>
          </a:p>
          <a:p>
            <a:pPr>
              <a:lnSpc>
                <a:spcPct val="120000"/>
              </a:lnSpc>
            </a:pPr>
            <a:r>
              <a:rPr lang="en-US" sz="1800" dirty="0">
                <a:solidFill>
                  <a:schemeClr val="tx1"/>
                </a:solidFill>
                <a:latin typeface="Segoe UI Light"/>
              </a:rPr>
              <a:t>Source file, checked-in</a:t>
            </a:r>
          </a:p>
          <a:p>
            <a:pPr>
              <a:lnSpc>
                <a:spcPct val="120000"/>
              </a:lnSpc>
            </a:pPr>
            <a:r>
              <a:rPr lang="en-US" sz="1800" dirty="0">
                <a:solidFill>
                  <a:schemeClr val="tx1"/>
                </a:solidFill>
                <a:latin typeface="Segoe UI Light"/>
              </a:rPr>
              <a:t>Specifies resources and dependencies (VMs, </a:t>
            </a:r>
            <a:r>
              <a:rPr lang="en-US" sz="1800" dirty="0" err="1">
                <a:solidFill>
                  <a:schemeClr val="tx1"/>
                </a:solidFill>
                <a:latin typeface="Segoe UI Light"/>
              </a:rPr>
              <a:t>WebSites</a:t>
            </a:r>
            <a:r>
              <a:rPr lang="en-US" sz="1800" dirty="0">
                <a:solidFill>
                  <a:schemeClr val="tx1"/>
                </a:solidFill>
                <a:latin typeface="Segoe UI Light"/>
              </a:rPr>
              <a:t>, DBs) and connections (</a:t>
            </a:r>
            <a:r>
              <a:rPr lang="en-US" sz="1800" dirty="0" err="1">
                <a:solidFill>
                  <a:schemeClr val="tx1"/>
                </a:solidFill>
                <a:latin typeface="Segoe UI Light"/>
              </a:rPr>
              <a:t>config</a:t>
            </a:r>
            <a:r>
              <a:rPr lang="en-US" sz="1800" dirty="0">
                <a:solidFill>
                  <a:schemeClr val="tx1"/>
                </a:solidFill>
                <a:latin typeface="Segoe UI Light"/>
              </a:rPr>
              <a:t>, LB sets)</a:t>
            </a:r>
          </a:p>
          <a:p>
            <a:pPr>
              <a:lnSpc>
                <a:spcPct val="120000"/>
              </a:lnSpc>
            </a:pPr>
            <a:r>
              <a:rPr lang="en-US" sz="1800" dirty="0" err="1">
                <a:solidFill>
                  <a:schemeClr val="tx1"/>
                </a:solidFill>
                <a:latin typeface="Segoe UI Light"/>
              </a:rPr>
              <a:t>Parametized</a:t>
            </a:r>
            <a:r>
              <a:rPr lang="en-US" sz="1800" dirty="0">
                <a:solidFill>
                  <a:schemeClr val="tx1"/>
                </a:solidFill>
                <a:latin typeface="Segoe UI Light"/>
              </a:rPr>
              <a:t> input/output</a:t>
            </a:r>
          </a:p>
        </p:txBody>
      </p:sp>
      <p:sp>
        <p:nvSpPr>
          <p:cNvPr id="9" name="Title 1"/>
          <p:cNvSpPr>
            <a:spLocks noGrp="1"/>
          </p:cNvSpPr>
          <p:nvPr>
            <p:ph type="title"/>
          </p:nvPr>
        </p:nvSpPr>
        <p:spPr>
          <a:xfrm>
            <a:off x="561584" y="308082"/>
            <a:ext cx="5547116" cy="957464"/>
          </a:xfrm>
        </p:spPr>
        <p:txBody>
          <a:bodyPr>
            <a:normAutofit/>
          </a:bodyPr>
          <a:lstStyle/>
          <a:p>
            <a:r>
              <a:rPr lang="en-US" dirty="0"/>
              <a:t>Power of Repeatability</a:t>
            </a:r>
          </a:p>
        </p:txBody>
      </p:sp>
      <p:grpSp>
        <p:nvGrpSpPr>
          <p:cNvPr id="2" name="Group 4"/>
          <p:cNvGrpSpPr>
            <a:grpSpLocks noChangeAspect="1"/>
          </p:cNvGrpSpPr>
          <p:nvPr/>
        </p:nvGrpSpPr>
        <p:grpSpPr bwMode="auto">
          <a:xfrm>
            <a:off x="4545233" y="505241"/>
            <a:ext cx="6910996" cy="5669745"/>
            <a:chOff x="2863" y="318"/>
            <a:chExt cx="4354" cy="3572"/>
          </a:xfrm>
        </p:grpSpPr>
        <p:sp>
          <p:nvSpPr>
            <p:cNvPr id="3"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5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5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37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a:solidFill>
                    <a:srgbClr val="FFFFFF"/>
                  </a:solidFill>
                  <a:latin typeface="Segoe Pro Display Light" panose="020B0302040504020203" pitchFamily="34" charset="0"/>
                </a:rPr>
                <a:t>Virtual</a:t>
              </a:r>
              <a:endParaRPr lang="en-US" altLang="en-US">
                <a:solidFill>
                  <a:srgbClr val="00B0F0"/>
                </a:solidFill>
              </a:endParaRPr>
            </a:p>
          </p:txBody>
        </p:sp>
        <p:sp>
          <p:nvSpPr>
            <p:cNvPr id="51" name="Rectangle 48"/>
            <p:cNvSpPr>
              <a:spLocks noChangeArrowheads="1"/>
            </p:cNvSpPr>
            <p:nvPr/>
          </p:nvSpPr>
          <p:spPr bwMode="auto">
            <a:xfrm>
              <a:off x="6417" y="2933"/>
              <a:ext cx="57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55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67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69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800" b="1">
                  <a:solidFill>
                    <a:srgbClr val="414042"/>
                  </a:solidFill>
                  <a:latin typeface="Segoe Pro Display Semibold" panose="020B0702040504020203" pitchFamily="34" charset="0"/>
                </a:rPr>
                <a:t>[SQL CONFIG] VM (2x)</a:t>
              </a:r>
              <a:endParaRPr lang="en-US" altLang="en-US">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681"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59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682"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59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6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5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6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Tree>
    <p:extLst>
      <p:ext uri="{BB962C8B-B14F-4D97-AF65-F5344CB8AC3E}">
        <p14:creationId xmlns:p14="http://schemas.microsoft.com/office/powerpoint/2010/main" val="1879888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3079" y="324143"/>
            <a:ext cx="11312013" cy="4335321"/>
          </a:xfrm>
          <a:prstGeom prst="rect">
            <a:avLst/>
          </a:prstGeom>
          <a:solidFill>
            <a:schemeClr val="accent6">
              <a:lumMod val="20000"/>
              <a:lumOff val="80000"/>
            </a:schemeClr>
          </a:solidFill>
          <a:ln w="25400">
            <a:solidFill>
              <a:srgbClr val="000000"/>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Account</a:t>
            </a:r>
          </a:p>
        </p:txBody>
      </p:sp>
      <p:grpSp>
        <p:nvGrpSpPr>
          <p:cNvPr id="45" name="Group 44"/>
          <p:cNvGrpSpPr/>
          <p:nvPr/>
        </p:nvGrpSpPr>
        <p:grpSpPr>
          <a:xfrm>
            <a:off x="622295" y="1025982"/>
            <a:ext cx="10873579" cy="3347236"/>
            <a:chOff x="622295" y="1025982"/>
            <a:chExt cx="10873579" cy="3347236"/>
          </a:xfrm>
        </p:grpSpPr>
        <p:sp>
          <p:nvSpPr>
            <p:cNvPr id="5" name="Rectangle 4"/>
            <p:cNvSpPr/>
            <p:nvPr/>
          </p:nvSpPr>
          <p:spPr>
            <a:xfrm>
              <a:off x="622295" y="1025982"/>
              <a:ext cx="10873579" cy="3347236"/>
            </a:xfrm>
            <a:prstGeom prst="rect">
              <a:avLst/>
            </a:prstGeom>
            <a:solidFill>
              <a:schemeClr val="accent5">
                <a:lumMod val="20000"/>
                <a:lumOff val="80000"/>
              </a:schemeClr>
            </a:solidFill>
            <a:ln w="25400">
              <a:solidFill>
                <a:schemeClr val="bg2">
                  <a:lumMod val="10000"/>
                </a:schemeClr>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Subscription</a:t>
              </a:r>
            </a:p>
          </p:txBody>
        </p:sp>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6990" y="1101885"/>
              <a:ext cx="469591" cy="469591"/>
            </a:xfrm>
            <a:prstGeom prst="rect">
              <a:avLst/>
            </a:prstGeom>
          </p:spPr>
        </p:pic>
      </p:grpSp>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5753" y="437572"/>
            <a:ext cx="411490" cy="411490"/>
          </a:xfrm>
          <a:prstGeom prst="rect">
            <a:avLst/>
          </a:prstGeom>
        </p:spPr>
      </p:pic>
      <p:sp>
        <p:nvSpPr>
          <p:cNvPr id="6" name="Rectangle 5"/>
          <p:cNvSpPr/>
          <p:nvPr/>
        </p:nvSpPr>
        <p:spPr>
          <a:xfrm>
            <a:off x="1264256" y="1749286"/>
            <a:ext cx="2846567" cy="2165598"/>
          </a:xfrm>
          <a:prstGeom prst="rect">
            <a:avLst/>
          </a:prstGeom>
          <a:solidFill>
            <a:schemeClr val="accent2">
              <a:lumMod val="20000"/>
              <a:lumOff val="80000"/>
            </a:schemeClr>
          </a:solidFill>
          <a:ln w="25400">
            <a:solidFill>
              <a:schemeClr val="bg2">
                <a:lumMod val="10000"/>
              </a:schemeClr>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Resource Group</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6695" y="2649241"/>
            <a:ext cx="780290" cy="780290"/>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5616" y="1880479"/>
            <a:ext cx="390145" cy="390145"/>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21879" y="2649241"/>
            <a:ext cx="780290" cy="780290"/>
          </a:xfrm>
          <a:prstGeom prst="rect">
            <a:avLst/>
          </a:prstGeom>
        </p:spPr>
      </p:pic>
      <p:grpSp>
        <p:nvGrpSpPr>
          <p:cNvPr id="41" name="Group 40"/>
          <p:cNvGrpSpPr/>
          <p:nvPr/>
        </p:nvGrpSpPr>
        <p:grpSpPr>
          <a:xfrm>
            <a:off x="4748777" y="1749286"/>
            <a:ext cx="2846567" cy="2165598"/>
            <a:chOff x="4748777" y="1749286"/>
            <a:chExt cx="2846567" cy="2165598"/>
          </a:xfrm>
        </p:grpSpPr>
        <p:sp>
          <p:nvSpPr>
            <p:cNvPr id="7" name="Rectangle 6"/>
            <p:cNvSpPr/>
            <p:nvPr/>
          </p:nvSpPr>
          <p:spPr>
            <a:xfrm>
              <a:off x="4748777" y="1749286"/>
              <a:ext cx="2846567" cy="2165598"/>
            </a:xfrm>
            <a:prstGeom prst="rect">
              <a:avLst/>
            </a:prstGeom>
            <a:solidFill>
              <a:schemeClr val="accent2">
                <a:lumMod val="20000"/>
                <a:lumOff val="80000"/>
              </a:schemeClr>
            </a:solidFill>
            <a:ln w="25400">
              <a:solidFill>
                <a:schemeClr val="bg2">
                  <a:lumMod val="10000"/>
                </a:schemeClr>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Resource Group</a:t>
              </a: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5759" y="1880479"/>
              <a:ext cx="390145" cy="390145"/>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93234" y="2649241"/>
              <a:ext cx="780290" cy="780290"/>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27078" y="2649241"/>
              <a:ext cx="780290" cy="780290"/>
            </a:xfrm>
            <a:prstGeom prst="rect">
              <a:avLst/>
            </a:prstGeom>
          </p:spPr>
        </p:pic>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97667" y="2649241"/>
              <a:ext cx="780290" cy="780290"/>
            </a:xfrm>
            <a:prstGeom prst="rect">
              <a:avLst/>
            </a:prstGeom>
          </p:spPr>
        </p:pic>
      </p:grpSp>
      <p:grpSp>
        <p:nvGrpSpPr>
          <p:cNvPr id="42" name="Group 41"/>
          <p:cNvGrpSpPr/>
          <p:nvPr/>
        </p:nvGrpSpPr>
        <p:grpSpPr>
          <a:xfrm>
            <a:off x="8233298" y="1749286"/>
            <a:ext cx="2846567" cy="2165598"/>
            <a:chOff x="8233298" y="1749286"/>
            <a:chExt cx="2846567" cy="2165598"/>
          </a:xfrm>
        </p:grpSpPr>
        <p:sp>
          <p:nvSpPr>
            <p:cNvPr id="8" name="Rectangle 7"/>
            <p:cNvSpPr/>
            <p:nvPr/>
          </p:nvSpPr>
          <p:spPr>
            <a:xfrm>
              <a:off x="8233298" y="1749286"/>
              <a:ext cx="2846567" cy="2165598"/>
            </a:xfrm>
            <a:prstGeom prst="rect">
              <a:avLst/>
            </a:prstGeom>
            <a:solidFill>
              <a:schemeClr val="accent2">
                <a:lumMod val="20000"/>
                <a:lumOff val="80000"/>
              </a:schemeClr>
            </a:solidFill>
            <a:ln w="25400">
              <a:solidFill>
                <a:schemeClr val="bg2">
                  <a:lumMod val="10000"/>
                </a:schemeClr>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Resource Group</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30235" y="1880479"/>
              <a:ext cx="390145" cy="390145"/>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30235" y="2603783"/>
              <a:ext cx="780290" cy="780290"/>
            </a:xfrm>
            <a:prstGeom prst="rect">
              <a:avLst/>
            </a:prstGeom>
          </p:spPr>
        </p:pic>
        <p:pic>
          <p:nvPicPr>
            <p:cNvPr id="38" name="Picture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83132" y="2574497"/>
              <a:ext cx="780290" cy="78029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81498" y="2573302"/>
              <a:ext cx="780290" cy="780290"/>
            </a:xfrm>
            <a:prstGeom prst="rect">
              <a:avLst/>
            </a:prstGeom>
          </p:spPr>
        </p:pic>
      </p:grpSp>
      <p:sp>
        <p:nvSpPr>
          <p:cNvPr id="52" name="Rectangle 51"/>
          <p:cNvSpPr/>
          <p:nvPr/>
        </p:nvSpPr>
        <p:spPr>
          <a:xfrm>
            <a:off x="403077" y="4769381"/>
            <a:ext cx="11312013" cy="32714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182880" tIns="182880" rIns="182880" bIns="182880" rtlCol="0" anchor="ctr"/>
          <a:lstStyle/>
          <a:p>
            <a:pPr algn="ctr">
              <a:spcBef>
                <a:spcPts val="600"/>
              </a:spcBef>
            </a:pPr>
            <a:r>
              <a:rPr lang="en-US" sz="2000" dirty="0">
                <a:solidFill>
                  <a:schemeClr val="bg1"/>
                </a:solidFill>
              </a:rPr>
              <a:t>Resource Providers</a:t>
            </a:r>
          </a:p>
        </p:txBody>
      </p:sp>
      <p:sp>
        <p:nvSpPr>
          <p:cNvPr id="53" name="Rectangle 52"/>
          <p:cNvSpPr/>
          <p:nvPr/>
        </p:nvSpPr>
        <p:spPr>
          <a:xfrm>
            <a:off x="403077" y="5275421"/>
            <a:ext cx="11312013" cy="5687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182880" tIns="182880" rIns="182880" bIns="182880" rtlCol="0" anchor="ctr"/>
          <a:lstStyle/>
          <a:p>
            <a:pPr algn="ctr">
              <a:spcBef>
                <a:spcPts val="600"/>
              </a:spcBef>
            </a:pPr>
            <a:r>
              <a:rPr lang="en-US" sz="2000" dirty="0">
                <a:solidFill>
                  <a:schemeClr val="bg1"/>
                </a:solidFill>
              </a:rPr>
              <a:t>Resource Manager</a:t>
            </a:r>
          </a:p>
        </p:txBody>
      </p:sp>
      <p:pic>
        <p:nvPicPr>
          <p:cNvPr id="55" name="Picture 5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46788" y="5975400"/>
            <a:ext cx="780290" cy="780290"/>
          </a:xfrm>
          <a:prstGeom prst="rect">
            <a:avLst/>
          </a:prstGeom>
        </p:spPr>
      </p:pic>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614408" y="5994751"/>
            <a:ext cx="780290" cy="780290"/>
          </a:xfrm>
          <a:prstGeom prst="rect">
            <a:avLst/>
          </a:prstGeom>
        </p:spPr>
      </p:pic>
      <p:pic>
        <p:nvPicPr>
          <p:cNvPr id="59" name="Picture 5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26373" y="5994751"/>
            <a:ext cx="780290" cy="780290"/>
          </a:xfrm>
          <a:prstGeom prst="rect">
            <a:avLst/>
          </a:prstGeom>
        </p:spPr>
      </p:pic>
      <p:pic>
        <p:nvPicPr>
          <p:cNvPr id="61" name="Picture 60"/>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630866" y="5361361"/>
            <a:ext cx="486490" cy="780290"/>
          </a:xfrm>
          <a:prstGeom prst="rect">
            <a:avLst/>
          </a:prstGeom>
          <a:noFill/>
          <a:effectLst>
            <a:glow rad="63500">
              <a:schemeClr val="accent1">
                <a:satMod val="175000"/>
                <a:alpha val="40000"/>
              </a:schemeClr>
            </a:glow>
          </a:effectLst>
        </p:spPr>
      </p:pic>
      <p:pic>
        <p:nvPicPr>
          <p:cNvPr id="63" name="Picture 62"/>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1818654" y="4626317"/>
            <a:ext cx="310663" cy="780290"/>
          </a:xfrm>
          <a:prstGeom prst="rect">
            <a:avLst/>
          </a:prstGeom>
          <a:noFill/>
          <a:effectLst>
            <a:glow rad="63500">
              <a:schemeClr val="accent1">
                <a:satMod val="175000"/>
                <a:alpha val="40000"/>
              </a:schemeClr>
            </a:glow>
          </a:effectLst>
        </p:spPr>
      </p:pic>
      <p:pic>
        <p:nvPicPr>
          <p:cNvPr id="64" name="Picture 63"/>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2354883" y="4626317"/>
            <a:ext cx="310663" cy="780290"/>
          </a:xfrm>
          <a:prstGeom prst="rect">
            <a:avLst/>
          </a:prstGeom>
          <a:noFill/>
          <a:effectLst>
            <a:glow rad="63500">
              <a:schemeClr val="accent1">
                <a:satMod val="175000"/>
                <a:alpha val="40000"/>
              </a:schemeClr>
            </a:glow>
          </a:effectLst>
        </p:spPr>
      </p:pic>
      <p:pic>
        <p:nvPicPr>
          <p:cNvPr id="66" name="Picture 65"/>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1282426" y="4626317"/>
            <a:ext cx="310663" cy="780290"/>
          </a:xfrm>
          <a:prstGeom prst="rect">
            <a:avLst/>
          </a:prstGeom>
          <a:noFill/>
          <a:effectLst>
            <a:glow rad="63500">
              <a:schemeClr val="accent1">
                <a:satMod val="175000"/>
                <a:alpha val="40000"/>
              </a:schemeClr>
            </a:glow>
          </a:effectLst>
        </p:spPr>
      </p:pic>
      <p:pic>
        <p:nvPicPr>
          <p:cNvPr id="67" name="Picture 66"/>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746198" y="4626317"/>
            <a:ext cx="310663" cy="780290"/>
          </a:xfrm>
          <a:prstGeom prst="rect">
            <a:avLst/>
          </a:prstGeom>
          <a:noFill/>
          <a:effectLst>
            <a:glow rad="63500">
              <a:schemeClr val="accent1">
                <a:satMod val="175000"/>
                <a:alpha val="40000"/>
              </a:schemeClr>
            </a:glow>
          </a:effectLst>
        </p:spPr>
      </p:pic>
    </p:spTree>
    <p:extLst>
      <p:ext uri="{BB962C8B-B14F-4D97-AF65-F5344CB8AC3E}">
        <p14:creationId xmlns:p14="http://schemas.microsoft.com/office/powerpoint/2010/main" val="166455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fade">
                                      <p:cBhvr>
                                        <p:cTn id="66" dur="500"/>
                                        <p:tgtEl>
                                          <p:spTgt spid="6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fade">
                                      <p:cBhvr>
                                        <p:cTn id="76" dur="500"/>
                                        <p:tgtEl>
                                          <p:spTgt spid="67"/>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par>
                          <p:cTn id="81" fill="hold">
                            <p:stCondLst>
                              <p:cond delay="1000"/>
                            </p:stCondLst>
                            <p:childTnLst>
                              <p:par>
                                <p:cTn id="82" presetID="10" presetClass="entr" presetSubtype="0"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2" grpId="0" animBg="1"/>
      <p:bldP spid="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Grid</a:t>
            </a:r>
          </a:p>
        </p:txBody>
      </p:sp>
      <p:pic>
        <p:nvPicPr>
          <p:cNvPr id="1026" name="Picture 2" descr="Event Grid functional model">
            <a:extLst>
              <a:ext uri="{FF2B5EF4-FFF2-40B4-BE49-F238E27FC236}">
                <a16:creationId xmlns:a16="http://schemas.microsoft.com/office/drawing/2014/main" id="{56A29D4F-F75C-4F4E-AF04-4E4DA0C4A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87"/>
            <a:ext cx="11971006" cy="674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669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Monitor Overview</a:t>
            </a:r>
          </a:p>
        </p:txBody>
      </p:sp>
      <p:pic>
        <p:nvPicPr>
          <p:cNvPr id="4" name="Picture 3"/>
          <p:cNvPicPr>
            <a:picLocks noChangeAspect="1"/>
          </p:cNvPicPr>
          <p:nvPr/>
        </p:nvPicPr>
        <p:blipFill>
          <a:blip r:embed="rId3"/>
          <a:stretch>
            <a:fillRect/>
          </a:stretch>
        </p:blipFill>
        <p:spPr>
          <a:xfrm>
            <a:off x="2450482" y="1781439"/>
            <a:ext cx="7291038" cy="4516090"/>
          </a:xfrm>
          <a:prstGeom prst="rect">
            <a:avLst/>
          </a:prstGeom>
        </p:spPr>
      </p:pic>
    </p:spTree>
    <p:extLst>
      <p:ext uri="{BB962C8B-B14F-4D97-AF65-F5344CB8AC3E}">
        <p14:creationId xmlns:p14="http://schemas.microsoft.com/office/powerpoint/2010/main" val="4171496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3400" y="3187601"/>
            <a:ext cx="268022" cy="454420"/>
          </a:xfrm>
          <a:prstGeom prst="rect">
            <a:avLst/>
          </a:prstGeom>
        </p:spPr>
        <p:txBody>
          <a:bodyPr wrap="none">
            <a:spAutoFit/>
          </a:bodyPr>
          <a:lstStyle/>
          <a:p>
            <a:r>
              <a:rPr lang="en-US" sz="2353" dirty="0"/>
              <a:t> </a:t>
            </a:r>
          </a:p>
        </p:txBody>
      </p:sp>
      <p:sp>
        <p:nvSpPr>
          <p:cNvPr id="3" name="Rectangle 2"/>
          <p:cNvSpPr/>
          <p:nvPr/>
        </p:nvSpPr>
        <p:spPr>
          <a:xfrm>
            <a:off x="5933400" y="3187601"/>
            <a:ext cx="268022" cy="454420"/>
          </a:xfrm>
          <a:prstGeom prst="rect">
            <a:avLst/>
          </a:prstGeom>
        </p:spPr>
        <p:txBody>
          <a:bodyPr wrap="none">
            <a:spAutoFit/>
          </a:bodyPr>
          <a:lstStyle/>
          <a:p>
            <a:r>
              <a:rPr lang="en-US" sz="2353" dirty="0"/>
              <a:t> </a:t>
            </a:r>
          </a:p>
        </p:txBody>
      </p:sp>
      <p:sp>
        <p:nvSpPr>
          <p:cNvPr id="4" name="Rectangle 3"/>
          <p:cNvSpPr/>
          <p:nvPr/>
        </p:nvSpPr>
        <p:spPr>
          <a:xfrm>
            <a:off x="5933400" y="3187601"/>
            <a:ext cx="268022" cy="454420"/>
          </a:xfrm>
          <a:prstGeom prst="rect">
            <a:avLst/>
          </a:prstGeom>
        </p:spPr>
        <p:txBody>
          <a:bodyPr wrap="none">
            <a:spAutoFit/>
          </a:bodyPr>
          <a:lstStyle/>
          <a:p>
            <a:r>
              <a:rPr lang="en-US" sz="2353" dirty="0"/>
              <a:t> </a:t>
            </a:r>
          </a:p>
        </p:txBody>
      </p:sp>
      <p:sp>
        <p:nvSpPr>
          <p:cNvPr id="5" name="Rectangle 4"/>
          <p:cNvSpPr/>
          <p:nvPr/>
        </p:nvSpPr>
        <p:spPr>
          <a:xfrm>
            <a:off x="5933400" y="3187601"/>
            <a:ext cx="268022" cy="454420"/>
          </a:xfrm>
          <a:prstGeom prst="rect">
            <a:avLst/>
          </a:prstGeom>
        </p:spPr>
        <p:txBody>
          <a:bodyPr wrap="none">
            <a:spAutoFit/>
          </a:bodyPr>
          <a:lstStyle/>
          <a:p>
            <a:r>
              <a:rPr lang="en-US" sz="2353" dirty="0"/>
              <a:t> </a:t>
            </a:r>
          </a:p>
        </p:txBody>
      </p:sp>
      <p:sp>
        <p:nvSpPr>
          <p:cNvPr id="10" name="Title 9"/>
          <p:cNvSpPr>
            <a:spLocks noGrp="1"/>
          </p:cNvSpPr>
          <p:nvPr>
            <p:ph type="title"/>
          </p:nvPr>
        </p:nvSpPr>
        <p:spPr/>
        <p:txBody>
          <a:bodyPr/>
          <a:lstStyle/>
          <a:p>
            <a:r>
              <a:rPr lang="en-US" dirty="0"/>
              <a:t>Subscription Principles</a:t>
            </a:r>
            <a:br>
              <a:rPr lang="en-US" dirty="0"/>
            </a:br>
            <a:endParaRPr lang="en-US" dirty="0"/>
          </a:p>
        </p:txBody>
      </p:sp>
      <p:sp>
        <p:nvSpPr>
          <p:cNvPr id="12" name="Text Placeholder 11"/>
          <p:cNvSpPr>
            <a:spLocks noGrp="1"/>
          </p:cNvSpPr>
          <p:nvPr>
            <p:ph type="body" sz="quarter" idx="10"/>
          </p:nvPr>
        </p:nvSpPr>
        <p:spPr>
          <a:xfrm>
            <a:off x="358456" y="1187677"/>
            <a:ext cx="5498540" cy="5308248"/>
          </a:xfrm>
        </p:spPr>
        <p:txBody>
          <a:bodyPr/>
          <a:lstStyle/>
          <a:p>
            <a:pPr marL="0" indent="0">
              <a:buNone/>
            </a:pPr>
            <a:r>
              <a:rPr lang="en-US" dirty="0"/>
              <a:t>Subscriptions are…</a:t>
            </a:r>
          </a:p>
          <a:p>
            <a:r>
              <a:rPr lang="en-US" sz="3530" dirty="0"/>
              <a:t>Administrative security boundary</a:t>
            </a:r>
          </a:p>
          <a:p>
            <a:r>
              <a:rPr lang="en-US" sz="3530" dirty="0"/>
              <a:t>Support RBAC delegation</a:t>
            </a:r>
          </a:p>
          <a:p>
            <a:r>
              <a:rPr lang="en-US" sz="3530" dirty="0"/>
              <a:t>A billing unit</a:t>
            </a:r>
          </a:p>
          <a:p>
            <a:r>
              <a:rPr lang="en-US" sz="3530" dirty="0"/>
              <a:t>Logical limit of scale</a:t>
            </a:r>
          </a:p>
          <a:p>
            <a:r>
              <a:rPr lang="en-US" sz="3530" dirty="0"/>
              <a:t>First container that you create</a:t>
            </a:r>
          </a:p>
        </p:txBody>
      </p:sp>
      <p:sp>
        <p:nvSpPr>
          <p:cNvPr id="13" name="Text Placeholder 12"/>
          <p:cNvSpPr>
            <a:spLocks noGrp="1"/>
          </p:cNvSpPr>
          <p:nvPr>
            <p:ph type="body" sz="quarter" idx="11"/>
          </p:nvPr>
        </p:nvSpPr>
        <p:spPr>
          <a:xfrm>
            <a:off x="6335004" y="1187677"/>
            <a:ext cx="5498540" cy="5543697"/>
          </a:xfrm>
        </p:spPr>
        <p:txBody>
          <a:bodyPr/>
          <a:lstStyle/>
          <a:p>
            <a:pPr marL="0" indent="0">
              <a:buNone/>
            </a:pPr>
            <a:r>
              <a:rPr lang="en-US" dirty="0"/>
              <a:t>Considerations</a:t>
            </a:r>
          </a:p>
          <a:p>
            <a:r>
              <a:rPr lang="en-US" sz="3530" dirty="0"/>
              <a:t>Subscriptions do not cost anything</a:t>
            </a:r>
          </a:p>
          <a:p>
            <a:r>
              <a:rPr lang="en-US" sz="3530" dirty="0"/>
              <a:t>Each subscription has its own admins, although a single account can be an admin in multiple subscriptions</a:t>
            </a:r>
          </a:p>
          <a:p>
            <a:r>
              <a:rPr lang="en-US" sz="3530" dirty="0"/>
              <a:t>Are global </a:t>
            </a:r>
            <a:endParaRPr lang="en-US" sz="3922" dirty="0"/>
          </a:p>
        </p:txBody>
      </p:sp>
    </p:spTree>
    <p:extLst>
      <p:ext uri="{BB962C8B-B14F-4D97-AF65-F5344CB8AC3E}">
        <p14:creationId xmlns:p14="http://schemas.microsoft.com/office/powerpoint/2010/main" val="15577644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Subscription Limits</a:t>
            </a:r>
            <a:endParaRPr lang="nl-NL" dirty="0"/>
          </a:p>
        </p:txBody>
      </p:sp>
      <p:sp>
        <p:nvSpPr>
          <p:cNvPr id="73" name="Rectangle 72"/>
          <p:cNvSpPr/>
          <p:nvPr/>
        </p:nvSpPr>
        <p:spPr>
          <a:xfrm>
            <a:off x="496427" y="6403517"/>
            <a:ext cx="11369791" cy="367524"/>
          </a:xfrm>
          <a:prstGeom prst="rect">
            <a:avLst/>
          </a:prstGeom>
        </p:spPr>
        <p:txBody>
          <a:bodyPr wrap="square">
            <a:spAutoFit/>
          </a:bodyPr>
          <a:lstStyle/>
          <a:p>
            <a:r>
              <a:rPr lang="en-US" dirty="0">
                <a:hlinkClick r:id="rId2"/>
              </a:rPr>
              <a:t>http://azure.microsoft.com/en-us/documentation/articles/azure-subscription-service-limits/</a:t>
            </a:r>
            <a:endParaRPr lang="en-US" dirty="0"/>
          </a:p>
        </p:txBody>
      </p:sp>
      <p:pic>
        <p:nvPicPr>
          <p:cNvPr id="2" name="Picture 1"/>
          <p:cNvPicPr>
            <a:picLocks noChangeAspect="1"/>
          </p:cNvPicPr>
          <p:nvPr/>
        </p:nvPicPr>
        <p:blipFill>
          <a:blip r:embed="rId3"/>
          <a:stretch>
            <a:fillRect/>
          </a:stretch>
        </p:blipFill>
        <p:spPr>
          <a:xfrm>
            <a:off x="1463880" y="1231822"/>
            <a:ext cx="7396449" cy="5129085"/>
          </a:xfrm>
          <a:prstGeom prst="rect">
            <a:avLst/>
          </a:prstGeom>
        </p:spPr>
      </p:pic>
    </p:spTree>
    <p:extLst>
      <p:ext uri="{BB962C8B-B14F-4D97-AF65-F5344CB8AC3E}">
        <p14:creationId xmlns:p14="http://schemas.microsoft.com/office/powerpoint/2010/main" val="2079928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Governance Layers</a:t>
            </a:r>
          </a:p>
        </p:txBody>
      </p:sp>
      <p:grpSp>
        <p:nvGrpSpPr>
          <p:cNvPr id="61" name="Group 60"/>
          <p:cNvGrpSpPr/>
          <p:nvPr/>
        </p:nvGrpSpPr>
        <p:grpSpPr>
          <a:xfrm>
            <a:off x="389057" y="1805964"/>
            <a:ext cx="11452342" cy="4273086"/>
            <a:chOff x="526136" y="2628540"/>
            <a:chExt cx="10142190" cy="3427687"/>
          </a:xfrm>
        </p:grpSpPr>
        <p:sp>
          <p:nvSpPr>
            <p:cNvPr id="62" name="Rectangle 61"/>
            <p:cNvSpPr/>
            <p:nvPr/>
          </p:nvSpPr>
          <p:spPr>
            <a:xfrm>
              <a:off x="526136" y="3184816"/>
              <a:ext cx="10141864" cy="680288"/>
            </a:xfrm>
            <a:prstGeom prst="rect">
              <a:avLst/>
            </a:prstGeom>
            <a:gradFill flip="none" rotWithShape="1">
              <a:gsLst>
                <a:gs pos="1000">
                  <a:sysClr val="windowText" lastClr="000000">
                    <a:lumMod val="20000"/>
                    <a:lumOff val="80000"/>
                  </a:sysClr>
                </a:gs>
                <a:gs pos="100000">
                  <a:srgbClr val="A5A5A5">
                    <a:lumMod val="20000"/>
                    <a:lumOff val="80000"/>
                  </a:srgbClr>
                </a:gs>
              </a:gsLst>
              <a:lin ang="5400000" scaled="1"/>
              <a:tileRect/>
            </a:gradFill>
            <a:ln w="12700" cap="flat" cmpd="sng" algn="ctr">
              <a:solidFill>
                <a:sysClr val="windowText" lastClr="000000">
                  <a:lumMod val="20000"/>
                  <a:lumOff val="80000"/>
                  <a:alpha val="38000"/>
                </a:sysClr>
              </a:solidFill>
              <a:prstDash val="solid"/>
              <a:miter lim="800000"/>
            </a:ln>
            <a:effectLst/>
          </p:spPr>
          <p:txBody>
            <a:bodyPr rtlCol="0" anchor="ctr"/>
            <a:lstStyle/>
            <a:p>
              <a:pPr algn="ctr" defTabSz="914411">
                <a:defRPr/>
              </a:pPr>
              <a:endParaRPr lang="en-US" kern="0">
                <a:solidFill>
                  <a:srgbClr val="FFFFFF"/>
                </a:solidFill>
                <a:latin typeface="Calibri" panose="020F0502020204030204"/>
              </a:endParaRPr>
            </a:p>
          </p:txBody>
        </p:sp>
        <p:sp>
          <p:nvSpPr>
            <p:cNvPr id="63" name="Rectangle 62"/>
            <p:cNvSpPr/>
            <p:nvPr/>
          </p:nvSpPr>
          <p:spPr>
            <a:xfrm>
              <a:off x="530371" y="3896525"/>
              <a:ext cx="10128948" cy="680288"/>
            </a:xfrm>
            <a:prstGeom prst="rect">
              <a:avLst/>
            </a:prstGeom>
            <a:gradFill flip="none" rotWithShape="1">
              <a:gsLst>
                <a:gs pos="1000">
                  <a:sysClr val="windowText" lastClr="000000">
                    <a:lumMod val="20000"/>
                    <a:lumOff val="80000"/>
                  </a:sysClr>
                </a:gs>
                <a:gs pos="100000">
                  <a:srgbClr val="A5A5A5">
                    <a:lumMod val="20000"/>
                    <a:lumOff val="80000"/>
                  </a:srgbClr>
                </a:gs>
              </a:gsLst>
              <a:lin ang="5400000" scaled="1"/>
              <a:tileRect/>
            </a:gradFill>
            <a:ln w="12700" cap="flat" cmpd="sng" algn="ctr">
              <a:solidFill>
                <a:sysClr val="windowText" lastClr="000000">
                  <a:lumMod val="20000"/>
                  <a:lumOff val="80000"/>
                  <a:alpha val="38000"/>
                </a:sysClr>
              </a:solidFill>
              <a:prstDash val="solid"/>
              <a:miter lim="800000"/>
            </a:ln>
            <a:effectLst/>
          </p:spPr>
          <p:txBody>
            <a:bodyPr rtlCol="0" anchor="ctr"/>
            <a:lstStyle/>
            <a:p>
              <a:pPr algn="ctr" defTabSz="914411">
                <a:defRPr/>
              </a:pPr>
              <a:endParaRPr lang="en-US" kern="0">
                <a:solidFill>
                  <a:srgbClr val="FFFFFF"/>
                </a:solidFill>
                <a:latin typeface="Calibri" panose="020F0502020204030204"/>
              </a:endParaRPr>
            </a:p>
          </p:txBody>
        </p:sp>
        <p:sp>
          <p:nvSpPr>
            <p:cNvPr id="64" name="Rectangle 63"/>
            <p:cNvSpPr/>
            <p:nvPr/>
          </p:nvSpPr>
          <p:spPr>
            <a:xfrm>
              <a:off x="539052" y="5367307"/>
              <a:ext cx="10103117" cy="688920"/>
            </a:xfrm>
            <a:prstGeom prst="rect">
              <a:avLst/>
            </a:prstGeom>
            <a:gradFill flip="none" rotWithShape="1">
              <a:gsLst>
                <a:gs pos="0">
                  <a:srgbClr val="5B9BD5">
                    <a:lumMod val="20000"/>
                    <a:lumOff val="80000"/>
                    <a:shade val="30000"/>
                    <a:satMod val="115000"/>
                  </a:srgbClr>
                </a:gs>
                <a:gs pos="28000">
                  <a:srgbClr val="5B9BD5">
                    <a:lumMod val="20000"/>
                    <a:lumOff val="80000"/>
                    <a:shade val="67500"/>
                    <a:satMod val="115000"/>
                  </a:srgbClr>
                </a:gs>
                <a:gs pos="96000">
                  <a:srgbClr val="5B9BD5">
                    <a:shade val="100000"/>
                    <a:satMod val="115000"/>
                    <a:lumMod val="22000"/>
                    <a:lumOff val="78000"/>
                  </a:srgbClr>
                </a:gs>
              </a:gsLst>
              <a:lin ang="5400000" scaled="1"/>
              <a:tileRect/>
            </a:gradFill>
            <a:ln w="12700" cap="flat" cmpd="sng" algn="ctr">
              <a:solidFill>
                <a:srgbClr val="5B9BD5">
                  <a:shade val="50000"/>
                </a:srgbClr>
              </a:solidFill>
              <a:prstDash val="solid"/>
              <a:miter lim="800000"/>
            </a:ln>
            <a:effectLst/>
          </p:spPr>
          <p:txBody>
            <a:bodyPr rtlCol="0" anchor="ctr"/>
            <a:lstStyle/>
            <a:p>
              <a:pPr algn="ctr" defTabSz="914411">
                <a:defRPr/>
              </a:pPr>
              <a:endParaRPr lang="en-US" kern="0">
                <a:solidFill>
                  <a:srgbClr val="FFFFFF"/>
                </a:solidFill>
                <a:latin typeface="Calibri" panose="020F0502020204030204"/>
              </a:endParaRPr>
            </a:p>
          </p:txBody>
        </p:sp>
        <p:sp>
          <p:nvSpPr>
            <p:cNvPr id="65" name="Rectangle 64"/>
            <p:cNvSpPr/>
            <p:nvPr/>
          </p:nvSpPr>
          <p:spPr>
            <a:xfrm>
              <a:off x="526136" y="4613955"/>
              <a:ext cx="10128948" cy="710311"/>
            </a:xfrm>
            <a:prstGeom prst="rect">
              <a:avLst/>
            </a:prstGeom>
            <a:gradFill flip="none" rotWithShape="1">
              <a:gsLst>
                <a:gs pos="0">
                  <a:srgbClr val="5B9BD5">
                    <a:lumMod val="20000"/>
                    <a:lumOff val="80000"/>
                    <a:shade val="30000"/>
                    <a:satMod val="115000"/>
                  </a:srgbClr>
                </a:gs>
                <a:gs pos="70000">
                  <a:srgbClr val="5B9BD5">
                    <a:lumMod val="20000"/>
                    <a:lumOff val="80000"/>
                    <a:shade val="67500"/>
                    <a:satMod val="115000"/>
                  </a:srgbClr>
                </a:gs>
                <a:gs pos="100000">
                  <a:srgbClr val="5B9BD5">
                    <a:shade val="100000"/>
                    <a:satMod val="115000"/>
                    <a:lumMod val="22000"/>
                    <a:lumOff val="78000"/>
                  </a:srgbClr>
                </a:gs>
              </a:gsLst>
              <a:lin ang="5400000" scaled="1"/>
              <a:tileRect/>
            </a:gradFill>
            <a:ln w="12700" cap="flat" cmpd="sng" algn="ctr">
              <a:solidFill>
                <a:srgbClr val="5B9BD5">
                  <a:shade val="50000"/>
                </a:srgbClr>
              </a:solidFill>
              <a:prstDash val="solid"/>
              <a:miter lim="800000"/>
            </a:ln>
            <a:effectLst/>
          </p:spPr>
          <p:txBody>
            <a:bodyPr rtlCol="0" anchor="ctr"/>
            <a:lstStyle/>
            <a:p>
              <a:pPr algn="ctr" defTabSz="914411">
                <a:defRPr/>
              </a:pPr>
              <a:endParaRPr lang="en-US" kern="0">
                <a:solidFill>
                  <a:srgbClr val="FFFFFF"/>
                </a:solidFill>
                <a:latin typeface="Calibri" panose="020F0502020204030204"/>
              </a:endParaRPr>
            </a:p>
          </p:txBody>
        </p:sp>
        <p:grpSp>
          <p:nvGrpSpPr>
            <p:cNvPr id="66" name="Group 65"/>
            <p:cNvGrpSpPr/>
            <p:nvPr/>
          </p:nvGrpSpPr>
          <p:grpSpPr>
            <a:xfrm>
              <a:off x="4797280" y="3342778"/>
              <a:ext cx="2566026" cy="2589747"/>
              <a:chOff x="1911604" y="3313944"/>
              <a:chExt cx="2566026" cy="2589747"/>
            </a:xfrm>
          </p:grpSpPr>
          <p:sp>
            <p:nvSpPr>
              <p:cNvPr id="106" name="Rounded Rectangle 4"/>
              <p:cNvSpPr/>
              <p:nvPr/>
            </p:nvSpPr>
            <p:spPr>
              <a:xfrm>
                <a:off x="3027779" y="3313944"/>
                <a:ext cx="944546"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Enterprise</a:t>
                </a:r>
              </a:p>
            </p:txBody>
          </p:sp>
          <p:sp>
            <p:nvSpPr>
              <p:cNvPr id="107" name="Right Brace 106"/>
              <p:cNvSpPr/>
              <p:nvPr/>
            </p:nvSpPr>
            <p:spPr>
              <a:xfrm rot="16200000">
                <a:off x="3324665" y="3356147"/>
                <a:ext cx="422032" cy="1069143"/>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108" name="Rounded Rectangle 4"/>
              <p:cNvSpPr/>
              <p:nvPr/>
            </p:nvSpPr>
            <p:spPr>
              <a:xfrm>
                <a:off x="3649494" y="4088558"/>
                <a:ext cx="828136"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Aerospace</a:t>
                </a:r>
              </a:p>
            </p:txBody>
          </p:sp>
          <p:sp>
            <p:nvSpPr>
              <p:cNvPr id="109" name="Rounded Rectangle 4"/>
              <p:cNvSpPr/>
              <p:nvPr/>
            </p:nvSpPr>
            <p:spPr>
              <a:xfrm>
                <a:off x="2610907"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Auto</a:t>
                </a:r>
              </a:p>
            </p:txBody>
          </p:sp>
          <p:sp>
            <p:nvSpPr>
              <p:cNvPr id="110" name="Right Brace 109"/>
              <p:cNvSpPr/>
              <p:nvPr/>
            </p:nvSpPr>
            <p:spPr>
              <a:xfrm rot="16200000">
                <a:off x="2344522" y="4746153"/>
                <a:ext cx="841602" cy="952299"/>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111" name="Rounded Rectangle 4"/>
              <p:cNvSpPr/>
              <p:nvPr/>
            </p:nvSpPr>
            <p:spPr>
              <a:xfrm>
                <a:off x="1911604" y="5605924"/>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Application 1</a:t>
                </a:r>
              </a:p>
            </p:txBody>
          </p:sp>
          <p:sp>
            <p:nvSpPr>
              <p:cNvPr id="112" name="Rounded Rectangle 4"/>
              <p:cNvSpPr/>
              <p:nvPr/>
            </p:nvSpPr>
            <p:spPr>
              <a:xfrm>
                <a:off x="2766731" y="5603500"/>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Application 2</a:t>
                </a:r>
              </a:p>
            </p:txBody>
          </p:sp>
          <p:sp>
            <p:nvSpPr>
              <p:cNvPr id="113" name="Rounded Rectangle 4"/>
              <p:cNvSpPr/>
              <p:nvPr/>
            </p:nvSpPr>
            <p:spPr>
              <a:xfrm>
                <a:off x="3649494" y="5602465"/>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Application 3</a:t>
                </a:r>
              </a:p>
            </p:txBody>
          </p:sp>
          <p:cxnSp>
            <p:nvCxnSpPr>
              <p:cNvPr id="114" name="Straight Connector 113"/>
              <p:cNvCxnSpPr/>
              <p:nvPr/>
            </p:nvCxnSpPr>
            <p:spPr>
              <a:xfrm>
                <a:off x="4091634" y="4773370"/>
                <a:ext cx="0" cy="825401"/>
              </a:xfrm>
              <a:prstGeom prst="line">
                <a:avLst/>
              </a:prstGeom>
              <a:noFill/>
              <a:ln w="15875" cap="flat" cmpd="sng" algn="ctr">
                <a:solidFill>
                  <a:srgbClr val="44546A"/>
                </a:solidFill>
                <a:prstDash val="solid"/>
                <a:miter lim="800000"/>
              </a:ln>
              <a:effectLst/>
            </p:spPr>
          </p:cxnSp>
          <p:sp>
            <p:nvSpPr>
              <p:cNvPr id="115" name="Rounded Rectangle 4"/>
              <p:cNvSpPr/>
              <p:nvPr/>
            </p:nvSpPr>
            <p:spPr>
              <a:xfrm>
                <a:off x="2436966" y="4736719"/>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Lin</a:t>
                </a:r>
                <a:r>
                  <a:rPr lang="en-US" sz="1000" kern="0" dirty="0">
                    <a:solidFill>
                      <a:srgbClr val="44546A">
                        <a:alpha val="99000"/>
                      </a:srgbClr>
                    </a:solidFill>
                    <a:latin typeface="Calibri" panose="020F0502020204030204"/>
                  </a:rPr>
                  <a:t> </a:t>
                </a:r>
                <a:r>
                  <a:rPr lang="en-US" sz="1000" b="1" kern="0" dirty="0">
                    <a:solidFill>
                      <a:srgbClr val="44546A">
                        <a:alpha val="99000"/>
                      </a:srgbClr>
                    </a:solidFill>
                    <a:latin typeface="Calibri" panose="020F0502020204030204"/>
                  </a:rPr>
                  <a:t>Chi</a:t>
                </a:r>
              </a:p>
            </p:txBody>
          </p:sp>
          <p:sp>
            <p:nvSpPr>
              <p:cNvPr id="116" name="Rounded Rectangle 4"/>
              <p:cNvSpPr/>
              <p:nvPr/>
            </p:nvSpPr>
            <p:spPr>
              <a:xfrm>
                <a:off x="3688712" y="4725772"/>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Adi Krishnan</a:t>
                </a:r>
              </a:p>
            </p:txBody>
          </p:sp>
          <p:cxnSp>
            <p:nvCxnSpPr>
              <p:cNvPr id="117" name="Straight Connector 116"/>
              <p:cNvCxnSpPr/>
              <p:nvPr/>
            </p:nvCxnSpPr>
            <p:spPr>
              <a:xfrm>
                <a:off x="2996902" y="4383980"/>
                <a:ext cx="0" cy="341792"/>
              </a:xfrm>
              <a:prstGeom prst="line">
                <a:avLst/>
              </a:prstGeom>
              <a:noFill/>
              <a:ln w="15875" cap="flat" cmpd="sng" algn="ctr">
                <a:solidFill>
                  <a:srgbClr val="44546A">
                    <a:lumMod val="75000"/>
                  </a:srgbClr>
                </a:solidFill>
                <a:prstDash val="solid"/>
                <a:miter lim="800000"/>
              </a:ln>
              <a:effectLst/>
            </p:spPr>
          </p:cxnSp>
          <p:cxnSp>
            <p:nvCxnSpPr>
              <p:cNvPr id="118" name="Straight Connector 117"/>
              <p:cNvCxnSpPr/>
              <p:nvPr/>
            </p:nvCxnSpPr>
            <p:spPr>
              <a:xfrm>
                <a:off x="4091634" y="4374851"/>
                <a:ext cx="0" cy="325523"/>
              </a:xfrm>
              <a:prstGeom prst="line">
                <a:avLst/>
              </a:prstGeom>
              <a:noFill/>
              <a:ln w="15875" cap="flat" cmpd="sng" algn="ctr">
                <a:solidFill>
                  <a:srgbClr val="44546A">
                    <a:lumMod val="75000"/>
                  </a:srgbClr>
                </a:solidFill>
                <a:prstDash val="solid"/>
                <a:miter lim="800000"/>
              </a:ln>
              <a:effectLst/>
            </p:spPr>
          </p:cxnSp>
        </p:grpSp>
        <p:grpSp>
          <p:nvGrpSpPr>
            <p:cNvPr id="67" name="Group 66"/>
            <p:cNvGrpSpPr/>
            <p:nvPr/>
          </p:nvGrpSpPr>
          <p:grpSpPr>
            <a:xfrm>
              <a:off x="7743294" y="3342778"/>
              <a:ext cx="2558950" cy="2575315"/>
              <a:chOff x="1918679" y="3313944"/>
              <a:chExt cx="2558950" cy="2575315"/>
            </a:xfrm>
          </p:grpSpPr>
          <p:sp>
            <p:nvSpPr>
              <p:cNvPr id="93" name="Rounded Rectangle 4"/>
              <p:cNvSpPr/>
              <p:nvPr/>
            </p:nvSpPr>
            <p:spPr>
              <a:xfrm>
                <a:off x="3068634" y="3313944"/>
                <a:ext cx="1001620"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Enterprise</a:t>
                </a:r>
              </a:p>
            </p:txBody>
          </p:sp>
          <p:sp>
            <p:nvSpPr>
              <p:cNvPr id="94" name="Right Brace 93"/>
              <p:cNvSpPr/>
              <p:nvPr/>
            </p:nvSpPr>
            <p:spPr>
              <a:xfrm rot="16200000">
                <a:off x="3324665" y="3356147"/>
                <a:ext cx="422032" cy="1069143"/>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95" name="Rounded Rectangle 4"/>
              <p:cNvSpPr/>
              <p:nvPr/>
            </p:nvSpPr>
            <p:spPr>
              <a:xfrm>
                <a:off x="3705638"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Europe</a:t>
                </a:r>
              </a:p>
            </p:txBody>
          </p:sp>
          <p:sp>
            <p:nvSpPr>
              <p:cNvPr id="96" name="Rounded Rectangle 4"/>
              <p:cNvSpPr/>
              <p:nvPr/>
            </p:nvSpPr>
            <p:spPr>
              <a:xfrm>
                <a:off x="2610907"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North America</a:t>
                </a:r>
              </a:p>
            </p:txBody>
          </p:sp>
          <p:sp>
            <p:nvSpPr>
              <p:cNvPr id="97" name="Right Brace 96"/>
              <p:cNvSpPr/>
              <p:nvPr/>
            </p:nvSpPr>
            <p:spPr>
              <a:xfrm rot="16200000">
                <a:off x="2357501" y="4714799"/>
                <a:ext cx="797267" cy="970675"/>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98" name="Rounded Rectangle 4"/>
              <p:cNvSpPr/>
              <p:nvPr/>
            </p:nvSpPr>
            <p:spPr>
              <a:xfrm>
                <a:off x="1918679" y="5591492"/>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Project 1</a:t>
                </a:r>
              </a:p>
            </p:txBody>
          </p:sp>
          <p:sp>
            <p:nvSpPr>
              <p:cNvPr id="99" name="Rounded Rectangle 4"/>
              <p:cNvSpPr/>
              <p:nvPr/>
            </p:nvSpPr>
            <p:spPr>
              <a:xfrm>
                <a:off x="2768308" y="5591491"/>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Project  2</a:t>
                </a:r>
              </a:p>
            </p:txBody>
          </p:sp>
          <p:sp>
            <p:nvSpPr>
              <p:cNvPr id="100" name="Rounded Rectangle 4"/>
              <p:cNvSpPr/>
              <p:nvPr/>
            </p:nvSpPr>
            <p:spPr>
              <a:xfrm>
                <a:off x="3663072" y="5591492"/>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kern="0">
                    <a:solidFill>
                      <a:srgbClr val="44546A">
                        <a:alpha val="99000"/>
                      </a:srgbClr>
                    </a:solidFill>
                    <a:latin typeface="Calibri" panose="020F0502020204030204"/>
                  </a:rPr>
                  <a:t> </a:t>
                </a:r>
                <a:r>
                  <a:rPr lang="en-US" sz="1000" b="1" kern="0">
                    <a:solidFill>
                      <a:srgbClr val="44546A">
                        <a:alpha val="99000"/>
                      </a:srgbClr>
                    </a:solidFill>
                    <a:latin typeface="Calibri" panose="020F0502020204030204"/>
                  </a:rPr>
                  <a:t>Project 3</a:t>
                </a:r>
                <a:endParaRPr lang="en-US" sz="1000" b="1" kern="0" dirty="0">
                  <a:solidFill>
                    <a:srgbClr val="44546A">
                      <a:alpha val="99000"/>
                    </a:srgbClr>
                  </a:solidFill>
                  <a:latin typeface="Calibri" panose="020F0502020204030204"/>
                </a:endParaRPr>
              </a:p>
            </p:txBody>
          </p:sp>
          <p:cxnSp>
            <p:nvCxnSpPr>
              <p:cNvPr id="101" name="Straight Connector 100"/>
              <p:cNvCxnSpPr/>
              <p:nvPr/>
            </p:nvCxnSpPr>
            <p:spPr>
              <a:xfrm>
                <a:off x="4091634" y="4742548"/>
                <a:ext cx="0" cy="858761"/>
              </a:xfrm>
              <a:prstGeom prst="line">
                <a:avLst/>
              </a:prstGeom>
              <a:noFill/>
              <a:ln w="15875" cap="flat" cmpd="sng" algn="ctr">
                <a:solidFill>
                  <a:srgbClr val="44546A"/>
                </a:solidFill>
                <a:prstDash val="solid"/>
                <a:miter lim="800000"/>
              </a:ln>
              <a:effectLst/>
            </p:spPr>
          </p:cxnSp>
          <p:sp>
            <p:nvSpPr>
              <p:cNvPr id="102" name="Rounded Rectangle 4"/>
              <p:cNvSpPr/>
              <p:nvPr/>
            </p:nvSpPr>
            <p:spPr>
              <a:xfrm>
                <a:off x="2393643" y="4716526"/>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Ted Bear</a:t>
                </a:r>
              </a:p>
            </p:txBody>
          </p:sp>
          <p:sp>
            <p:nvSpPr>
              <p:cNvPr id="103" name="Rounded Rectangle 4"/>
              <p:cNvSpPr/>
              <p:nvPr/>
            </p:nvSpPr>
            <p:spPr>
              <a:xfrm>
                <a:off x="3688712" y="471549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Grace Ma</a:t>
                </a:r>
              </a:p>
            </p:txBody>
          </p:sp>
          <p:cxnSp>
            <p:nvCxnSpPr>
              <p:cNvPr id="104" name="Straight Connector 103"/>
              <p:cNvCxnSpPr/>
              <p:nvPr/>
            </p:nvCxnSpPr>
            <p:spPr>
              <a:xfrm>
                <a:off x="2996902" y="4401651"/>
                <a:ext cx="0" cy="294327"/>
              </a:xfrm>
              <a:prstGeom prst="line">
                <a:avLst/>
              </a:prstGeom>
              <a:noFill/>
              <a:ln w="15875" cap="flat" cmpd="sng" algn="ctr">
                <a:solidFill>
                  <a:srgbClr val="44546A">
                    <a:lumMod val="75000"/>
                  </a:srgbClr>
                </a:solidFill>
                <a:prstDash val="solid"/>
                <a:miter lim="800000"/>
              </a:ln>
              <a:effectLst/>
            </p:spPr>
          </p:cxnSp>
          <p:cxnSp>
            <p:nvCxnSpPr>
              <p:cNvPr id="105" name="Straight Connector 104"/>
              <p:cNvCxnSpPr/>
              <p:nvPr/>
            </p:nvCxnSpPr>
            <p:spPr>
              <a:xfrm flipH="1">
                <a:off x="4092488" y="4385217"/>
                <a:ext cx="1" cy="325523"/>
              </a:xfrm>
              <a:prstGeom prst="line">
                <a:avLst/>
              </a:prstGeom>
              <a:noFill/>
              <a:ln w="15875" cap="flat" cmpd="sng" algn="ctr">
                <a:solidFill>
                  <a:srgbClr val="44546A">
                    <a:lumMod val="75000"/>
                  </a:srgbClr>
                </a:solidFill>
                <a:prstDash val="solid"/>
                <a:miter lim="800000"/>
              </a:ln>
              <a:effectLst/>
            </p:spPr>
          </p:cxnSp>
        </p:grpSp>
        <p:grpSp>
          <p:nvGrpSpPr>
            <p:cNvPr id="68" name="Group 67"/>
            <p:cNvGrpSpPr/>
            <p:nvPr/>
          </p:nvGrpSpPr>
          <p:grpSpPr>
            <a:xfrm>
              <a:off x="586243" y="2868081"/>
              <a:ext cx="3880860" cy="3090416"/>
              <a:chOff x="596769" y="2821576"/>
              <a:chExt cx="3880860" cy="3090416"/>
            </a:xfrm>
          </p:grpSpPr>
          <p:sp>
            <p:nvSpPr>
              <p:cNvPr id="77" name="Rounded Rectangle 4"/>
              <p:cNvSpPr/>
              <p:nvPr/>
            </p:nvSpPr>
            <p:spPr>
              <a:xfrm>
                <a:off x="2996902" y="3313944"/>
                <a:ext cx="107335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Enterprise</a:t>
                </a:r>
              </a:p>
            </p:txBody>
          </p:sp>
          <p:sp>
            <p:nvSpPr>
              <p:cNvPr id="78" name="Right Brace 77"/>
              <p:cNvSpPr/>
              <p:nvPr/>
            </p:nvSpPr>
            <p:spPr>
              <a:xfrm rot="16200000">
                <a:off x="3324665" y="3356147"/>
                <a:ext cx="422032" cy="1069143"/>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79" name="Rounded Rectangle 4"/>
              <p:cNvSpPr/>
              <p:nvPr/>
            </p:nvSpPr>
            <p:spPr>
              <a:xfrm>
                <a:off x="3663632" y="4088558"/>
                <a:ext cx="813997"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Marketing</a:t>
                </a:r>
              </a:p>
            </p:txBody>
          </p:sp>
          <p:sp>
            <p:nvSpPr>
              <p:cNvPr id="80" name="Rounded Rectangle 4"/>
              <p:cNvSpPr/>
              <p:nvPr/>
            </p:nvSpPr>
            <p:spPr>
              <a:xfrm>
                <a:off x="2610907"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Finance</a:t>
                </a:r>
              </a:p>
            </p:txBody>
          </p:sp>
          <p:sp>
            <p:nvSpPr>
              <p:cNvPr id="81" name="TextBox 80"/>
              <p:cNvSpPr txBox="1"/>
              <p:nvPr/>
            </p:nvSpPr>
            <p:spPr>
              <a:xfrm>
                <a:off x="601883" y="3203940"/>
                <a:ext cx="623213" cy="148131"/>
              </a:xfrm>
              <a:prstGeom prst="rect">
                <a:avLst/>
              </a:prstGeom>
              <a:noFill/>
            </p:spPr>
            <p:txBody>
              <a:bodyPr wrap="none" lIns="0" tIns="0" rIns="0" bIns="0" rtlCol="0">
                <a:spAutoFit/>
              </a:bodyPr>
              <a:lstStyle/>
              <a:p>
                <a:pPr defTabSz="914411">
                  <a:defRPr/>
                </a:pPr>
                <a:r>
                  <a:rPr lang="en-US" sz="1200" b="1" kern="0" dirty="0">
                    <a:solidFill>
                      <a:srgbClr val="000000">
                        <a:alpha val="99000"/>
                      </a:srgbClr>
                    </a:solidFill>
                    <a:latin typeface="Segoe UI Semibold" pitchFamily="34" charset="0"/>
                  </a:rPr>
                  <a:t>Enterprise</a:t>
                </a:r>
              </a:p>
            </p:txBody>
          </p:sp>
          <p:sp>
            <p:nvSpPr>
              <p:cNvPr id="82" name="Right Brace 81"/>
              <p:cNvSpPr/>
              <p:nvPr/>
            </p:nvSpPr>
            <p:spPr>
              <a:xfrm rot="16200000">
                <a:off x="2538309" y="4825054"/>
                <a:ext cx="852759" cy="836424"/>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83" name="Rounded Rectangle 4"/>
              <p:cNvSpPr/>
              <p:nvPr/>
            </p:nvSpPr>
            <p:spPr>
              <a:xfrm>
                <a:off x="1911692" y="5614225"/>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Project 1 Dev</a:t>
                </a:r>
              </a:p>
            </p:txBody>
          </p:sp>
          <p:sp>
            <p:nvSpPr>
              <p:cNvPr id="84" name="Rounded Rectangle 4"/>
              <p:cNvSpPr/>
              <p:nvPr/>
            </p:nvSpPr>
            <p:spPr>
              <a:xfrm>
                <a:off x="2755757" y="5608686"/>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Project 1 Test</a:t>
                </a:r>
              </a:p>
            </p:txBody>
          </p:sp>
          <p:sp>
            <p:nvSpPr>
              <p:cNvPr id="85" name="Rounded Rectangle 4"/>
              <p:cNvSpPr/>
              <p:nvPr/>
            </p:nvSpPr>
            <p:spPr>
              <a:xfrm>
                <a:off x="3632687" y="5596534"/>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Production Web Sites</a:t>
                </a:r>
              </a:p>
            </p:txBody>
          </p:sp>
          <p:cxnSp>
            <p:nvCxnSpPr>
              <p:cNvPr id="86" name="Straight Connector 85"/>
              <p:cNvCxnSpPr/>
              <p:nvPr/>
            </p:nvCxnSpPr>
            <p:spPr>
              <a:xfrm flipH="1">
                <a:off x="4091633" y="4773370"/>
                <a:ext cx="1" cy="825401"/>
              </a:xfrm>
              <a:prstGeom prst="line">
                <a:avLst/>
              </a:prstGeom>
              <a:noFill/>
              <a:ln w="15875" cap="flat" cmpd="sng" algn="ctr">
                <a:solidFill>
                  <a:srgbClr val="44546A"/>
                </a:solidFill>
                <a:prstDash val="solid"/>
                <a:miter lim="800000"/>
              </a:ln>
              <a:effectLst/>
            </p:spPr>
          </p:cxnSp>
          <p:sp>
            <p:nvSpPr>
              <p:cNvPr id="87" name="TextBox 86"/>
              <p:cNvSpPr txBox="1"/>
              <p:nvPr/>
            </p:nvSpPr>
            <p:spPr>
              <a:xfrm>
                <a:off x="2646784" y="2821576"/>
                <a:ext cx="1073232" cy="246886"/>
              </a:xfrm>
              <a:prstGeom prst="rect">
                <a:avLst/>
              </a:prstGeom>
              <a:noFill/>
            </p:spPr>
            <p:txBody>
              <a:bodyPr wrap="none" lIns="0" tIns="0" rIns="0" bIns="0" rtlCol="0">
                <a:spAutoFit/>
              </a:bodyPr>
              <a:lstStyle/>
              <a:p>
                <a:pPr algn="ctr" defTabSz="914411">
                  <a:defRPr/>
                </a:pPr>
                <a:r>
                  <a:rPr lang="en-US" sz="2000" kern="0" dirty="0">
                    <a:solidFill>
                      <a:srgbClr val="FFFFFF">
                        <a:alpha val="99000"/>
                      </a:srgbClr>
                    </a:solidFill>
                    <a:latin typeface="Segoe UI Semibold" pitchFamily="34" charset="0"/>
                  </a:rPr>
                  <a:t>Functional</a:t>
                </a:r>
              </a:p>
            </p:txBody>
          </p:sp>
          <p:sp>
            <p:nvSpPr>
              <p:cNvPr id="88" name="Rounded Rectangle 4"/>
              <p:cNvSpPr/>
              <p:nvPr/>
            </p:nvSpPr>
            <p:spPr>
              <a:xfrm>
                <a:off x="2610907" y="4737074"/>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Joe Smith</a:t>
                </a:r>
              </a:p>
            </p:txBody>
          </p:sp>
          <p:sp>
            <p:nvSpPr>
              <p:cNvPr id="89" name="Rounded Rectangle 4"/>
              <p:cNvSpPr/>
              <p:nvPr/>
            </p:nvSpPr>
            <p:spPr>
              <a:xfrm>
                <a:off x="3688712" y="4746320"/>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Jane Doe</a:t>
                </a:r>
              </a:p>
            </p:txBody>
          </p:sp>
          <p:cxnSp>
            <p:nvCxnSpPr>
              <p:cNvPr id="90" name="Straight Connector 89"/>
              <p:cNvCxnSpPr>
                <a:endCxn id="88" idx="0"/>
              </p:cNvCxnSpPr>
              <p:nvPr/>
            </p:nvCxnSpPr>
            <p:spPr>
              <a:xfrm>
                <a:off x="2996902" y="4383980"/>
                <a:ext cx="1" cy="353094"/>
              </a:xfrm>
              <a:prstGeom prst="line">
                <a:avLst/>
              </a:prstGeom>
              <a:noFill/>
              <a:ln w="15875" cap="flat" cmpd="sng" algn="ctr">
                <a:solidFill>
                  <a:srgbClr val="44546A">
                    <a:lumMod val="75000"/>
                  </a:srgbClr>
                </a:solidFill>
                <a:prstDash val="solid"/>
                <a:miter lim="800000"/>
              </a:ln>
              <a:effectLst/>
            </p:spPr>
          </p:cxnSp>
          <p:cxnSp>
            <p:nvCxnSpPr>
              <p:cNvPr id="91" name="Straight Connector 90"/>
              <p:cNvCxnSpPr/>
              <p:nvPr/>
            </p:nvCxnSpPr>
            <p:spPr>
              <a:xfrm flipH="1">
                <a:off x="4091633" y="4364577"/>
                <a:ext cx="1" cy="372497"/>
              </a:xfrm>
              <a:prstGeom prst="line">
                <a:avLst/>
              </a:prstGeom>
              <a:noFill/>
              <a:ln w="15875" cap="flat" cmpd="sng" algn="ctr">
                <a:solidFill>
                  <a:srgbClr val="44546A">
                    <a:lumMod val="75000"/>
                  </a:srgbClr>
                </a:solidFill>
                <a:prstDash val="solid"/>
                <a:miter lim="800000"/>
              </a:ln>
              <a:effectLst/>
            </p:spPr>
          </p:cxnSp>
          <p:sp>
            <p:nvSpPr>
              <p:cNvPr id="92" name="TextBox 91"/>
              <p:cNvSpPr txBox="1"/>
              <p:nvPr/>
            </p:nvSpPr>
            <p:spPr>
              <a:xfrm>
                <a:off x="596769" y="5411868"/>
                <a:ext cx="830477" cy="148131"/>
              </a:xfrm>
              <a:prstGeom prst="rect">
                <a:avLst/>
              </a:prstGeom>
              <a:noFill/>
            </p:spPr>
            <p:txBody>
              <a:bodyPr wrap="none" lIns="0" tIns="0" rIns="0" bIns="0" rtlCol="0">
                <a:spAutoFit/>
              </a:bodyPr>
              <a:lstStyle/>
              <a:p>
                <a:pPr defTabSz="914411">
                  <a:defRPr/>
                </a:pPr>
                <a:r>
                  <a:rPr lang="en-US" sz="1200" kern="0" dirty="0">
                    <a:solidFill>
                      <a:srgbClr val="000000">
                        <a:alpha val="99000"/>
                      </a:srgbClr>
                    </a:solidFill>
                    <a:latin typeface="Segoe UI Semibold" pitchFamily="34" charset="0"/>
                  </a:rPr>
                  <a:t>Subscriptions</a:t>
                </a:r>
              </a:p>
            </p:txBody>
          </p:sp>
        </p:grpSp>
        <p:sp>
          <p:nvSpPr>
            <p:cNvPr id="69" name="Rectangle 68"/>
            <p:cNvSpPr/>
            <p:nvPr/>
          </p:nvSpPr>
          <p:spPr bwMode="auto">
            <a:xfrm rot="5400000">
              <a:off x="5795543" y="-1625924"/>
              <a:ext cx="601565" cy="9144001"/>
            </a:xfrm>
            <a:prstGeom prst="rect">
              <a:avLst/>
            </a:prstGeom>
            <a:gradFill flip="none" rotWithShape="1">
              <a:gsLst>
                <a:gs pos="0">
                  <a:srgbClr val="44546A">
                    <a:lumMod val="40000"/>
                    <a:lumOff val="60000"/>
                  </a:srgbClr>
                </a:gs>
                <a:gs pos="100000">
                  <a:srgbClr val="44546A">
                    <a:lumMod val="60000"/>
                    <a:lumOff val="40000"/>
                  </a:srgbClr>
                </a:gs>
              </a:gsLst>
              <a:lin ang="2700000" scaled="1"/>
              <a:tileRect/>
            </a:gradFill>
            <a:ln>
              <a:noFill/>
              <a:headEnd type="none" w="med" len="med"/>
              <a:tailEnd type="none" w="med" len="med"/>
            </a:ln>
            <a:effectLst>
              <a:outerShdw blurRad="114300" dist="38100" dir="5400000" algn="t" rotWithShape="0">
                <a:prstClr val="black">
                  <a:alpha val="15000"/>
                </a:prstClr>
              </a:outerShdw>
            </a:effectLst>
            <a:scene3d>
              <a:camera prst="orthographicFront"/>
              <a:lightRig rig="threePt" dir="tl"/>
            </a:scene3d>
            <a:sp3d prstMaterial="matte"/>
          </p:spPr>
          <p:txBody>
            <a:bodyPr vert="horz" wrap="square" lIns="91434" tIns="45717" rIns="91434" bIns="45717" numCol="1" rtlCol="0" anchor="ctr" anchorCtr="0" compatLnSpc="1">
              <a:prstTxWarp prst="textNoShape">
                <a:avLst/>
              </a:prstTxWarp>
            </a:bodyPr>
            <a:lstStyle/>
            <a:p>
              <a:pPr algn="ctr" defTabSz="914110">
                <a:defRPr/>
              </a:pPr>
              <a:endParaRPr lang="en-US" sz="2400" kern="0" dirty="0">
                <a:gradFill>
                  <a:gsLst>
                    <a:gs pos="0">
                      <a:srgbClr val="292929"/>
                    </a:gs>
                    <a:gs pos="88000">
                      <a:srgbClr val="292929"/>
                    </a:gs>
                  </a:gsLst>
                  <a:lin ang="5400000" scaled="0"/>
                </a:gradFill>
                <a:latin typeface="Calibri" panose="020F0502020204030204"/>
              </a:endParaRPr>
            </a:p>
          </p:txBody>
        </p:sp>
        <p:sp>
          <p:nvSpPr>
            <p:cNvPr id="70" name="TextBox 69"/>
            <p:cNvSpPr txBox="1"/>
            <p:nvPr/>
          </p:nvSpPr>
          <p:spPr>
            <a:xfrm>
              <a:off x="5215128" y="2789608"/>
              <a:ext cx="1761747" cy="246886"/>
            </a:xfrm>
            <a:prstGeom prst="rect">
              <a:avLst/>
            </a:prstGeom>
            <a:noFill/>
          </p:spPr>
          <p:txBody>
            <a:bodyPr wrap="none" lIns="0" tIns="0" rIns="0" bIns="0" rtlCol="0">
              <a:spAutoFit/>
            </a:bodyPr>
            <a:lstStyle/>
            <a:p>
              <a:pPr algn="ctr" defTabSz="914411">
                <a:defRPr/>
              </a:pPr>
              <a:r>
                <a:rPr lang="en-US" sz="2000" kern="0" dirty="0">
                  <a:solidFill>
                    <a:srgbClr val="FFFFFF">
                      <a:alpha val="99000"/>
                    </a:srgbClr>
                  </a:solidFill>
                  <a:latin typeface="Segoe UI Semibold" pitchFamily="34" charset="0"/>
                </a:rPr>
                <a:t>Business Division</a:t>
              </a:r>
            </a:p>
          </p:txBody>
        </p:sp>
        <p:sp>
          <p:nvSpPr>
            <p:cNvPr id="71" name="TextBox 70"/>
            <p:cNvSpPr txBox="1"/>
            <p:nvPr/>
          </p:nvSpPr>
          <p:spPr>
            <a:xfrm>
              <a:off x="8356922" y="2821576"/>
              <a:ext cx="1189640" cy="246886"/>
            </a:xfrm>
            <a:prstGeom prst="rect">
              <a:avLst/>
            </a:prstGeom>
            <a:noFill/>
          </p:spPr>
          <p:txBody>
            <a:bodyPr wrap="none" lIns="0" tIns="0" rIns="0" bIns="0" rtlCol="0">
              <a:spAutoFit/>
            </a:bodyPr>
            <a:lstStyle/>
            <a:p>
              <a:pPr algn="ctr" defTabSz="914411">
                <a:defRPr/>
              </a:pPr>
              <a:r>
                <a:rPr lang="en-US" sz="2000" kern="0" dirty="0">
                  <a:solidFill>
                    <a:srgbClr val="FFFFFF">
                      <a:alpha val="99000"/>
                    </a:srgbClr>
                  </a:solidFill>
                  <a:latin typeface="Segoe UI Semibold" pitchFamily="34" charset="0"/>
                </a:rPr>
                <a:t>Geographic</a:t>
              </a:r>
            </a:p>
          </p:txBody>
        </p:sp>
        <p:sp>
          <p:nvSpPr>
            <p:cNvPr id="72" name="TextBox 71"/>
            <p:cNvSpPr txBox="1"/>
            <p:nvPr/>
          </p:nvSpPr>
          <p:spPr>
            <a:xfrm>
              <a:off x="2620966" y="2789607"/>
              <a:ext cx="1073232" cy="246886"/>
            </a:xfrm>
            <a:prstGeom prst="rect">
              <a:avLst/>
            </a:prstGeom>
            <a:noFill/>
          </p:spPr>
          <p:txBody>
            <a:bodyPr wrap="none" lIns="0" tIns="0" rIns="0" bIns="0" rtlCol="0">
              <a:spAutoFit/>
            </a:bodyPr>
            <a:lstStyle/>
            <a:p>
              <a:pPr algn="ctr" defTabSz="914411">
                <a:defRPr/>
              </a:pPr>
              <a:r>
                <a:rPr lang="en-US" sz="2000" kern="0" dirty="0">
                  <a:solidFill>
                    <a:srgbClr val="FFFFFF">
                      <a:alpha val="99000"/>
                    </a:srgbClr>
                  </a:solidFill>
                  <a:latin typeface="Segoe UI Semibold" pitchFamily="34" charset="0"/>
                </a:rPr>
                <a:t>Functional</a:t>
              </a:r>
            </a:p>
          </p:txBody>
        </p:sp>
        <p:sp>
          <p:nvSpPr>
            <p:cNvPr id="73" name="TextBox 72"/>
            <p:cNvSpPr txBox="1"/>
            <p:nvPr/>
          </p:nvSpPr>
          <p:spPr>
            <a:xfrm>
              <a:off x="563322" y="4626601"/>
              <a:ext cx="566429" cy="148131"/>
            </a:xfrm>
            <a:prstGeom prst="rect">
              <a:avLst/>
            </a:prstGeom>
            <a:noFill/>
          </p:spPr>
          <p:txBody>
            <a:bodyPr wrap="none" lIns="0" tIns="0" rIns="0" bIns="0" rtlCol="0">
              <a:spAutoFit/>
            </a:bodyPr>
            <a:lstStyle/>
            <a:p>
              <a:pPr defTabSz="914411">
                <a:defRPr/>
              </a:pPr>
              <a:r>
                <a:rPr lang="en-US" sz="1200" b="1" kern="0" dirty="0">
                  <a:solidFill>
                    <a:srgbClr val="000000">
                      <a:alpha val="99000"/>
                    </a:srgbClr>
                  </a:solidFill>
                  <a:latin typeface="Segoe UI Semibold" pitchFamily="34" charset="0"/>
                </a:rPr>
                <a:t>Accounts</a:t>
              </a:r>
            </a:p>
          </p:txBody>
        </p:sp>
        <p:sp>
          <p:nvSpPr>
            <p:cNvPr id="74" name="TextBox 73"/>
            <p:cNvSpPr txBox="1"/>
            <p:nvPr/>
          </p:nvSpPr>
          <p:spPr>
            <a:xfrm>
              <a:off x="565143" y="3928936"/>
              <a:ext cx="801729" cy="296325"/>
            </a:xfrm>
            <a:prstGeom prst="rect">
              <a:avLst/>
            </a:prstGeom>
            <a:noFill/>
          </p:spPr>
          <p:txBody>
            <a:bodyPr wrap="none" lIns="0" tIns="0" rIns="0" bIns="0" rtlCol="0">
              <a:spAutoFit/>
            </a:bodyPr>
            <a:lstStyle/>
            <a:p>
              <a:pPr defTabSz="914411">
                <a:defRPr/>
              </a:pPr>
              <a:r>
                <a:rPr lang="en-US" sz="1200" b="1" kern="0" dirty="0">
                  <a:solidFill>
                    <a:srgbClr val="000000">
                      <a:alpha val="99000"/>
                    </a:srgbClr>
                  </a:solidFill>
                  <a:latin typeface="Segoe UI Semibold" pitchFamily="34" charset="0"/>
                </a:rPr>
                <a:t>Departments</a:t>
              </a:r>
            </a:p>
            <a:p>
              <a:pPr defTabSz="914411">
                <a:defRPr/>
              </a:pPr>
              <a:r>
                <a:rPr lang="en-US" sz="1200" b="1" kern="0" dirty="0">
                  <a:solidFill>
                    <a:srgbClr val="000000">
                      <a:alpha val="99000"/>
                    </a:srgbClr>
                  </a:solidFill>
                  <a:latin typeface="Segoe UI Semibold" pitchFamily="34" charset="0"/>
                </a:rPr>
                <a:t>[optional]</a:t>
              </a:r>
            </a:p>
          </p:txBody>
        </p:sp>
        <p:cxnSp>
          <p:nvCxnSpPr>
            <p:cNvPr id="75" name="Straight Connector 74"/>
            <p:cNvCxnSpPr/>
            <p:nvPr/>
          </p:nvCxnSpPr>
          <p:spPr>
            <a:xfrm flipH="1">
              <a:off x="4685015" y="2641869"/>
              <a:ext cx="10274" cy="3414358"/>
            </a:xfrm>
            <a:prstGeom prst="line">
              <a:avLst/>
            </a:prstGeom>
            <a:noFill/>
            <a:ln w="19050" cap="flat" cmpd="sng" algn="ctr">
              <a:solidFill>
                <a:sysClr val="windowText" lastClr="000000">
                  <a:lumMod val="75000"/>
                </a:sysClr>
              </a:solidFill>
              <a:prstDash val="solid"/>
              <a:miter lim="800000"/>
            </a:ln>
            <a:effectLst/>
          </p:spPr>
        </p:cxnSp>
        <p:cxnSp>
          <p:nvCxnSpPr>
            <p:cNvPr id="76" name="Straight Connector 75"/>
            <p:cNvCxnSpPr/>
            <p:nvPr/>
          </p:nvCxnSpPr>
          <p:spPr>
            <a:xfrm flipH="1">
              <a:off x="7497016" y="2628540"/>
              <a:ext cx="12431" cy="3414358"/>
            </a:xfrm>
            <a:prstGeom prst="line">
              <a:avLst/>
            </a:prstGeom>
            <a:noFill/>
            <a:ln w="19050" cap="flat" cmpd="sng" algn="ctr">
              <a:solidFill>
                <a:sysClr val="windowText" lastClr="000000">
                  <a:lumMod val="75000"/>
                </a:sysClr>
              </a:solidFill>
              <a:prstDash val="solid"/>
              <a:miter lim="800000"/>
            </a:ln>
            <a:effectLst/>
          </p:spPr>
        </p:cxnSp>
      </p:grpSp>
    </p:spTree>
    <p:extLst>
      <p:ext uri="{BB962C8B-B14F-4D97-AF65-F5344CB8AC3E}">
        <p14:creationId xmlns:p14="http://schemas.microsoft.com/office/powerpoint/2010/main" val="39393866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ubtitle 2"/>
          <p:cNvSpPr txBox="1">
            <a:spLocks/>
          </p:cNvSpPr>
          <p:nvPr/>
        </p:nvSpPr>
        <p:spPr>
          <a:xfrm>
            <a:off x="6295735" y="1663865"/>
            <a:ext cx="5078184" cy="4678515"/>
          </a:xfrm>
          <a:prstGeom prst="rect">
            <a:avLst/>
          </a:prstGeom>
        </p:spPr>
        <p:txBody>
          <a:bodyPr vert="horz" wrap="square" lIns="143428" tIns="89642" rIns="143428" bIns="89642" rtlCol="0">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Tightly coupled containers of multiple resources of similar </a:t>
            </a:r>
            <a:b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or different types</a:t>
            </a:r>
          </a:p>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Every resource *must* exist in one and only one resource group</a:t>
            </a:r>
          </a:p>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Resource groups can span regions</a:t>
            </a:r>
          </a:p>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Nesting of Resource Groups not supported</a:t>
            </a:r>
          </a:p>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Only Subscription Owners can create resource groups</a:t>
            </a:r>
            <a:endParaRPr lang="en-US" sz="3922" dirty="0">
              <a:gradFill>
                <a:gsLst>
                  <a:gs pos="0">
                    <a:schemeClr val="tx1"/>
                  </a:gs>
                  <a:gs pos="100000">
                    <a:schemeClr val="tx1"/>
                  </a:gs>
                </a:gsLst>
                <a:lin ang="5400000" scaled="0"/>
              </a:gradFill>
            </a:endParaRPr>
          </a:p>
        </p:txBody>
      </p:sp>
      <p:grpSp>
        <p:nvGrpSpPr>
          <p:cNvPr id="92" name="Group 91"/>
          <p:cNvGrpSpPr>
            <a:grpSpLocks noChangeAspect="1"/>
          </p:cNvGrpSpPr>
          <p:nvPr/>
        </p:nvGrpSpPr>
        <p:grpSpPr bwMode="auto">
          <a:xfrm>
            <a:off x="716764" y="1651169"/>
            <a:ext cx="4946836" cy="4724648"/>
            <a:chOff x="405" y="668"/>
            <a:chExt cx="3117" cy="2977"/>
          </a:xfrm>
        </p:grpSpPr>
        <p:sp>
          <p:nvSpPr>
            <p:cNvPr id="182"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3"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4"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5"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6"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7"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8"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9"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0"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1"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2"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3"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4"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5"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6"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7"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8"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9"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0"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1"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2"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3"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4"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5"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6"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7"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8"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9"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0"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1"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2"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3"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4"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5"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6"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7"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8"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9"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0"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1"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2"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3"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4"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5"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6"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7"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8"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9"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0"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1"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2"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3"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4"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5"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6"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7"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8"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9"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0"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1"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2"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3"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4"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5"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6"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7"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8"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9"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0"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1"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2"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3"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4"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5"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6"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7"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8"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9"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0"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1"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2"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3"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4"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5"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6"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7"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8"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9"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0"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RESOU</a:t>
              </a:r>
              <a:endParaRPr lang="en-US" altLang="en-US">
                <a:solidFill>
                  <a:srgbClr val="00B0F0"/>
                </a:solidFill>
              </a:endParaRPr>
            </a:p>
          </p:txBody>
        </p:sp>
        <p:sp>
          <p:nvSpPr>
            <p:cNvPr id="271"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R</a:t>
              </a:r>
              <a:endParaRPr lang="en-US" altLang="en-US">
                <a:solidFill>
                  <a:srgbClr val="00B0F0"/>
                </a:solidFill>
              </a:endParaRPr>
            </a:p>
          </p:txBody>
        </p:sp>
        <p:sp>
          <p:nvSpPr>
            <p:cNvPr id="272"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CE G</a:t>
              </a:r>
              <a:endParaRPr lang="en-US" altLang="en-US">
                <a:solidFill>
                  <a:srgbClr val="00B0F0"/>
                </a:solidFill>
              </a:endParaRPr>
            </a:p>
          </p:txBody>
        </p:sp>
        <p:sp>
          <p:nvSpPr>
            <p:cNvPr id="273"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R</a:t>
              </a:r>
              <a:endParaRPr lang="en-US" altLang="en-US">
                <a:solidFill>
                  <a:srgbClr val="00B0F0"/>
                </a:solidFill>
              </a:endParaRPr>
            </a:p>
          </p:txBody>
        </p:sp>
        <p:sp>
          <p:nvSpPr>
            <p:cNvPr id="274"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OUP</a:t>
              </a:r>
              <a:endParaRPr lang="en-US" altLang="en-US">
                <a:solidFill>
                  <a:srgbClr val="00B0F0"/>
                </a:solidFill>
              </a:endParaRPr>
            </a:p>
          </p:txBody>
        </p:sp>
        <p:sp>
          <p:nvSpPr>
            <p:cNvPr id="275"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6"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7"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8"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9"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80"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81"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82"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83"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grpSp>
      <p:sp>
        <p:nvSpPr>
          <p:cNvPr id="2" name="Title 1"/>
          <p:cNvSpPr>
            <a:spLocks noGrp="1"/>
          </p:cNvSpPr>
          <p:nvPr>
            <p:ph type="title"/>
          </p:nvPr>
        </p:nvSpPr>
        <p:spPr/>
        <p:txBody>
          <a:bodyPr/>
          <a:lstStyle/>
          <a:p>
            <a:r>
              <a:rPr lang="en-US" dirty="0"/>
              <a:t>Resource Groups</a:t>
            </a:r>
          </a:p>
        </p:txBody>
      </p:sp>
    </p:spTree>
    <p:extLst>
      <p:ext uri="{BB962C8B-B14F-4D97-AF65-F5344CB8AC3E}">
        <p14:creationId xmlns:p14="http://schemas.microsoft.com/office/powerpoint/2010/main" val="37098023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4973989" y="4241871"/>
            <a:ext cx="1129000" cy="1230760"/>
            <a:chOff x="9722025" y="1404658"/>
            <a:chExt cx="1056275" cy="1056275"/>
          </a:xfrm>
        </p:grpSpPr>
        <p:sp>
          <p:nvSpPr>
            <p:cNvPr id="43" name="Rectangle 42"/>
            <p:cNvSpPr/>
            <p:nvPr/>
          </p:nvSpPr>
          <p:spPr bwMode="auto">
            <a:xfrm>
              <a:off x="9722025" y="1404658"/>
              <a:ext cx="1056275" cy="105627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Storage</a:t>
              </a:r>
            </a:p>
          </p:txBody>
        </p:sp>
        <p:sp>
          <p:nvSpPr>
            <p:cNvPr id="44" name="Freeform 35"/>
            <p:cNvSpPr>
              <a:spLocks noChangeAspect="1" noEditPoints="1"/>
            </p:cNvSpPr>
            <p:nvPr/>
          </p:nvSpPr>
          <p:spPr bwMode="auto">
            <a:xfrm>
              <a:off x="10376769" y="2011870"/>
              <a:ext cx="300117" cy="344509"/>
            </a:xfrm>
            <a:custGeom>
              <a:avLst/>
              <a:gdLst>
                <a:gd name="T0" fmla="*/ 730 w 1460"/>
                <a:gd name="T1" fmla="*/ 0 h 1675"/>
                <a:gd name="T2" fmla="*/ 0 w 1460"/>
                <a:gd name="T3" fmla="*/ 256 h 1675"/>
                <a:gd name="T4" fmla="*/ 0 w 1460"/>
                <a:gd name="T5" fmla="*/ 454 h 1675"/>
                <a:gd name="T6" fmla="*/ 0 w 1460"/>
                <a:gd name="T7" fmla="*/ 1231 h 1675"/>
                <a:gd name="T8" fmla="*/ 0 w 1460"/>
                <a:gd name="T9" fmla="*/ 1389 h 1675"/>
                <a:gd name="T10" fmla="*/ 0 w 1460"/>
                <a:gd name="T11" fmla="*/ 1399 h 1675"/>
                <a:gd name="T12" fmla="*/ 0 w 1460"/>
                <a:gd name="T13" fmla="*/ 1419 h 1675"/>
                <a:gd name="T14" fmla="*/ 730 w 1460"/>
                <a:gd name="T15" fmla="*/ 1675 h 1675"/>
                <a:gd name="T16" fmla="*/ 1460 w 1460"/>
                <a:gd name="T17" fmla="*/ 1419 h 1675"/>
                <a:gd name="T18" fmla="*/ 1460 w 1460"/>
                <a:gd name="T19" fmla="*/ 1221 h 1675"/>
                <a:gd name="T20" fmla="*/ 1460 w 1460"/>
                <a:gd name="T21" fmla="*/ 444 h 1675"/>
                <a:gd name="T22" fmla="*/ 1460 w 1460"/>
                <a:gd name="T23" fmla="*/ 285 h 1675"/>
                <a:gd name="T24" fmla="*/ 1460 w 1460"/>
                <a:gd name="T25" fmla="*/ 276 h 1675"/>
                <a:gd name="T26" fmla="*/ 1460 w 1460"/>
                <a:gd name="T27" fmla="*/ 256 h 1675"/>
                <a:gd name="T28" fmla="*/ 730 w 1460"/>
                <a:gd name="T29" fmla="*/ 0 h 1675"/>
                <a:gd name="T30" fmla="*/ 730 w 1460"/>
                <a:gd name="T31" fmla="*/ 451 h 1675"/>
                <a:gd name="T32" fmla="*/ 144 w 1460"/>
                <a:gd name="T33" fmla="*/ 285 h 1675"/>
                <a:gd name="T34" fmla="*/ 730 w 1460"/>
                <a:gd name="T35" fmla="*/ 113 h 1675"/>
                <a:gd name="T36" fmla="*/ 1317 w 1460"/>
                <a:gd name="T37" fmla="*/ 285 h 1675"/>
                <a:gd name="T38" fmla="*/ 730 w 1460"/>
                <a:gd name="T39" fmla="*/ 451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0" h="1675">
                  <a:moveTo>
                    <a:pt x="730" y="0"/>
                  </a:moveTo>
                  <a:cubicBezTo>
                    <a:pt x="346" y="0"/>
                    <a:pt x="30" y="108"/>
                    <a:pt x="0" y="256"/>
                  </a:cubicBezTo>
                  <a:cubicBezTo>
                    <a:pt x="0" y="256"/>
                    <a:pt x="0" y="256"/>
                    <a:pt x="0" y="454"/>
                  </a:cubicBezTo>
                  <a:cubicBezTo>
                    <a:pt x="0" y="454"/>
                    <a:pt x="0" y="454"/>
                    <a:pt x="0" y="1231"/>
                  </a:cubicBezTo>
                  <a:cubicBezTo>
                    <a:pt x="0" y="1281"/>
                    <a:pt x="0" y="1333"/>
                    <a:pt x="0" y="1389"/>
                  </a:cubicBezTo>
                  <a:cubicBezTo>
                    <a:pt x="0" y="1399"/>
                    <a:pt x="0" y="1399"/>
                    <a:pt x="0" y="1399"/>
                  </a:cubicBezTo>
                  <a:cubicBezTo>
                    <a:pt x="0" y="1409"/>
                    <a:pt x="0" y="1409"/>
                    <a:pt x="0" y="1419"/>
                  </a:cubicBezTo>
                  <a:cubicBezTo>
                    <a:pt x="30" y="1567"/>
                    <a:pt x="346" y="1675"/>
                    <a:pt x="730" y="1675"/>
                  </a:cubicBezTo>
                  <a:cubicBezTo>
                    <a:pt x="1115" y="1675"/>
                    <a:pt x="1431" y="1567"/>
                    <a:pt x="1460" y="1419"/>
                  </a:cubicBezTo>
                  <a:cubicBezTo>
                    <a:pt x="1460" y="1419"/>
                    <a:pt x="1460" y="1419"/>
                    <a:pt x="1460" y="1221"/>
                  </a:cubicBezTo>
                  <a:cubicBezTo>
                    <a:pt x="1460" y="1082"/>
                    <a:pt x="1460" y="846"/>
                    <a:pt x="1460" y="444"/>
                  </a:cubicBezTo>
                  <a:cubicBezTo>
                    <a:pt x="1460" y="394"/>
                    <a:pt x="1460" y="341"/>
                    <a:pt x="1460" y="285"/>
                  </a:cubicBezTo>
                  <a:cubicBezTo>
                    <a:pt x="1460" y="276"/>
                    <a:pt x="1460" y="276"/>
                    <a:pt x="1460" y="276"/>
                  </a:cubicBezTo>
                  <a:cubicBezTo>
                    <a:pt x="1460" y="266"/>
                    <a:pt x="1460" y="266"/>
                    <a:pt x="1460" y="256"/>
                  </a:cubicBezTo>
                  <a:cubicBezTo>
                    <a:pt x="1431" y="108"/>
                    <a:pt x="1115" y="0"/>
                    <a:pt x="730" y="0"/>
                  </a:cubicBezTo>
                  <a:close/>
                  <a:moveTo>
                    <a:pt x="730" y="451"/>
                  </a:moveTo>
                  <a:cubicBezTo>
                    <a:pt x="405" y="451"/>
                    <a:pt x="144" y="377"/>
                    <a:pt x="144" y="285"/>
                  </a:cubicBezTo>
                  <a:cubicBezTo>
                    <a:pt x="144" y="193"/>
                    <a:pt x="405" y="113"/>
                    <a:pt x="730" y="113"/>
                  </a:cubicBezTo>
                  <a:cubicBezTo>
                    <a:pt x="1055" y="113"/>
                    <a:pt x="1317" y="193"/>
                    <a:pt x="1317" y="285"/>
                  </a:cubicBezTo>
                  <a:cubicBezTo>
                    <a:pt x="1317" y="377"/>
                    <a:pt x="1055" y="451"/>
                    <a:pt x="730" y="451"/>
                  </a:cubicBezTo>
                  <a:close/>
                </a:path>
              </a:pathLst>
            </a:custGeom>
            <a:solidFill>
              <a:schemeClr val="bg1"/>
            </a:solidFill>
            <a:ln>
              <a:noFill/>
            </a:ln>
          </p:spPr>
          <p:txBody>
            <a:bodyPr vert="horz" wrap="square" lIns="91401" tIns="0" rIns="91401" bIns="0" numCol="1" anchor="ctr" anchorCtr="0" compatLnSpc="1">
              <a:prstTxWarp prst="textNoShape">
                <a:avLst/>
              </a:prstTxWarp>
            </a:bodyPr>
            <a:lstStyle/>
            <a:p>
              <a:pPr defTabSz="914111">
                <a:lnSpc>
                  <a:spcPct val="90000"/>
                </a:lnSpc>
                <a:defRPr/>
              </a:pPr>
              <a:endParaRPr lang="en-US" sz="2000" kern="0" dirty="0">
                <a:solidFill>
                  <a:schemeClr val="bg1"/>
                </a:solidFill>
                <a:latin typeface="Segoe UI"/>
              </a:endParaRPr>
            </a:p>
          </p:txBody>
        </p:sp>
      </p:grpSp>
      <p:grpSp>
        <p:nvGrpSpPr>
          <p:cNvPr id="55" name="Group 54"/>
          <p:cNvGrpSpPr/>
          <p:nvPr/>
        </p:nvGrpSpPr>
        <p:grpSpPr>
          <a:xfrm>
            <a:off x="3764473" y="4232268"/>
            <a:ext cx="1129000" cy="1230760"/>
            <a:chOff x="8618125" y="1404658"/>
            <a:chExt cx="1056275" cy="1056275"/>
          </a:xfrm>
        </p:grpSpPr>
        <p:sp>
          <p:nvSpPr>
            <p:cNvPr id="56" name="Rectangle 55"/>
            <p:cNvSpPr/>
            <p:nvPr/>
          </p:nvSpPr>
          <p:spPr bwMode="auto">
            <a:xfrm>
              <a:off x="8618125" y="1404658"/>
              <a:ext cx="1056275" cy="1056275"/>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Network</a:t>
              </a:r>
            </a:p>
          </p:txBody>
        </p:sp>
        <p:pic>
          <p:nvPicPr>
            <p:cNvPr id="57" name="Picture 56"/>
            <p:cNvPicPr>
              <a:picLocks noChangeAspect="1"/>
            </p:cNvPicPr>
            <p:nvPr/>
          </p:nvPicPr>
          <p:blipFill>
            <a:blip r:embed="rId2"/>
            <a:stretch>
              <a:fillRect/>
            </a:stretch>
          </p:blipFill>
          <p:spPr>
            <a:xfrm>
              <a:off x="9221591" y="2032000"/>
              <a:ext cx="333625" cy="339185"/>
            </a:xfrm>
            <a:prstGeom prst="rect">
              <a:avLst/>
            </a:prstGeom>
          </p:spPr>
        </p:pic>
      </p:grpSp>
      <p:grpSp>
        <p:nvGrpSpPr>
          <p:cNvPr id="58" name="Group 57"/>
          <p:cNvGrpSpPr/>
          <p:nvPr/>
        </p:nvGrpSpPr>
        <p:grpSpPr>
          <a:xfrm>
            <a:off x="2550514" y="4232269"/>
            <a:ext cx="1129000" cy="1230760"/>
            <a:chOff x="7514225" y="1404658"/>
            <a:chExt cx="1056275" cy="1056275"/>
          </a:xfrm>
        </p:grpSpPr>
        <p:sp>
          <p:nvSpPr>
            <p:cNvPr id="59" name="Rectangle 58"/>
            <p:cNvSpPr/>
            <p:nvPr/>
          </p:nvSpPr>
          <p:spPr bwMode="auto">
            <a:xfrm>
              <a:off x="7514225" y="1404658"/>
              <a:ext cx="1056275" cy="10562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Compute</a:t>
              </a:r>
            </a:p>
          </p:txBody>
        </p:sp>
        <p:sp>
          <p:nvSpPr>
            <p:cNvPr id="60" name="Freeform 5"/>
            <p:cNvSpPr>
              <a:spLocks noEditPoints="1"/>
            </p:cNvSpPr>
            <p:nvPr/>
          </p:nvSpPr>
          <p:spPr bwMode="auto">
            <a:xfrm>
              <a:off x="8111688" y="2021764"/>
              <a:ext cx="356038" cy="325551"/>
            </a:xfrm>
            <a:custGeom>
              <a:avLst/>
              <a:gdLst>
                <a:gd name="T0" fmla="*/ 1238 w 1238"/>
                <a:gd name="T1" fmla="*/ 909 h 1132"/>
                <a:gd name="T2" fmla="*/ 1238 w 1238"/>
                <a:gd name="T3" fmla="*/ 0 h 1132"/>
                <a:gd name="T4" fmla="*/ 0 w 1238"/>
                <a:gd name="T5" fmla="*/ 0 h 1132"/>
                <a:gd name="T6" fmla="*/ 0 w 1238"/>
                <a:gd name="T7" fmla="*/ 909 h 1132"/>
                <a:gd name="T8" fmla="*/ 421 w 1238"/>
                <a:gd name="T9" fmla="*/ 909 h 1132"/>
                <a:gd name="T10" fmla="*/ 421 w 1238"/>
                <a:gd name="T11" fmla="*/ 1061 h 1132"/>
                <a:gd name="T12" fmla="*/ 190 w 1238"/>
                <a:gd name="T13" fmla="*/ 1061 h 1132"/>
                <a:gd name="T14" fmla="*/ 190 w 1238"/>
                <a:gd name="T15" fmla="*/ 1132 h 1132"/>
                <a:gd name="T16" fmla="*/ 1021 w 1238"/>
                <a:gd name="T17" fmla="*/ 1132 h 1132"/>
                <a:gd name="T18" fmla="*/ 1021 w 1238"/>
                <a:gd name="T19" fmla="*/ 1061 h 1132"/>
                <a:gd name="T20" fmla="*/ 791 w 1238"/>
                <a:gd name="T21" fmla="*/ 1061 h 1132"/>
                <a:gd name="T22" fmla="*/ 791 w 1238"/>
                <a:gd name="T23" fmla="*/ 909 h 1132"/>
                <a:gd name="T24" fmla="*/ 1238 w 1238"/>
                <a:gd name="T25" fmla="*/ 909 h 1132"/>
                <a:gd name="T26" fmla="*/ 88 w 1238"/>
                <a:gd name="T27" fmla="*/ 88 h 1132"/>
                <a:gd name="T28" fmla="*/ 1150 w 1238"/>
                <a:gd name="T29" fmla="*/ 88 h 1132"/>
                <a:gd name="T30" fmla="*/ 1150 w 1238"/>
                <a:gd name="T31" fmla="*/ 818 h 1132"/>
                <a:gd name="T32" fmla="*/ 88 w 1238"/>
                <a:gd name="T33" fmla="*/ 818 h 1132"/>
                <a:gd name="T34" fmla="*/ 88 w 1238"/>
                <a:gd name="T35" fmla="*/ 88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8" h="1132">
                  <a:moveTo>
                    <a:pt x="1238" y="909"/>
                  </a:moveTo>
                  <a:lnTo>
                    <a:pt x="1238" y="0"/>
                  </a:lnTo>
                  <a:lnTo>
                    <a:pt x="0" y="0"/>
                  </a:lnTo>
                  <a:lnTo>
                    <a:pt x="0" y="909"/>
                  </a:lnTo>
                  <a:lnTo>
                    <a:pt x="421" y="909"/>
                  </a:lnTo>
                  <a:lnTo>
                    <a:pt x="421" y="1061"/>
                  </a:lnTo>
                  <a:lnTo>
                    <a:pt x="190" y="1061"/>
                  </a:lnTo>
                  <a:lnTo>
                    <a:pt x="190" y="1132"/>
                  </a:lnTo>
                  <a:lnTo>
                    <a:pt x="1021" y="1132"/>
                  </a:lnTo>
                  <a:lnTo>
                    <a:pt x="1021" y="1061"/>
                  </a:lnTo>
                  <a:lnTo>
                    <a:pt x="791" y="1061"/>
                  </a:lnTo>
                  <a:lnTo>
                    <a:pt x="791" y="909"/>
                  </a:lnTo>
                  <a:lnTo>
                    <a:pt x="1238" y="909"/>
                  </a:lnTo>
                  <a:close/>
                  <a:moveTo>
                    <a:pt x="88" y="88"/>
                  </a:moveTo>
                  <a:lnTo>
                    <a:pt x="1150" y="88"/>
                  </a:lnTo>
                  <a:lnTo>
                    <a:pt x="1150" y="818"/>
                  </a:lnTo>
                  <a:lnTo>
                    <a:pt x="88" y="818"/>
                  </a:lnTo>
                  <a:lnTo>
                    <a:pt x="88"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grpSp>
          <p:nvGrpSpPr>
            <p:cNvPr id="61" name="Group 60"/>
            <p:cNvGrpSpPr/>
            <p:nvPr/>
          </p:nvGrpSpPr>
          <p:grpSpPr>
            <a:xfrm>
              <a:off x="8229317" y="2084746"/>
              <a:ext cx="129123" cy="146384"/>
              <a:chOff x="8229317" y="2084746"/>
              <a:chExt cx="129123" cy="146384"/>
            </a:xfrm>
          </p:grpSpPr>
          <p:sp>
            <p:nvSpPr>
              <p:cNvPr id="62"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sp>
            <p:nvSpPr>
              <p:cNvPr id="63"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sp>
            <p:nvSpPr>
              <p:cNvPr id="64"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grpSp>
      </p:grpSp>
      <p:grpSp>
        <p:nvGrpSpPr>
          <p:cNvPr id="65" name="Group 64"/>
          <p:cNvGrpSpPr/>
          <p:nvPr/>
        </p:nvGrpSpPr>
        <p:grpSpPr>
          <a:xfrm>
            <a:off x="1349136" y="4241871"/>
            <a:ext cx="1129000" cy="1230760"/>
            <a:chOff x="6410325" y="1404658"/>
            <a:chExt cx="1056275" cy="1056275"/>
          </a:xfrm>
        </p:grpSpPr>
        <p:sp>
          <p:nvSpPr>
            <p:cNvPr id="66" name="Rectangle 65"/>
            <p:cNvSpPr/>
            <p:nvPr/>
          </p:nvSpPr>
          <p:spPr bwMode="auto">
            <a:xfrm>
              <a:off x="6410325" y="1404658"/>
              <a:ext cx="1056275" cy="105627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Database</a:t>
              </a:r>
            </a:p>
          </p:txBody>
        </p:sp>
        <p:pic>
          <p:nvPicPr>
            <p:cNvPr id="67" name="Picture 66"/>
            <p:cNvPicPr>
              <a:picLocks noChangeAspect="1"/>
            </p:cNvPicPr>
            <p:nvPr/>
          </p:nvPicPr>
          <p:blipFill>
            <a:blip r:embed="rId3"/>
            <a:stretch>
              <a:fillRect/>
            </a:stretch>
          </p:blipFill>
          <p:spPr>
            <a:xfrm>
              <a:off x="6987033" y="2049327"/>
              <a:ext cx="362582" cy="288206"/>
            </a:xfrm>
            <a:prstGeom prst="rect">
              <a:avLst/>
            </a:prstGeom>
          </p:spPr>
        </p:pic>
      </p:grpSp>
      <p:grpSp>
        <p:nvGrpSpPr>
          <p:cNvPr id="68" name="Group 67"/>
          <p:cNvGrpSpPr/>
          <p:nvPr/>
        </p:nvGrpSpPr>
        <p:grpSpPr>
          <a:xfrm>
            <a:off x="154041" y="4241871"/>
            <a:ext cx="1129000" cy="1230760"/>
            <a:chOff x="5306425" y="1404658"/>
            <a:chExt cx="1056275" cy="1056275"/>
          </a:xfrm>
        </p:grpSpPr>
        <p:sp>
          <p:nvSpPr>
            <p:cNvPr id="69" name="Rectangle 68"/>
            <p:cNvSpPr/>
            <p:nvPr/>
          </p:nvSpPr>
          <p:spPr bwMode="auto">
            <a:xfrm>
              <a:off x="5306425" y="1404658"/>
              <a:ext cx="1056275" cy="105627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App</a:t>
              </a:r>
            </a:p>
          </p:txBody>
        </p:sp>
        <p:grpSp>
          <p:nvGrpSpPr>
            <p:cNvPr id="70" name="Group 69"/>
            <p:cNvGrpSpPr/>
            <p:nvPr/>
          </p:nvGrpSpPr>
          <p:grpSpPr>
            <a:xfrm>
              <a:off x="5951221" y="2034937"/>
              <a:ext cx="298996" cy="338965"/>
              <a:chOff x="8229317" y="2084746"/>
              <a:chExt cx="129123" cy="146384"/>
            </a:xfrm>
          </p:grpSpPr>
          <p:sp>
            <p:nvSpPr>
              <p:cNvPr id="71"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sp>
            <p:nvSpPr>
              <p:cNvPr id="72"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sp>
            <p:nvSpPr>
              <p:cNvPr id="73"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grpSp>
      </p:grpSp>
      <p:sp>
        <p:nvSpPr>
          <p:cNvPr id="101" name="Freeform 26"/>
          <p:cNvSpPr>
            <a:spLocks/>
          </p:cNvSpPr>
          <p:nvPr/>
        </p:nvSpPr>
        <p:spPr bwMode="auto">
          <a:xfrm>
            <a:off x="8759964" y="3950344"/>
            <a:ext cx="947251" cy="943047"/>
          </a:xfrm>
          <a:custGeom>
            <a:avLst/>
            <a:gdLst>
              <a:gd name="T0" fmla="*/ 567 w 665"/>
              <a:gd name="T1" fmla="*/ 93 h 662"/>
              <a:gd name="T2" fmla="*/ 498 w 665"/>
              <a:gd name="T3" fmla="*/ 162 h 662"/>
              <a:gd name="T4" fmla="*/ 567 w 665"/>
              <a:gd name="T5" fmla="*/ 336 h 662"/>
              <a:gd name="T6" fmla="*/ 344 w 665"/>
              <a:gd name="T7" fmla="*/ 562 h 662"/>
              <a:gd name="T8" fmla="*/ 98 w 665"/>
              <a:gd name="T9" fmla="*/ 328 h 662"/>
              <a:gd name="T10" fmla="*/ 167 w 665"/>
              <a:gd name="T11" fmla="*/ 162 h 662"/>
              <a:gd name="T12" fmla="*/ 167 w 665"/>
              <a:gd name="T13" fmla="*/ 162 h 662"/>
              <a:gd name="T14" fmla="*/ 242 w 665"/>
              <a:gd name="T15" fmla="*/ 237 h 662"/>
              <a:gd name="T16" fmla="*/ 268 w 665"/>
              <a:gd name="T17" fmla="*/ 0 h 662"/>
              <a:gd name="T18" fmla="*/ 30 w 665"/>
              <a:gd name="T19" fmla="*/ 26 h 662"/>
              <a:gd name="T20" fmla="*/ 98 w 665"/>
              <a:gd name="T21" fmla="*/ 93 h 662"/>
              <a:gd name="T22" fmla="*/ 98 w 665"/>
              <a:gd name="T23" fmla="*/ 93 h 662"/>
              <a:gd name="T24" fmla="*/ 1 w 665"/>
              <a:gd name="T25" fmla="*/ 326 h 662"/>
              <a:gd name="T26" fmla="*/ 328 w 665"/>
              <a:gd name="T27" fmla="*/ 660 h 662"/>
              <a:gd name="T28" fmla="*/ 665 w 665"/>
              <a:gd name="T29" fmla="*/ 328 h 662"/>
              <a:gd name="T30" fmla="*/ 567 w 665"/>
              <a:gd name="T31" fmla="*/ 9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5" h="662">
                <a:moveTo>
                  <a:pt x="567" y="93"/>
                </a:moveTo>
                <a:cubicBezTo>
                  <a:pt x="498" y="162"/>
                  <a:pt x="498" y="162"/>
                  <a:pt x="498" y="162"/>
                </a:cubicBezTo>
                <a:cubicBezTo>
                  <a:pt x="542" y="206"/>
                  <a:pt x="569" y="268"/>
                  <a:pt x="567" y="336"/>
                </a:cubicBezTo>
                <a:cubicBezTo>
                  <a:pt x="563" y="457"/>
                  <a:pt x="465" y="556"/>
                  <a:pt x="344" y="562"/>
                </a:cubicBezTo>
                <a:cubicBezTo>
                  <a:pt x="209" y="568"/>
                  <a:pt x="98" y="461"/>
                  <a:pt x="98" y="328"/>
                </a:cubicBezTo>
                <a:cubicBezTo>
                  <a:pt x="98" y="263"/>
                  <a:pt x="125" y="205"/>
                  <a:pt x="167" y="162"/>
                </a:cubicBezTo>
                <a:cubicBezTo>
                  <a:pt x="167" y="162"/>
                  <a:pt x="167" y="162"/>
                  <a:pt x="167" y="162"/>
                </a:cubicBezTo>
                <a:cubicBezTo>
                  <a:pt x="242" y="237"/>
                  <a:pt x="242" y="237"/>
                  <a:pt x="242" y="237"/>
                </a:cubicBezTo>
                <a:cubicBezTo>
                  <a:pt x="268" y="0"/>
                  <a:pt x="268" y="0"/>
                  <a:pt x="268" y="0"/>
                </a:cubicBezTo>
                <a:cubicBezTo>
                  <a:pt x="30" y="26"/>
                  <a:pt x="30" y="26"/>
                  <a:pt x="30" y="26"/>
                </a:cubicBezTo>
                <a:cubicBezTo>
                  <a:pt x="98" y="93"/>
                  <a:pt x="98" y="93"/>
                  <a:pt x="98" y="93"/>
                </a:cubicBezTo>
                <a:cubicBezTo>
                  <a:pt x="98" y="93"/>
                  <a:pt x="98" y="93"/>
                  <a:pt x="98" y="93"/>
                </a:cubicBezTo>
                <a:cubicBezTo>
                  <a:pt x="38" y="153"/>
                  <a:pt x="1" y="235"/>
                  <a:pt x="1" y="326"/>
                </a:cubicBezTo>
                <a:cubicBezTo>
                  <a:pt x="0" y="507"/>
                  <a:pt x="147" y="657"/>
                  <a:pt x="328" y="660"/>
                </a:cubicBezTo>
                <a:cubicBezTo>
                  <a:pt x="513" y="662"/>
                  <a:pt x="665" y="513"/>
                  <a:pt x="665" y="328"/>
                </a:cubicBezTo>
                <a:cubicBezTo>
                  <a:pt x="665" y="236"/>
                  <a:pt x="627" y="153"/>
                  <a:pt x="567" y="93"/>
                </a:cubicBezTo>
                <a:close/>
              </a:path>
            </a:pathLst>
          </a:custGeom>
          <a:solidFill>
            <a:schemeClr val="tx1"/>
          </a:solidFill>
          <a:ln>
            <a:noFill/>
          </a:ln>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grpSp>
        <p:nvGrpSpPr>
          <p:cNvPr id="2" name="Group 1"/>
          <p:cNvGrpSpPr/>
          <p:nvPr/>
        </p:nvGrpSpPr>
        <p:grpSpPr>
          <a:xfrm>
            <a:off x="6454563" y="1555200"/>
            <a:ext cx="5250616" cy="4470349"/>
            <a:chOff x="6454616" y="1725568"/>
            <a:chExt cx="5251362" cy="4470982"/>
          </a:xfrm>
        </p:grpSpPr>
        <p:grpSp>
          <p:nvGrpSpPr>
            <p:cNvPr id="81" name="Group 80"/>
            <p:cNvGrpSpPr/>
            <p:nvPr/>
          </p:nvGrpSpPr>
          <p:grpSpPr>
            <a:xfrm>
              <a:off x="6819174" y="4911823"/>
              <a:ext cx="767184" cy="1023373"/>
              <a:chOff x="14859000" y="2317750"/>
              <a:chExt cx="3532188" cy="4711701"/>
            </a:xfrm>
            <a:solidFill>
              <a:schemeClr val="tx1">
                <a:lumMod val="95000"/>
              </a:schemeClr>
            </a:solidFill>
          </p:grpSpPr>
          <p:sp>
            <p:nvSpPr>
              <p:cNvPr id="82" name="Freeform 81"/>
              <p:cNvSpPr>
                <a:spLocks noEditPoints="1"/>
              </p:cNvSpPr>
              <p:nvPr/>
            </p:nvSpPr>
            <p:spPr bwMode="auto">
              <a:xfrm>
                <a:off x="14859000" y="4306888"/>
                <a:ext cx="2214563" cy="272256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83" name="Freeform 82"/>
              <p:cNvSpPr>
                <a:spLocks noEditPoints="1"/>
              </p:cNvSpPr>
              <p:nvPr/>
            </p:nvSpPr>
            <p:spPr bwMode="auto">
              <a:xfrm>
                <a:off x="16179800" y="2317750"/>
                <a:ext cx="2211388" cy="4711700"/>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grpSp>
        <p:sp>
          <p:nvSpPr>
            <p:cNvPr id="84" name="Freeform 10"/>
            <p:cNvSpPr>
              <a:spLocks/>
            </p:cNvSpPr>
            <p:nvPr/>
          </p:nvSpPr>
          <p:spPr bwMode="auto">
            <a:xfrm>
              <a:off x="10356464" y="5028086"/>
              <a:ext cx="1201503" cy="790848"/>
            </a:xfrm>
            <a:custGeom>
              <a:avLst/>
              <a:gdLst>
                <a:gd name="T0" fmla="*/ 1471 w 1751"/>
                <a:gd name="T1" fmla="*/ 505 h 1151"/>
                <a:gd name="T2" fmla="*/ 1471 w 1751"/>
                <a:gd name="T3" fmla="*/ 482 h 1151"/>
                <a:gd name="T4" fmla="*/ 988 w 1751"/>
                <a:gd name="T5" fmla="*/ 0 h 1151"/>
                <a:gd name="T6" fmla="*/ 585 w 1751"/>
                <a:gd name="T7" fmla="*/ 215 h 1151"/>
                <a:gd name="T8" fmla="*/ 453 w 1751"/>
                <a:gd name="T9" fmla="*/ 180 h 1151"/>
                <a:gd name="T10" fmla="*/ 298 w 1751"/>
                <a:gd name="T11" fmla="*/ 227 h 1151"/>
                <a:gd name="T12" fmla="*/ 173 w 1751"/>
                <a:gd name="T13" fmla="*/ 453 h 1151"/>
                <a:gd name="T14" fmla="*/ 0 w 1751"/>
                <a:gd name="T15" fmla="*/ 772 h 1151"/>
                <a:gd name="T16" fmla="*/ 338 w 1751"/>
                <a:gd name="T17" fmla="*/ 1151 h 1151"/>
                <a:gd name="T18" fmla="*/ 379 w 1751"/>
                <a:gd name="T19" fmla="*/ 1151 h 1151"/>
                <a:gd name="T20" fmla="*/ 418 w 1751"/>
                <a:gd name="T21" fmla="*/ 1151 h 1151"/>
                <a:gd name="T22" fmla="*/ 1207 w 1751"/>
                <a:gd name="T23" fmla="*/ 1151 h 1151"/>
                <a:gd name="T24" fmla="*/ 1222 w 1751"/>
                <a:gd name="T25" fmla="*/ 1151 h 1151"/>
                <a:gd name="T26" fmla="*/ 1242 w 1751"/>
                <a:gd name="T27" fmla="*/ 1151 h 1151"/>
                <a:gd name="T28" fmla="*/ 1300 w 1751"/>
                <a:gd name="T29" fmla="*/ 1151 h 1151"/>
                <a:gd name="T30" fmla="*/ 1426 w 1751"/>
                <a:gd name="T31" fmla="*/ 1151 h 1151"/>
                <a:gd name="T32" fmla="*/ 1751 w 1751"/>
                <a:gd name="T33" fmla="*/ 826 h 1151"/>
                <a:gd name="T34" fmla="*/ 1471 w 1751"/>
                <a:gd name="T35" fmla="*/ 5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1" h="1151">
                  <a:moveTo>
                    <a:pt x="1471" y="505"/>
                  </a:moveTo>
                  <a:cubicBezTo>
                    <a:pt x="1471" y="498"/>
                    <a:pt x="1471" y="489"/>
                    <a:pt x="1471" y="482"/>
                  </a:cubicBezTo>
                  <a:cubicBezTo>
                    <a:pt x="1471" y="215"/>
                    <a:pt x="1255" y="0"/>
                    <a:pt x="988" y="0"/>
                  </a:cubicBezTo>
                  <a:cubicBezTo>
                    <a:pt x="820" y="0"/>
                    <a:pt x="672" y="86"/>
                    <a:pt x="585" y="215"/>
                  </a:cubicBezTo>
                  <a:cubicBezTo>
                    <a:pt x="547" y="193"/>
                    <a:pt x="502" y="180"/>
                    <a:pt x="453" y="180"/>
                  </a:cubicBezTo>
                  <a:cubicBezTo>
                    <a:pt x="395" y="180"/>
                    <a:pt x="342" y="197"/>
                    <a:pt x="298" y="227"/>
                  </a:cubicBezTo>
                  <a:cubicBezTo>
                    <a:pt x="224" y="276"/>
                    <a:pt x="175" y="359"/>
                    <a:pt x="173" y="453"/>
                  </a:cubicBezTo>
                  <a:cubicBezTo>
                    <a:pt x="70" y="521"/>
                    <a:pt x="0" y="640"/>
                    <a:pt x="0" y="772"/>
                  </a:cubicBezTo>
                  <a:cubicBezTo>
                    <a:pt x="0" y="968"/>
                    <a:pt x="148" y="1129"/>
                    <a:pt x="338" y="1151"/>
                  </a:cubicBezTo>
                  <a:cubicBezTo>
                    <a:pt x="350" y="1151"/>
                    <a:pt x="367" y="1151"/>
                    <a:pt x="379" y="1151"/>
                  </a:cubicBezTo>
                  <a:cubicBezTo>
                    <a:pt x="392" y="1151"/>
                    <a:pt x="405" y="1151"/>
                    <a:pt x="418" y="1151"/>
                  </a:cubicBezTo>
                  <a:cubicBezTo>
                    <a:pt x="595" y="1151"/>
                    <a:pt x="1010" y="1151"/>
                    <a:pt x="1207" y="1151"/>
                  </a:cubicBezTo>
                  <a:cubicBezTo>
                    <a:pt x="1213" y="1151"/>
                    <a:pt x="1218" y="1151"/>
                    <a:pt x="1222" y="1151"/>
                  </a:cubicBezTo>
                  <a:cubicBezTo>
                    <a:pt x="1242" y="1151"/>
                    <a:pt x="1242" y="1151"/>
                    <a:pt x="1242" y="1151"/>
                  </a:cubicBezTo>
                  <a:cubicBezTo>
                    <a:pt x="1252" y="1151"/>
                    <a:pt x="1281" y="1151"/>
                    <a:pt x="1300" y="1151"/>
                  </a:cubicBezTo>
                  <a:cubicBezTo>
                    <a:pt x="1426" y="1151"/>
                    <a:pt x="1426" y="1151"/>
                    <a:pt x="1426" y="1151"/>
                  </a:cubicBezTo>
                  <a:cubicBezTo>
                    <a:pt x="1606" y="1148"/>
                    <a:pt x="1751" y="1003"/>
                    <a:pt x="1751" y="826"/>
                  </a:cubicBezTo>
                  <a:cubicBezTo>
                    <a:pt x="1751" y="662"/>
                    <a:pt x="1628" y="527"/>
                    <a:pt x="1471" y="505"/>
                  </a:cubicBezTo>
                  <a:close/>
                </a:path>
              </a:pathLst>
            </a:custGeom>
            <a:solidFill>
              <a:schemeClr val="tx1">
                <a:lumMod val="95000"/>
              </a:schemeClr>
            </a:solidFill>
            <a:ln>
              <a:noFill/>
            </a:ln>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grpSp>
          <p:nvGrpSpPr>
            <p:cNvPr id="85" name="Group 84"/>
            <p:cNvGrpSpPr/>
            <p:nvPr/>
          </p:nvGrpSpPr>
          <p:grpSpPr>
            <a:xfrm>
              <a:off x="6454616" y="3339347"/>
              <a:ext cx="1654533" cy="840209"/>
              <a:chOff x="5918843" y="2930912"/>
              <a:chExt cx="1654767" cy="840328"/>
            </a:xfrm>
            <a:solidFill>
              <a:schemeClr val="tx1">
                <a:lumMod val="95000"/>
              </a:schemeClr>
            </a:solidFill>
          </p:grpSpPr>
          <p:sp>
            <p:nvSpPr>
              <p:cNvPr id="86" name="Freeform 14"/>
              <p:cNvSpPr>
                <a:spLocks/>
              </p:cNvSpPr>
              <p:nvPr/>
            </p:nvSpPr>
            <p:spPr bwMode="auto">
              <a:xfrm>
                <a:off x="6300793" y="3181060"/>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87" name="TextBox 86"/>
              <p:cNvSpPr txBox="1"/>
              <p:nvPr/>
            </p:nvSpPr>
            <p:spPr>
              <a:xfrm>
                <a:off x="5918843" y="2930912"/>
                <a:ext cx="1654767" cy="152392"/>
              </a:xfrm>
              <a:prstGeom prst="rect">
                <a:avLst/>
              </a:prstGeom>
              <a:noFill/>
            </p:spPr>
            <p:txBody>
              <a:bodyPr wrap="none" lIns="0" tIns="0" rIns="0" bIns="0" rtlCol="0">
                <a:spAutoFit/>
              </a:bodyPr>
              <a:lstStyle/>
              <a:p>
                <a:pPr defTabSz="914145">
                  <a:lnSpc>
                    <a:spcPct val="90000"/>
                  </a:lnSpc>
                  <a:spcAft>
                    <a:spcPts val="600"/>
                  </a:spcAft>
                  <a:defRPr/>
                </a:pPr>
                <a:r>
                  <a:rPr lang="en-US" sz="1100" b="1" kern="0" dirty="0">
                    <a:latin typeface="Segoe UI"/>
                  </a:rPr>
                  <a:t>Azure Resource Manager</a:t>
                </a:r>
              </a:p>
            </p:txBody>
          </p:sp>
        </p:grpSp>
        <p:grpSp>
          <p:nvGrpSpPr>
            <p:cNvPr id="88" name="Group 87"/>
            <p:cNvGrpSpPr/>
            <p:nvPr/>
          </p:nvGrpSpPr>
          <p:grpSpPr>
            <a:xfrm>
              <a:off x="10051445" y="3344833"/>
              <a:ext cx="1654533" cy="834720"/>
              <a:chOff x="9516187" y="2936401"/>
              <a:chExt cx="1654768" cy="834839"/>
            </a:xfrm>
            <a:solidFill>
              <a:schemeClr val="tx1">
                <a:lumMod val="95000"/>
              </a:schemeClr>
            </a:solidFill>
          </p:grpSpPr>
          <p:sp>
            <p:nvSpPr>
              <p:cNvPr id="89" name="Freeform 14"/>
              <p:cNvSpPr>
                <a:spLocks/>
              </p:cNvSpPr>
              <p:nvPr/>
            </p:nvSpPr>
            <p:spPr bwMode="auto">
              <a:xfrm>
                <a:off x="9801757" y="3181060"/>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90" name="TextBox 89"/>
              <p:cNvSpPr txBox="1"/>
              <p:nvPr/>
            </p:nvSpPr>
            <p:spPr>
              <a:xfrm>
                <a:off x="9516187" y="2936401"/>
                <a:ext cx="1654768" cy="152392"/>
              </a:xfrm>
              <a:prstGeom prst="rect">
                <a:avLst/>
              </a:prstGeom>
              <a:noFill/>
            </p:spPr>
            <p:txBody>
              <a:bodyPr wrap="none" lIns="0" tIns="0" rIns="0" bIns="0" rtlCol="0">
                <a:spAutoFit/>
              </a:bodyPr>
              <a:lstStyle/>
              <a:p>
                <a:pPr defTabSz="914145">
                  <a:lnSpc>
                    <a:spcPct val="90000"/>
                  </a:lnSpc>
                  <a:spcAft>
                    <a:spcPts val="600"/>
                  </a:spcAft>
                  <a:defRPr/>
                </a:pPr>
                <a:r>
                  <a:rPr lang="en-US" sz="1100" b="1" kern="0" dirty="0">
                    <a:latin typeface="Segoe UI"/>
                  </a:rPr>
                  <a:t>Azure Resource Manager</a:t>
                </a:r>
              </a:p>
            </p:txBody>
          </p:sp>
        </p:grpSp>
        <p:sp>
          <p:nvSpPr>
            <p:cNvPr id="91" name="TextBox 90"/>
            <p:cNvSpPr txBox="1"/>
            <p:nvPr/>
          </p:nvSpPr>
          <p:spPr>
            <a:xfrm>
              <a:off x="10255200" y="6043621"/>
              <a:ext cx="1301823" cy="152371"/>
            </a:xfrm>
            <a:prstGeom prst="rect">
              <a:avLst/>
            </a:prstGeom>
            <a:noFill/>
          </p:spPr>
          <p:txBody>
            <a:bodyPr wrap="none" lIns="0" tIns="0" rIns="0" bIns="0" rtlCol="0">
              <a:spAutoFit/>
            </a:bodyPr>
            <a:lstStyle/>
            <a:p>
              <a:pPr defTabSz="914145">
                <a:lnSpc>
                  <a:spcPct val="90000"/>
                </a:lnSpc>
                <a:spcAft>
                  <a:spcPts val="600"/>
                </a:spcAft>
                <a:defRPr/>
              </a:pPr>
              <a:r>
                <a:rPr lang="en-US" sz="1100" b="1" kern="0" dirty="0">
                  <a:latin typeface="Segoe UI"/>
                </a:rPr>
                <a:t>MICROSOFT AZURE</a:t>
              </a:r>
            </a:p>
          </p:txBody>
        </p:sp>
        <p:sp>
          <p:nvSpPr>
            <p:cNvPr id="92" name="TextBox 91"/>
            <p:cNvSpPr txBox="1"/>
            <p:nvPr/>
          </p:nvSpPr>
          <p:spPr>
            <a:xfrm>
              <a:off x="6470516" y="6044179"/>
              <a:ext cx="1781190" cy="152371"/>
            </a:xfrm>
            <a:prstGeom prst="rect">
              <a:avLst/>
            </a:prstGeom>
            <a:noFill/>
          </p:spPr>
          <p:txBody>
            <a:bodyPr wrap="none" lIns="0" tIns="0" rIns="0" bIns="0" rtlCol="0">
              <a:spAutoFit/>
            </a:bodyPr>
            <a:lstStyle/>
            <a:p>
              <a:pPr defTabSz="914145">
                <a:lnSpc>
                  <a:spcPct val="90000"/>
                </a:lnSpc>
                <a:spcAft>
                  <a:spcPts val="600"/>
                </a:spcAft>
                <a:defRPr/>
              </a:pPr>
              <a:r>
                <a:rPr lang="en-US" sz="1100" b="1" kern="0" dirty="0">
                  <a:latin typeface="Segoe UI"/>
                </a:rPr>
                <a:t>MICROSOFT AZURE STACK</a:t>
              </a:r>
            </a:p>
          </p:txBody>
        </p:sp>
        <p:grpSp>
          <p:nvGrpSpPr>
            <p:cNvPr id="93" name="Group 92"/>
            <p:cNvGrpSpPr/>
            <p:nvPr/>
          </p:nvGrpSpPr>
          <p:grpSpPr>
            <a:xfrm>
              <a:off x="7279355" y="2885835"/>
              <a:ext cx="1104744" cy="316617"/>
              <a:chOff x="6743700" y="2477338"/>
              <a:chExt cx="1104900" cy="316662"/>
            </a:xfrm>
          </p:grpSpPr>
          <p:cxnSp>
            <p:nvCxnSpPr>
              <p:cNvPr id="94" name="Straight Connector 93"/>
              <p:cNvCxnSpPr/>
              <p:nvPr/>
            </p:nvCxnSpPr>
            <p:spPr>
              <a:xfrm>
                <a:off x="6743700" y="2477338"/>
                <a:ext cx="1104900"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6743700" y="2477338"/>
                <a:ext cx="0" cy="316662"/>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9806296" y="2885835"/>
              <a:ext cx="1104744" cy="316617"/>
              <a:chOff x="9271000" y="2477338"/>
              <a:chExt cx="1104900" cy="316662"/>
            </a:xfrm>
          </p:grpSpPr>
          <p:cxnSp>
            <p:nvCxnSpPr>
              <p:cNvPr id="97" name="Straight Connector 96"/>
              <p:cNvCxnSpPr/>
              <p:nvPr/>
            </p:nvCxnSpPr>
            <p:spPr>
              <a:xfrm>
                <a:off x="9271000" y="2477338"/>
                <a:ext cx="1104900"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0375900" y="2477338"/>
                <a:ext cx="0" cy="316662"/>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9" name="Straight Connector 98"/>
            <p:cNvCxnSpPr/>
            <p:nvPr/>
          </p:nvCxnSpPr>
          <p:spPr>
            <a:xfrm flipV="1">
              <a:off x="7279355" y="4392303"/>
              <a:ext cx="0" cy="316617"/>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0957215" y="4392304"/>
              <a:ext cx="0" cy="265825"/>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711621" y="1725568"/>
              <a:ext cx="1536100" cy="634443"/>
            </a:xfrm>
            <a:prstGeom prst="rect">
              <a:avLst/>
            </a:prstGeom>
            <a:noFill/>
          </p:spPr>
          <p:txBody>
            <a:bodyPr wrap="none" lIns="182828" tIns="146263" rIns="182828" bIns="146263" rtlCol="0">
              <a:spAutoFit/>
            </a:bodyPr>
            <a:lstStyle/>
            <a:p>
              <a:pPr defTabSz="914145">
                <a:lnSpc>
                  <a:spcPct val="90000"/>
                </a:lnSpc>
                <a:spcAft>
                  <a:spcPts val="600"/>
                </a:spcAft>
                <a:defRPr/>
              </a:pPr>
              <a:r>
                <a:rPr lang="en-US" sz="2400" kern="0" dirty="0">
                  <a:latin typeface="Segoe UI Semilight" panose="020B0402040204020203" pitchFamily="34" charset="0"/>
                  <a:cs typeface="Segoe UI Semilight" panose="020B0402040204020203" pitchFamily="34" charset="0"/>
                </a:rPr>
                <a:t>Describe</a:t>
              </a:r>
            </a:p>
          </p:txBody>
        </p:sp>
        <p:sp>
          <p:nvSpPr>
            <p:cNvPr id="104" name="TextBox 103"/>
            <p:cNvSpPr txBox="1"/>
            <p:nvPr/>
          </p:nvSpPr>
          <p:spPr>
            <a:xfrm>
              <a:off x="8477124" y="1725568"/>
              <a:ext cx="1324534" cy="634443"/>
            </a:xfrm>
            <a:prstGeom prst="rect">
              <a:avLst/>
            </a:prstGeom>
            <a:noFill/>
          </p:spPr>
          <p:txBody>
            <a:bodyPr wrap="none" lIns="182828" tIns="146263" rIns="182828" bIns="146263" rtlCol="0">
              <a:spAutoFit/>
            </a:bodyPr>
            <a:lstStyle/>
            <a:p>
              <a:pPr defTabSz="914145">
                <a:lnSpc>
                  <a:spcPct val="90000"/>
                </a:lnSpc>
                <a:spcAft>
                  <a:spcPts val="600"/>
                </a:spcAft>
                <a:defRPr/>
              </a:pPr>
              <a:r>
                <a:rPr lang="en-US" sz="2400" kern="0" dirty="0">
                  <a:latin typeface="Segoe UI Semilight" panose="020B0402040204020203" pitchFamily="34" charset="0"/>
                  <a:cs typeface="Segoe UI Semilight" panose="020B0402040204020203" pitchFamily="34" charset="0"/>
                </a:rPr>
                <a:t>Deploy</a:t>
              </a:r>
            </a:p>
          </p:txBody>
        </p:sp>
        <p:sp>
          <p:nvSpPr>
            <p:cNvPr id="105" name="TextBox 104"/>
            <p:cNvSpPr txBox="1"/>
            <p:nvPr/>
          </p:nvSpPr>
          <p:spPr>
            <a:xfrm>
              <a:off x="10005419" y="1725568"/>
              <a:ext cx="1366847" cy="634443"/>
            </a:xfrm>
            <a:prstGeom prst="rect">
              <a:avLst/>
            </a:prstGeom>
            <a:noFill/>
          </p:spPr>
          <p:txBody>
            <a:bodyPr wrap="none" lIns="182828" tIns="146263" rIns="182828" bIns="146263" rtlCol="0">
              <a:spAutoFit/>
            </a:bodyPr>
            <a:lstStyle/>
            <a:p>
              <a:pPr defTabSz="914145">
                <a:lnSpc>
                  <a:spcPct val="90000"/>
                </a:lnSpc>
                <a:spcAft>
                  <a:spcPts val="600"/>
                </a:spcAft>
                <a:defRPr/>
              </a:pPr>
              <a:r>
                <a:rPr lang="en-US" sz="2400" kern="0" dirty="0">
                  <a:latin typeface="Segoe UI Semilight" panose="020B0402040204020203" pitchFamily="34" charset="0"/>
                  <a:cs typeface="Segoe UI Semilight" panose="020B0402040204020203" pitchFamily="34" charset="0"/>
                </a:rPr>
                <a:t>Control</a:t>
              </a:r>
            </a:p>
          </p:txBody>
        </p:sp>
        <p:grpSp>
          <p:nvGrpSpPr>
            <p:cNvPr id="108" name="Group 107"/>
            <p:cNvGrpSpPr/>
            <p:nvPr/>
          </p:nvGrpSpPr>
          <p:grpSpPr>
            <a:xfrm>
              <a:off x="8754373" y="2589965"/>
              <a:ext cx="1070944" cy="926480"/>
              <a:chOff x="7516813" y="3165475"/>
              <a:chExt cx="1423988" cy="1231900"/>
            </a:xfrm>
            <a:solidFill>
              <a:schemeClr val="tx1">
                <a:lumMod val="95000"/>
              </a:schemeClr>
            </a:solidFill>
          </p:grpSpPr>
          <p:sp>
            <p:nvSpPr>
              <p:cNvPr id="109" name="Freeform 18"/>
              <p:cNvSpPr>
                <a:spLocks noEditPoints="1"/>
              </p:cNvSpPr>
              <p:nvPr/>
            </p:nvSpPr>
            <p:spPr bwMode="auto">
              <a:xfrm>
                <a:off x="7516813" y="3165475"/>
                <a:ext cx="1423988" cy="1231900"/>
              </a:xfrm>
              <a:custGeom>
                <a:avLst/>
                <a:gdLst>
                  <a:gd name="T0" fmla="*/ 322 w 377"/>
                  <a:gd name="T1" fmla="*/ 108 h 325"/>
                  <a:gd name="T2" fmla="*/ 304 w 377"/>
                  <a:gd name="T3" fmla="*/ 55 h 325"/>
                  <a:gd name="T4" fmla="*/ 270 w 377"/>
                  <a:gd name="T5" fmla="*/ 18 h 325"/>
                  <a:gd name="T6" fmla="*/ 18 w 377"/>
                  <a:gd name="T7" fmla="*/ 0 h 325"/>
                  <a:gd name="T8" fmla="*/ 0 w 377"/>
                  <a:gd name="T9" fmla="*/ 199 h 325"/>
                  <a:gd name="T10" fmla="*/ 51 w 377"/>
                  <a:gd name="T11" fmla="*/ 217 h 325"/>
                  <a:gd name="T12" fmla="*/ 69 w 377"/>
                  <a:gd name="T13" fmla="*/ 272 h 325"/>
                  <a:gd name="T14" fmla="*/ 107 w 377"/>
                  <a:gd name="T15" fmla="*/ 307 h 325"/>
                  <a:gd name="T16" fmla="*/ 359 w 377"/>
                  <a:gd name="T17" fmla="*/ 325 h 325"/>
                  <a:gd name="T18" fmla="*/ 377 w 377"/>
                  <a:gd name="T19" fmla="*/ 126 h 325"/>
                  <a:gd name="T20" fmla="*/ 50 w 377"/>
                  <a:gd name="T21" fmla="*/ 9 h 325"/>
                  <a:gd name="T22" fmla="*/ 50 w 377"/>
                  <a:gd name="T23" fmla="*/ 24 h 325"/>
                  <a:gd name="T24" fmla="*/ 50 w 377"/>
                  <a:gd name="T25" fmla="*/ 9 h 325"/>
                  <a:gd name="T26" fmla="*/ 34 w 377"/>
                  <a:gd name="T27" fmla="*/ 17 h 325"/>
                  <a:gd name="T28" fmla="*/ 18 w 377"/>
                  <a:gd name="T29" fmla="*/ 17 h 325"/>
                  <a:gd name="T30" fmla="*/ 18 w 377"/>
                  <a:gd name="T31" fmla="*/ 199 h 325"/>
                  <a:gd name="T32" fmla="*/ 252 w 377"/>
                  <a:gd name="T33" fmla="*/ 31 h 325"/>
                  <a:gd name="T34" fmla="*/ 69 w 377"/>
                  <a:gd name="T35" fmla="*/ 55 h 325"/>
                  <a:gd name="T36" fmla="*/ 51 w 377"/>
                  <a:gd name="T37" fmla="*/ 199 h 325"/>
                  <a:gd name="T38" fmla="*/ 109 w 377"/>
                  <a:gd name="T39" fmla="*/ 72 h 325"/>
                  <a:gd name="T40" fmla="*/ 94 w 377"/>
                  <a:gd name="T41" fmla="*/ 72 h 325"/>
                  <a:gd name="T42" fmla="*/ 109 w 377"/>
                  <a:gd name="T43" fmla="*/ 72 h 325"/>
                  <a:gd name="T44" fmla="*/ 78 w 377"/>
                  <a:gd name="T45" fmla="*/ 80 h 325"/>
                  <a:gd name="T46" fmla="*/ 78 w 377"/>
                  <a:gd name="T47" fmla="*/ 64 h 325"/>
                  <a:gd name="T48" fmla="*/ 70 w 377"/>
                  <a:gd name="T49" fmla="*/ 254 h 325"/>
                  <a:gd name="T50" fmla="*/ 70 w 377"/>
                  <a:gd name="T51" fmla="*/ 199 h 325"/>
                  <a:gd name="T52" fmla="*/ 252 w 377"/>
                  <a:gd name="T53" fmla="*/ 87 h 325"/>
                  <a:gd name="T54" fmla="*/ 304 w 377"/>
                  <a:gd name="T55" fmla="*/ 87 h 325"/>
                  <a:gd name="T56" fmla="*/ 270 w 377"/>
                  <a:gd name="T57" fmla="*/ 108 h 325"/>
                  <a:gd name="T58" fmla="*/ 124 w 377"/>
                  <a:gd name="T59" fmla="*/ 108 h 325"/>
                  <a:gd name="T60" fmla="*/ 107 w 377"/>
                  <a:gd name="T61" fmla="*/ 199 h 325"/>
                  <a:gd name="T62" fmla="*/ 107 w 377"/>
                  <a:gd name="T63" fmla="*/ 254 h 325"/>
                  <a:gd name="T64" fmla="*/ 164 w 377"/>
                  <a:gd name="T65" fmla="*/ 125 h 325"/>
                  <a:gd name="T66" fmla="*/ 149 w 377"/>
                  <a:gd name="T67" fmla="*/ 125 h 325"/>
                  <a:gd name="T68" fmla="*/ 164 w 377"/>
                  <a:gd name="T69" fmla="*/ 125 h 325"/>
                  <a:gd name="T70" fmla="*/ 133 w 377"/>
                  <a:gd name="T71" fmla="*/ 133 h 325"/>
                  <a:gd name="T72" fmla="*/ 133 w 377"/>
                  <a:gd name="T73" fmla="*/ 118 h 325"/>
                  <a:gd name="T74" fmla="*/ 359 w 377"/>
                  <a:gd name="T75" fmla="*/ 307 h 325"/>
                  <a:gd name="T76" fmla="*/ 125 w 377"/>
                  <a:gd name="T77" fmla="*/ 272 h 325"/>
                  <a:gd name="T78" fmla="*/ 125 w 377"/>
                  <a:gd name="T79" fmla="*/ 217 h 325"/>
                  <a:gd name="T80" fmla="*/ 125 w 377"/>
                  <a:gd name="T81" fmla="*/ 140 h 325"/>
                  <a:gd name="T82" fmla="*/ 270 w 377"/>
                  <a:gd name="T83" fmla="*/ 140 h 325"/>
                  <a:gd name="T84" fmla="*/ 322 w 377"/>
                  <a:gd name="T85" fmla="*/ 140 h 325"/>
                  <a:gd name="T86" fmla="*/ 359 w 377"/>
                  <a:gd name="T87" fmla="*/ 30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325">
                    <a:moveTo>
                      <a:pt x="359" y="108"/>
                    </a:moveTo>
                    <a:cubicBezTo>
                      <a:pt x="322" y="108"/>
                      <a:pt x="322" y="108"/>
                      <a:pt x="322" y="108"/>
                    </a:cubicBezTo>
                    <a:cubicBezTo>
                      <a:pt x="322" y="73"/>
                      <a:pt x="322" y="73"/>
                      <a:pt x="322" y="73"/>
                    </a:cubicBezTo>
                    <a:cubicBezTo>
                      <a:pt x="322" y="63"/>
                      <a:pt x="314" y="55"/>
                      <a:pt x="304" y="55"/>
                    </a:cubicBezTo>
                    <a:cubicBezTo>
                      <a:pt x="270" y="55"/>
                      <a:pt x="270" y="55"/>
                      <a:pt x="270" y="55"/>
                    </a:cubicBezTo>
                    <a:cubicBezTo>
                      <a:pt x="270" y="18"/>
                      <a:pt x="270" y="18"/>
                      <a:pt x="270" y="18"/>
                    </a:cubicBezTo>
                    <a:cubicBezTo>
                      <a:pt x="270" y="8"/>
                      <a:pt x="262" y="0"/>
                      <a:pt x="252" y="0"/>
                    </a:cubicBezTo>
                    <a:cubicBezTo>
                      <a:pt x="18" y="0"/>
                      <a:pt x="18" y="0"/>
                      <a:pt x="18" y="0"/>
                    </a:cubicBezTo>
                    <a:cubicBezTo>
                      <a:pt x="8" y="0"/>
                      <a:pt x="0" y="8"/>
                      <a:pt x="0" y="18"/>
                    </a:cubicBezTo>
                    <a:cubicBezTo>
                      <a:pt x="0" y="199"/>
                      <a:pt x="0" y="199"/>
                      <a:pt x="0" y="199"/>
                    </a:cubicBezTo>
                    <a:cubicBezTo>
                      <a:pt x="0" y="209"/>
                      <a:pt x="8" y="217"/>
                      <a:pt x="18" y="217"/>
                    </a:cubicBezTo>
                    <a:cubicBezTo>
                      <a:pt x="51" y="217"/>
                      <a:pt x="51" y="217"/>
                      <a:pt x="51" y="217"/>
                    </a:cubicBezTo>
                    <a:cubicBezTo>
                      <a:pt x="51" y="254"/>
                      <a:pt x="51" y="254"/>
                      <a:pt x="51" y="254"/>
                    </a:cubicBezTo>
                    <a:cubicBezTo>
                      <a:pt x="51" y="264"/>
                      <a:pt x="59" y="272"/>
                      <a:pt x="69" y="272"/>
                    </a:cubicBezTo>
                    <a:cubicBezTo>
                      <a:pt x="107" y="272"/>
                      <a:pt x="107" y="272"/>
                      <a:pt x="107" y="272"/>
                    </a:cubicBezTo>
                    <a:cubicBezTo>
                      <a:pt x="107" y="307"/>
                      <a:pt x="107" y="307"/>
                      <a:pt x="107" y="307"/>
                    </a:cubicBezTo>
                    <a:cubicBezTo>
                      <a:pt x="107" y="317"/>
                      <a:pt x="114" y="325"/>
                      <a:pt x="124" y="325"/>
                    </a:cubicBezTo>
                    <a:cubicBezTo>
                      <a:pt x="359" y="325"/>
                      <a:pt x="359" y="325"/>
                      <a:pt x="359" y="325"/>
                    </a:cubicBezTo>
                    <a:cubicBezTo>
                      <a:pt x="369" y="325"/>
                      <a:pt x="377" y="317"/>
                      <a:pt x="377" y="307"/>
                    </a:cubicBezTo>
                    <a:cubicBezTo>
                      <a:pt x="377" y="126"/>
                      <a:pt x="377" y="126"/>
                      <a:pt x="377" y="126"/>
                    </a:cubicBezTo>
                    <a:cubicBezTo>
                      <a:pt x="377" y="116"/>
                      <a:pt x="369" y="108"/>
                      <a:pt x="359" y="108"/>
                    </a:cubicBezTo>
                    <a:close/>
                    <a:moveTo>
                      <a:pt x="50" y="9"/>
                    </a:moveTo>
                    <a:cubicBezTo>
                      <a:pt x="54" y="9"/>
                      <a:pt x="57" y="13"/>
                      <a:pt x="57" y="17"/>
                    </a:cubicBezTo>
                    <a:cubicBezTo>
                      <a:pt x="57" y="21"/>
                      <a:pt x="54" y="24"/>
                      <a:pt x="50" y="24"/>
                    </a:cubicBezTo>
                    <a:cubicBezTo>
                      <a:pt x="46" y="24"/>
                      <a:pt x="42" y="21"/>
                      <a:pt x="42" y="17"/>
                    </a:cubicBezTo>
                    <a:cubicBezTo>
                      <a:pt x="42" y="13"/>
                      <a:pt x="46" y="9"/>
                      <a:pt x="50" y="9"/>
                    </a:cubicBezTo>
                    <a:close/>
                    <a:moveTo>
                      <a:pt x="26" y="9"/>
                    </a:moveTo>
                    <a:cubicBezTo>
                      <a:pt x="30" y="9"/>
                      <a:pt x="34" y="13"/>
                      <a:pt x="34" y="17"/>
                    </a:cubicBezTo>
                    <a:cubicBezTo>
                      <a:pt x="34" y="21"/>
                      <a:pt x="30" y="24"/>
                      <a:pt x="26" y="24"/>
                    </a:cubicBezTo>
                    <a:cubicBezTo>
                      <a:pt x="22" y="24"/>
                      <a:pt x="18" y="21"/>
                      <a:pt x="18" y="17"/>
                    </a:cubicBezTo>
                    <a:cubicBezTo>
                      <a:pt x="18" y="13"/>
                      <a:pt x="22" y="9"/>
                      <a:pt x="26" y="9"/>
                    </a:cubicBezTo>
                    <a:close/>
                    <a:moveTo>
                      <a:pt x="18" y="199"/>
                    </a:moveTo>
                    <a:cubicBezTo>
                      <a:pt x="18" y="31"/>
                      <a:pt x="18" y="31"/>
                      <a:pt x="18" y="31"/>
                    </a:cubicBezTo>
                    <a:cubicBezTo>
                      <a:pt x="252" y="31"/>
                      <a:pt x="252" y="31"/>
                      <a:pt x="252" y="31"/>
                    </a:cubicBezTo>
                    <a:cubicBezTo>
                      <a:pt x="252" y="55"/>
                      <a:pt x="252" y="55"/>
                      <a:pt x="252" y="55"/>
                    </a:cubicBezTo>
                    <a:cubicBezTo>
                      <a:pt x="69" y="55"/>
                      <a:pt x="69" y="55"/>
                      <a:pt x="69" y="55"/>
                    </a:cubicBezTo>
                    <a:cubicBezTo>
                      <a:pt x="59" y="55"/>
                      <a:pt x="51" y="63"/>
                      <a:pt x="51" y="73"/>
                    </a:cubicBezTo>
                    <a:cubicBezTo>
                      <a:pt x="51" y="199"/>
                      <a:pt x="51" y="199"/>
                      <a:pt x="51" y="199"/>
                    </a:cubicBezTo>
                    <a:lnTo>
                      <a:pt x="18" y="199"/>
                    </a:lnTo>
                    <a:close/>
                    <a:moveTo>
                      <a:pt x="109" y="72"/>
                    </a:moveTo>
                    <a:cubicBezTo>
                      <a:pt x="109" y="76"/>
                      <a:pt x="106" y="80"/>
                      <a:pt x="101" y="80"/>
                    </a:cubicBezTo>
                    <a:cubicBezTo>
                      <a:pt x="97" y="80"/>
                      <a:pt x="94" y="76"/>
                      <a:pt x="94" y="72"/>
                    </a:cubicBezTo>
                    <a:cubicBezTo>
                      <a:pt x="94" y="68"/>
                      <a:pt x="97" y="64"/>
                      <a:pt x="101" y="64"/>
                    </a:cubicBezTo>
                    <a:cubicBezTo>
                      <a:pt x="106" y="64"/>
                      <a:pt x="109" y="68"/>
                      <a:pt x="109" y="72"/>
                    </a:cubicBezTo>
                    <a:close/>
                    <a:moveTo>
                      <a:pt x="85" y="72"/>
                    </a:moveTo>
                    <a:cubicBezTo>
                      <a:pt x="85" y="76"/>
                      <a:pt x="82" y="80"/>
                      <a:pt x="78" y="80"/>
                    </a:cubicBezTo>
                    <a:cubicBezTo>
                      <a:pt x="73" y="80"/>
                      <a:pt x="70" y="76"/>
                      <a:pt x="70" y="72"/>
                    </a:cubicBezTo>
                    <a:cubicBezTo>
                      <a:pt x="70" y="68"/>
                      <a:pt x="73" y="64"/>
                      <a:pt x="78" y="64"/>
                    </a:cubicBezTo>
                    <a:cubicBezTo>
                      <a:pt x="82" y="64"/>
                      <a:pt x="85" y="68"/>
                      <a:pt x="85" y="72"/>
                    </a:cubicBezTo>
                    <a:close/>
                    <a:moveTo>
                      <a:pt x="70" y="254"/>
                    </a:moveTo>
                    <a:cubicBezTo>
                      <a:pt x="70" y="217"/>
                      <a:pt x="70" y="217"/>
                      <a:pt x="70" y="217"/>
                    </a:cubicBezTo>
                    <a:cubicBezTo>
                      <a:pt x="70" y="199"/>
                      <a:pt x="70" y="199"/>
                      <a:pt x="70" y="199"/>
                    </a:cubicBezTo>
                    <a:cubicBezTo>
                      <a:pt x="70" y="87"/>
                      <a:pt x="70" y="87"/>
                      <a:pt x="70" y="87"/>
                    </a:cubicBezTo>
                    <a:cubicBezTo>
                      <a:pt x="252" y="87"/>
                      <a:pt x="252" y="87"/>
                      <a:pt x="252" y="87"/>
                    </a:cubicBezTo>
                    <a:cubicBezTo>
                      <a:pt x="270" y="87"/>
                      <a:pt x="270" y="87"/>
                      <a:pt x="270" y="87"/>
                    </a:cubicBezTo>
                    <a:cubicBezTo>
                      <a:pt x="304" y="87"/>
                      <a:pt x="304" y="87"/>
                      <a:pt x="304" y="87"/>
                    </a:cubicBezTo>
                    <a:cubicBezTo>
                      <a:pt x="304" y="108"/>
                      <a:pt x="304" y="108"/>
                      <a:pt x="304" y="108"/>
                    </a:cubicBezTo>
                    <a:cubicBezTo>
                      <a:pt x="270" y="108"/>
                      <a:pt x="270" y="108"/>
                      <a:pt x="270" y="108"/>
                    </a:cubicBezTo>
                    <a:cubicBezTo>
                      <a:pt x="252" y="108"/>
                      <a:pt x="252" y="108"/>
                      <a:pt x="252" y="108"/>
                    </a:cubicBezTo>
                    <a:cubicBezTo>
                      <a:pt x="124" y="108"/>
                      <a:pt x="124" y="108"/>
                      <a:pt x="124" y="108"/>
                    </a:cubicBezTo>
                    <a:cubicBezTo>
                      <a:pt x="114" y="108"/>
                      <a:pt x="107" y="116"/>
                      <a:pt x="107" y="126"/>
                    </a:cubicBezTo>
                    <a:cubicBezTo>
                      <a:pt x="107" y="199"/>
                      <a:pt x="107" y="199"/>
                      <a:pt x="107" y="199"/>
                    </a:cubicBezTo>
                    <a:cubicBezTo>
                      <a:pt x="107" y="217"/>
                      <a:pt x="107" y="217"/>
                      <a:pt x="107" y="217"/>
                    </a:cubicBezTo>
                    <a:cubicBezTo>
                      <a:pt x="107" y="254"/>
                      <a:pt x="107" y="254"/>
                      <a:pt x="107" y="254"/>
                    </a:cubicBezTo>
                    <a:lnTo>
                      <a:pt x="70" y="254"/>
                    </a:lnTo>
                    <a:close/>
                    <a:moveTo>
                      <a:pt x="164" y="125"/>
                    </a:moveTo>
                    <a:cubicBezTo>
                      <a:pt x="164" y="129"/>
                      <a:pt x="161" y="133"/>
                      <a:pt x="156" y="133"/>
                    </a:cubicBezTo>
                    <a:cubicBezTo>
                      <a:pt x="152" y="133"/>
                      <a:pt x="149" y="129"/>
                      <a:pt x="149" y="125"/>
                    </a:cubicBezTo>
                    <a:cubicBezTo>
                      <a:pt x="149" y="121"/>
                      <a:pt x="152" y="118"/>
                      <a:pt x="156" y="118"/>
                    </a:cubicBezTo>
                    <a:cubicBezTo>
                      <a:pt x="161" y="118"/>
                      <a:pt x="164" y="121"/>
                      <a:pt x="164" y="125"/>
                    </a:cubicBezTo>
                    <a:close/>
                    <a:moveTo>
                      <a:pt x="140" y="125"/>
                    </a:moveTo>
                    <a:cubicBezTo>
                      <a:pt x="140" y="129"/>
                      <a:pt x="137" y="133"/>
                      <a:pt x="133" y="133"/>
                    </a:cubicBezTo>
                    <a:cubicBezTo>
                      <a:pt x="129" y="133"/>
                      <a:pt x="125" y="129"/>
                      <a:pt x="125" y="125"/>
                    </a:cubicBezTo>
                    <a:cubicBezTo>
                      <a:pt x="125" y="121"/>
                      <a:pt x="129" y="118"/>
                      <a:pt x="133" y="118"/>
                    </a:cubicBezTo>
                    <a:cubicBezTo>
                      <a:pt x="137" y="118"/>
                      <a:pt x="140" y="121"/>
                      <a:pt x="140" y="125"/>
                    </a:cubicBezTo>
                    <a:close/>
                    <a:moveTo>
                      <a:pt x="359" y="307"/>
                    </a:moveTo>
                    <a:cubicBezTo>
                      <a:pt x="125" y="307"/>
                      <a:pt x="125" y="307"/>
                      <a:pt x="125" y="307"/>
                    </a:cubicBezTo>
                    <a:cubicBezTo>
                      <a:pt x="125" y="272"/>
                      <a:pt x="125" y="272"/>
                      <a:pt x="125" y="272"/>
                    </a:cubicBezTo>
                    <a:cubicBezTo>
                      <a:pt x="125" y="254"/>
                      <a:pt x="125" y="254"/>
                      <a:pt x="125" y="254"/>
                    </a:cubicBezTo>
                    <a:cubicBezTo>
                      <a:pt x="125" y="217"/>
                      <a:pt x="125" y="217"/>
                      <a:pt x="125" y="217"/>
                    </a:cubicBezTo>
                    <a:cubicBezTo>
                      <a:pt x="125" y="199"/>
                      <a:pt x="125" y="199"/>
                      <a:pt x="125" y="199"/>
                    </a:cubicBezTo>
                    <a:cubicBezTo>
                      <a:pt x="125" y="140"/>
                      <a:pt x="125" y="140"/>
                      <a:pt x="125" y="140"/>
                    </a:cubicBezTo>
                    <a:cubicBezTo>
                      <a:pt x="252" y="140"/>
                      <a:pt x="252" y="140"/>
                      <a:pt x="252" y="140"/>
                    </a:cubicBezTo>
                    <a:cubicBezTo>
                      <a:pt x="270" y="140"/>
                      <a:pt x="270" y="140"/>
                      <a:pt x="270" y="140"/>
                    </a:cubicBezTo>
                    <a:cubicBezTo>
                      <a:pt x="304" y="140"/>
                      <a:pt x="304" y="140"/>
                      <a:pt x="304" y="140"/>
                    </a:cubicBezTo>
                    <a:cubicBezTo>
                      <a:pt x="322" y="140"/>
                      <a:pt x="322" y="140"/>
                      <a:pt x="322" y="140"/>
                    </a:cubicBezTo>
                    <a:cubicBezTo>
                      <a:pt x="359" y="140"/>
                      <a:pt x="359" y="140"/>
                      <a:pt x="359" y="140"/>
                    </a:cubicBezTo>
                    <a:lnTo>
                      <a:pt x="359"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110" name="Rectangle 19"/>
              <p:cNvSpPr>
                <a:spLocks noChangeArrowheads="1"/>
              </p:cNvSpPr>
              <p:nvPr/>
            </p:nvSpPr>
            <p:spPr bwMode="auto">
              <a:xfrm>
                <a:off x="8135938" y="4025900"/>
                <a:ext cx="98425"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111" name="Rectangle 20"/>
              <p:cNvSpPr>
                <a:spLocks noChangeArrowheads="1"/>
              </p:cNvSpPr>
              <p:nvPr/>
            </p:nvSpPr>
            <p:spPr bwMode="auto">
              <a:xfrm>
                <a:off x="8294688" y="3984625"/>
                <a:ext cx="98425" cy="2270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112" name="Rectangle 21"/>
              <p:cNvSpPr>
                <a:spLocks noChangeArrowheads="1"/>
              </p:cNvSpPr>
              <p:nvPr/>
            </p:nvSpPr>
            <p:spPr bwMode="auto">
              <a:xfrm>
                <a:off x="8456613" y="3922713"/>
                <a:ext cx="98425" cy="288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113" name="Rectangle 22"/>
              <p:cNvSpPr>
                <a:spLocks noChangeArrowheads="1"/>
              </p:cNvSpPr>
              <p:nvPr/>
            </p:nvSpPr>
            <p:spPr bwMode="auto">
              <a:xfrm>
                <a:off x="8615363" y="3840163"/>
                <a:ext cx="98425" cy="371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grpSp>
      </p:grpSp>
      <p:sp>
        <p:nvSpPr>
          <p:cNvPr id="74" name="Title 4"/>
          <p:cNvSpPr txBox="1">
            <a:spLocks/>
          </p:cNvSpPr>
          <p:nvPr/>
        </p:nvSpPr>
        <p:spPr>
          <a:xfrm>
            <a:off x="269754" y="291548"/>
            <a:ext cx="11654188" cy="899538"/>
          </a:xfrm>
          <a:prstGeom prst="rect">
            <a:avLst/>
          </a:prstGeom>
        </p:spPr>
        <p:txBody>
          <a:bodyPr vert="horz" wrap="square" lIns="146284" tIns="91427" rIns="146284" bIns="91427" rtlCol="0" anchor="t">
            <a:noAutofit/>
          </a:bodyPr>
          <a:lstStyle>
            <a:lvl1pPr algn="l" defTabSz="914367" rtl="0" eaLnBrk="1" latinLnBrk="0" hangingPunct="1">
              <a:lnSpc>
                <a:spcPct val="90000"/>
              </a:lnSpc>
              <a:spcBef>
                <a:spcPct val="0"/>
              </a:spcBef>
              <a:buNone/>
              <a:defRPr lang="en-US" sz="5294" b="0" kern="1200" cap="none" spc="-100"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914287">
              <a:defRPr/>
            </a:pPr>
            <a:r>
              <a:rPr lang="en-US" sz="5293" dirty="0">
                <a:solidFill>
                  <a:schemeClr val="tx1"/>
                </a:solidFill>
                <a:latin typeface="Segoe UI Light"/>
              </a:rPr>
              <a:t>Azure Resource Manager</a:t>
            </a:r>
          </a:p>
        </p:txBody>
      </p:sp>
      <p:grpSp>
        <p:nvGrpSpPr>
          <p:cNvPr id="75" name="Group 74"/>
          <p:cNvGrpSpPr>
            <a:grpSpLocks noChangeAspect="1"/>
          </p:cNvGrpSpPr>
          <p:nvPr/>
        </p:nvGrpSpPr>
        <p:grpSpPr bwMode="auto">
          <a:xfrm>
            <a:off x="2120263" y="1800625"/>
            <a:ext cx="2077881" cy="1984553"/>
            <a:chOff x="405" y="668"/>
            <a:chExt cx="3117" cy="2977"/>
          </a:xfrm>
        </p:grpSpPr>
        <p:sp>
          <p:nvSpPr>
            <p:cNvPr id="7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77"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78"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7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8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02"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06"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07"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5" name="Rectangle 93"/>
            <p:cNvSpPr>
              <a:spLocks noChangeArrowheads="1"/>
            </p:cNvSpPr>
            <p:nvPr/>
          </p:nvSpPr>
          <p:spPr bwMode="auto">
            <a:xfrm>
              <a:off x="1508" y="1915"/>
              <a:ext cx="92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3969">
                <a:defRPr/>
              </a:pPr>
              <a:r>
                <a:rPr lang="en-US" altLang="en-US" sz="981" b="1" kern="0" dirty="0">
                  <a:latin typeface="Segoe UI Semibold" panose="020B0702040204020203" pitchFamily="34" charset="0"/>
                </a:rPr>
                <a:t>RESOURCE</a:t>
              </a:r>
            </a:p>
            <a:p>
              <a:pPr algn="ctr" defTabSz="913969">
                <a:defRPr/>
              </a:pPr>
              <a:r>
                <a:rPr lang="en-US" altLang="en-US" sz="981" b="1" kern="0" dirty="0">
                  <a:latin typeface="Segoe UI Semibold" panose="020B0702040204020203" pitchFamily="34" charset="0"/>
                </a:rPr>
                <a:t>GROUP</a:t>
              </a:r>
              <a:endParaRPr lang="en-US" altLang="en-US" sz="1079" kern="0" dirty="0"/>
            </a:p>
          </p:txBody>
        </p:sp>
        <p:sp>
          <p:nvSpPr>
            <p:cNvPr id="1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grpSp>
      <p:sp>
        <p:nvSpPr>
          <p:cNvPr id="3" name="Left Bracket 2"/>
          <p:cNvSpPr/>
          <p:nvPr/>
        </p:nvSpPr>
        <p:spPr>
          <a:xfrm rot="5400000">
            <a:off x="3045709" y="1088851"/>
            <a:ext cx="136196" cy="5978366"/>
          </a:xfrm>
          <a:prstGeom prst="lef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462">
              <a:defRPr/>
            </a:pPr>
            <a:endParaRPr lang="en-US" sz="1765">
              <a:solidFill>
                <a:schemeClr val="bg1"/>
              </a:solidFill>
              <a:latin typeface="Segoe UI"/>
            </a:endParaRPr>
          </a:p>
        </p:txBody>
      </p:sp>
    </p:spTree>
    <p:extLst>
      <p:ext uri="{BB962C8B-B14F-4D97-AF65-F5344CB8AC3E}">
        <p14:creationId xmlns:p14="http://schemas.microsoft.com/office/powerpoint/2010/main" val="3222706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wipe(left)">
                                      <p:cBhvr>
                                        <p:cTn id="10" dur="25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4706" dirty="0"/>
              <a:t>Least Privilege as a Model</a:t>
            </a:r>
          </a:p>
        </p:txBody>
      </p:sp>
      <p:sp>
        <p:nvSpPr>
          <p:cNvPr id="6" name="Text Placeholder 5"/>
          <p:cNvSpPr>
            <a:spLocks noGrp="1"/>
          </p:cNvSpPr>
          <p:nvPr>
            <p:ph type="body" sz="quarter" idx="4294967295"/>
          </p:nvPr>
        </p:nvSpPr>
        <p:spPr>
          <a:xfrm>
            <a:off x="269241" y="1660020"/>
            <a:ext cx="5976164" cy="3379767"/>
          </a:xfrm>
          <a:prstGeom prst="rect">
            <a:avLst/>
          </a:prstGeom>
        </p:spPr>
        <p:txBody>
          <a:bodyPr/>
          <a:lstStyle/>
          <a:p>
            <a:pPr marL="0" indent="0">
              <a:buNone/>
            </a:pPr>
            <a:r>
              <a:rPr lang="en-US" sz="3922" dirty="0">
                <a:solidFill>
                  <a:schemeClr val="tx2"/>
                </a:solidFill>
              </a:rPr>
              <a:t>Goal</a:t>
            </a:r>
          </a:p>
          <a:p>
            <a:pPr marL="364195" lvl="1" indent="-336180"/>
            <a:r>
              <a:rPr lang="en-US" sz="2353" dirty="0"/>
              <a:t>Users can do the tasks their job requires </a:t>
            </a:r>
          </a:p>
          <a:p>
            <a:pPr marL="364195" lvl="1" indent="-336180"/>
            <a:r>
              <a:rPr lang="en-US" sz="2353" dirty="0"/>
              <a:t>But no more than that</a:t>
            </a:r>
          </a:p>
          <a:p>
            <a:pPr marL="0" indent="0">
              <a:buNone/>
            </a:pPr>
            <a:r>
              <a:rPr lang="en-US" sz="3922" dirty="0">
                <a:solidFill>
                  <a:schemeClr val="tx2"/>
                </a:solidFill>
              </a:rPr>
              <a:t>Best practices</a:t>
            </a:r>
          </a:p>
          <a:p>
            <a:pPr marL="364195" lvl="1" indent="-336180"/>
            <a:r>
              <a:rPr lang="en-US" sz="2353" dirty="0"/>
              <a:t>Use the portal and ARM API</a:t>
            </a:r>
          </a:p>
          <a:p>
            <a:pPr marL="364195" lvl="1" indent="-336180"/>
            <a:r>
              <a:rPr lang="en-US" sz="2353" dirty="0"/>
              <a:t>Assign the right role</a:t>
            </a:r>
          </a:p>
          <a:p>
            <a:pPr marL="364195" lvl="1" indent="-336180"/>
            <a:r>
              <a:rPr lang="en-US" sz="2353" dirty="0"/>
              <a:t>Use resource groups</a:t>
            </a:r>
          </a:p>
        </p:txBody>
      </p:sp>
      <p:pic>
        <p:nvPicPr>
          <p:cNvPr id="3" name="Picture 2"/>
          <p:cNvPicPr>
            <a:picLocks noChangeAspect="1"/>
          </p:cNvPicPr>
          <p:nvPr/>
        </p:nvPicPr>
        <p:blipFill>
          <a:blip r:embed="rId3"/>
          <a:stretch>
            <a:fillRect/>
          </a:stretch>
        </p:blipFill>
        <p:spPr>
          <a:xfrm>
            <a:off x="6693618" y="2493627"/>
            <a:ext cx="4939674" cy="3500086"/>
          </a:xfrm>
          <a:prstGeom prst="rect">
            <a:avLst/>
          </a:prstGeom>
        </p:spPr>
      </p:pic>
    </p:spTree>
    <p:extLst>
      <p:ext uri="{BB962C8B-B14F-4D97-AF65-F5344CB8AC3E}">
        <p14:creationId xmlns:p14="http://schemas.microsoft.com/office/powerpoint/2010/main" val="1010541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6" dirty="0"/>
              <a:t>Role Based Access Control</a:t>
            </a:r>
          </a:p>
        </p:txBody>
      </p:sp>
      <p:grpSp>
        <p:nvGrpSpPr>
          <p:cNvPr id="11" name="Group 10"/>
          <p:cNvGrpSpPr/>
          <p:nvPr/>
        </p:nvGrpSpPr>
        <p:grpSpPr>
          <a:xfrm>
            <a:off x="892823" y="1651338"/>
            <a:ext cx="4407421" cy="3764359"/>
            <a:chOff x="4150827" y="3040062"/>
            <a:chExt cx="4495799" cy="3839843"/>
          </a:xfrm>
        </p:grpSpPr>
        <p:sp>
          <p:nvSpPr>
            <p:cNvPr id="3" name="Isosceles Triangle 2"/>
            <p:cNvSpPr/>
            <p:nvPr/>
          </p:nvSpPr>
          <p:spPr bwMode="auto">
            <a:xfrm>
              <a:off x="4150827" y="3040062"/>
              <a:ext cx="4495799" cy="3810000"/>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Freeform 8"/>
            <p:cNvSpPr>
              <a:spLocks noEditPoints="1"/>
            </p:cNvSpPr>
            <p:nvPr/>
          </p:nvSpPr>
          <p:spPr bwMode="auto">
            <a:xfrm>
              <a:off x="6274872" y="3497263"/>
              <a:ext cx="247708" cy="618616"/>
            </a:xfrm>
            <a:custGeom>
              <a:avLst/>
              <a:gdLst>
                <a:gd name="T0" fmla="*/ 56 w 117"/>
                <a:gd name="T1" fmla="*/ 0 h 292"/>
                <a:gd name="T2" fmla="*/ 82 w 117"/>
                <a:gd name="T3" fmla="*/ 25 h 292"/>
                <a:gd name="T4" fmla="*/ 57 w 117"/>
                <a:gd name="T5" fmla="*/ 51 h 292"/>
                <a:gd name="T6" fmla="*/ 31 w 117"/>
                <a:gd name="T7" fmla="*/ 26 h 292"/>
                <a:gd name="T8" fmla="*/ 56 w 117"/>
                <a:gd name="T9" fmla="*/ 0 h 292"/>
                <a:gd name="T10" fmla="*/ 97 w 117"/>
                <a:gd name="T11" fmla="*/ 181 h 292"/>
                <a:gd name="T12" fmla="*/ 116 w 117"/>
                <a:gd name="T13" fmla="*/ 159 h 292"/>
                <a:gd name="T14" fmla="*/ 115 w 117"/>
                <a:gd name="T15" fmla="*/ 88 h 292"/>
                <a:gd name="T16" fmla="*/ 85 w 117"/>
                <a:gd name="T17" fmla="*/ 59 h 292"/>
                <a:gd name="T18" fmla="*/ 57 w 117"/>
                <a:gd name="T19" fmla="*/ 59 h 292"/>
                <a:gd name="T20" fmla="*/ 30 w 117"/>
                <a:gd name="T21" fmla="*/ 60 h 292"/>
                <a:gd name="T22" fmla="*/ 1 w 117"/>
                <a:gd name="T23" fmla="*/ 90 h 292"/>
                <a:gd name="T24" fmla="*/ 2 w 117"/>
                <a:gd name="T25" fmla="*/ 161 h 292"/>
                <a:gd name="T26" fmla="*/ 22 w 117"/>
                <a:gd name="T27" fmla="*/ 183 h 292"/>
                <a:gd name="T28" fmla="*/ 35 w 117"/>
                <a:gd name="T29" fmla="*/ 292 h 292"/>
                <a:gd name="T30" fmla="*/ 89 w 117"/>
                <a:gd name="T31" fmla="*/ 291 h 292"/>
                <a:gd name="T32" fmla="*/ 97 w 117"/>
                <a:gd name="T33" fmla="*/ 18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292">
                  <a:moveTo>
                    <a:pt x="56" y="0"/>
                  </a:moveTo>
                  <a:cubicBezTo>
                    <a:pt x="70" y="0"/>
                    <a:pt x="82" y="11"/>
                    <a:pt x="82" y="25"/>
                  </a:cubicBezTo>
                  <a:cubicBezTo>
                    <a:pt x="82" y="39"/>
                    <a:pt x="71" y="51"/>
                    <a:pt x="57" y="51"/>
                  </a:cubicBezTo>
                  <a:cubicBezTo>
                    <a:pt x="43" y="51"/>
                    <a:pt x="31" y="40"/>
                    <a:pt x="31" y="26"/>
                  </a:cubicBezTo>
                  <a:cubicBezTo>
                    <a:pt x="31" y="12"/>
                    <a:pt x="42" y="0"/>
                    <a:pt x="56" y="0"/>
                  </a:cubicBezTo>
                  <a:close/>
                  <a:moveTo>
                    <a:pt x="97" y="181"/>
                  </a:moveTo>
                  <a:cubicBezTo>
                    <a:pt x="97" y="181"/>
                    <a:pt x="117" y="179"/>
                    <a:pt x="116" y="159"/>
                  </a:cubicBezTo>
                  <a:cubicBezTo>
                    <a:pt x="115" y="88"/>
                    <a:pt x="115" y="88"/>
                    <a:pt x="115" y="88"/>
                  </a:cubicBezTo>
                  <a:cubicBezTo>
                    <a:pt x="115" y="75"/>
                    <a:pt x="106" y="58"/>
                    <a:pt x="85" y="59"/>
                  </a:cubicBezTo>
                  <a:cubicBezTo>
                    <a:pt x="57" y="59"/>
                    <a:pt x="57" y="59"/>
                    <a:pt x="57" y="59"/>
                  </a:cubicBezTo>
                  <a:cubicBezTo>
                    <a:pt x="30" y="60"/>
                    <a:pt x="30" y="60"/>
                    <a:pt x="30" y="60"/>
                  </a:cubicBezTo>
                  <a:cubicBezTo>
                    <a:pt x="9" y="60"/>
                    <a:pt x="0" y="77"/>
                    <a:pt x="1" y="90"/>
                  </a:cubicBezTo>
                  <a:cubicBezTo>
                    <a:pt x="2" y="161"/>
                    <a:pt x="2" y="161"/>
                    <a:pt x="2" y="161"/>
                  </a:cubicBezTo>
                  <a:cubicBezTo>
                    <a:pt x="3" y="182"/>
                    <a:pt x="22" y="183"/>
                    <a:pt x="22" y="183"/>
                  </a:cubicBezTo>
                  <a:cubicBezTo>
                    <a:pt x="35" y="292"/>
                    <a:pt x="35" y="292"/>
                    <a:pt x="35" y="292"/>
                  </a:cubicBezTo>
                  <a:cubicBezTo>
                    <a:pt x="89" y="291"/>
                    <a:pt x="89" y="291"/>
                    <a:pt x="89" y="291"/>
                  </a:cubicBezTo>
                  <a:lnTo>
                    <a:pt x="97" y="181"/>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896268"/>
              <a:endParaRPr lang="en-US" sz="1667">
                <a:solidFill>
                  <a:srgbClr val="000000"/>
                </a:solidFill>
              </a:endParaRPr>
            </a:p>
          </p:txBody>
        </p:sp>
        <p:sp>
          <p:nvSpPr>
            <p:cNvPr id="7" name="TextBox 6"/>
            <p:cNvSpPr txBox="1"/>
            <p:nvPr/>
          </p:nvSpPr>
          <p:spPr>
            <a:xfrm>
              <a:off x="5996244" y="4081760"/>
              <a:ext cx="776615" cy="489460"/>
            </a:xfrm>
            <a:prstGeom prst="rect">
              <a:avLst/>
            </a:prstGeom>
            <a:noFill/>
          </p:spPr>
          <p:txBody>
            <a:bodyPr wrap="none" lIns="179285" tIns="143428" rIns="179285" bIns="143428" rtlCol="0">
              <a:spAutoFit/>
            </a:bodyPr>
            <a:lstStyle/>
            <a:p>
              <a:pPr defTabSz="914462">
                <a:lnSpc>
                  <a:spcPct val="90000"/>
                </a:lnSpc>
                <a:spcAft>
                  <a:spcPts val="588"/>
                </a:spcAft>
              </a:pPr>
              <a:r>
                <a:rPr lang="en-US" sz="1373" dirty="0">
                  <a:gradFill>
                    <a:gsLst>
                      <a:gs pos="2917">
                        <a:srgbClr val="FFFFFF"/>
                      </a:gs>
                      <a:gs pos="30000">
                        <a:srgbClr val="FFFFFF"/>
                      </a:gs>
                    </a:gsLst>
                    <a:lin ang="5400000" scaled="0"/>
                  </a:gradFill>
                </a:rPr>
                <a:t>Users</a:t>
              </a:r>
            </a:p>
          </p:txBody>
        </p:sp>
        <p:sp>
          <p:nvSpPr>
            <p:cNvPr id="6" name="Freeform 9"/>
            <p:cNvSpPr>
              <a:spLocks noEditPoints="1"/>
            </p:cNvSpPr>
            <p:nvPr/>
          </p:nvSpPr>
          <p:spPr bwMode="auto">
            <a:xfrm>
              <a:off x="6087576" y="4700376"/>
              <a:ext cx="622300" cy="588962"/>
            </a:xfrm>
            <a:custGeom>
              <a:avLst/>
              <a:gdLst>
                <a:gd name="T0" fmla="*/ 176 w 242"/>
                <a:gd name="T1" fmla="*/ 20 h 229"/>
                <a:gd name="T2" fmla="*/ 195 w 242"/>
                <a:gd name="T3" fmla="*/ 0 h 229"/>
                <a:gd name="T4" fmla="*/ 215 w 242"/>
                <a:gd name="T5" fmla="*/ 19 h 229"/>
                <a:gd name="T6" fmla="*/ 196 w 242"/>
                <a:gd name="T7" fmla="*/ 39 h 229"/>
                <a:gd name="T8" fmla="*/ 176 w 242"/>
                <a:gd name="T9" fmla="*/ 20 h 229"/>
                <a:gd name="T10" fmla="*/ 218 w 242"/>
                <a:gd name="T11" fmla="*/ 46 h 229"/>
                <a:gd name="T12" fmla="*/ 196 w 242"/>
                <a:gd name="T13" fmla="*/ 46 h 229"/>
                <a:gd name="T14" fmla="*/ 175 w 242"/>
                <a:gd name="T15" fmla="*/ 47 h 229"/>
                <a:gd name="T16" fmla="*/ 152 w 242"/>
                <a:gd name="T17" fmla="*/ 70 h 229"/>
                <a:gd name="T18" fmla="*/ 153 w 242"/>
                <a:gd name="T19" fmla="*/ 98 h 229"/>
                <a:gd name="T20" fmla="*/ 154 w 242"/>
                <a:gd name="T21" fmla="*/ 98 h 229"/>
                <a:gd name="T22" fmla="*/ 180 w 242"/>
                <a:gd name="T23" fmla="*/ 128 h 229"/>
                <a:gd name="T24" fmla="*/ 181 w 242"/>
                <a:gd name="T25" fmla="*/ 190 h 229"/>
                <a:gd name="T26" fmla="*/ 180 w 242"/>
                <a:gd name="T27" fmla="*/ 199 h 229"/>
                <a:gd name="T28" fmla="*/ 176 w 242"/>
                <a:gd name="T29" fmla="*/ 206 h 229"/>
                <a:gd name="T30" fmla="*/ 178 w 242"/>
                <a:gd name="T31" fmla="*/ 226 h 229"/>
                <a:gd name="T32" fmla="*/ 222 w 242"/>
                <a:gd name="T33" fmla="*/ 225 h 229"/>
                <a:gd name="T34" fmla="*/ 227 w 242"/>
                <a:gd name="T35" fmla="*/ 141 h 229"/>
                <a:gd name="T36" fmla="*/ 242 w 242"/>
                <a:gd name="T37" fmla="*/ 123 h 229"/>
                <a:gd name="T38" fmla="*/ 241 w 242"/>
                <a:gd name="T39" fmla="*/ 68 h 229"/>
                <a:gd name="T40" fmla="*/ 218 w 242"/>
                <a:gd name="T41" fmla="*/ 46 h 229"/>
                <a:gd name="T42" fmla="*/ 49 w 242"/>
                <a:gd name="T43" fmla="*/ 65 h 229"/>
                <a:gd name="T44" fmla="*/ 70 w 242"/>
                <a:gd name="T45" fmla="*/ 42 h 229"/>
                <a:gd name="T46" fmla="*/ 48 w 242"/>
                <a:gd name="T47" fmla="*/ 20 h 229"/>
                <a:gd name="T48" fmla="*/ 26 w 242"/>
                <a:gd name="T49" fmla="*/ 43 h 229"/>
                <a:gd name="T50" fmla="*/ 49 w 242"/>
                <a:gd name="T51" fmla="*/ 65 h 229"/>
                <a:gd name="T52" fmla="*/ 71 w 242"/>
                <a:gd name="T53" fmla="*/ 192 h 229"/>
                <a:gd name="T54" fmla="*/ 70 w 242"/>
                <a:gd name="T55" fmla="*/ 130 h 229"/>
                <a:gd name="T56" fmla="*/ 99 w 242"/>
                <a:gd name="T57" fmla="*/ 99 h 229"/>
                <a:gd name="T58" fmla="*/ 99 w 242"/>
                <a:gd name="T59" fmla="*/ 99 h 229"/>
                <a:gd name="T60" fmla="*/ 99 w 242"/>
                <a:gd name="T61" fmla="*/ 97 h 229"/>
                <a:gd name="T62" fmla="*/ 73 w 242"/>
                <a:gd name="T63" fmla="*/ 71 h 229"/>
                <a:gd name="T64" fmla="*/ 49 w 242"/>
                <a:gd name="T65" fmla="*/ 72 h 229"/>
                <a:gd name="T66" fmla="*/ 25 w 242"/>
                <a:gd name="T67" fmla="*/ 72 h 229"/>
                <a:gd name="T68" fmla="*/ 0 w 242"/>
                <a:gd name="T69" fmla="*/ 99 h 229"/>
                <a:gd name="T70" fmla="*/ 1 w 242"/>
                <a:gd name="T71" fmla="*/ 160 h 229"/>
                <a:gd name="T72" fmla="*/ 18 w 242"/>
                <a:gd name="T73" fmla="*/ 179 h 229"/>
                <a:gd name="T74" fmla="*/ 24 w 242"/>
                <a:gd name="T75" fmla="*/ 229 h 229"/>
                <a:gd name="T76" fmla="*/ 80 w 242"/>
                <a:gd name="T77" fmla="*/ 228 h 229"/>
                <a:gd name="T78" fmla="*/ 81 w 242"/>
                <a:gd name="T79" fmla="*/ 212 h 229"/>
                <a:gd name="T80" fmla="*/ 78 w 242"/>
                <a:gd name="T81" fmla="*/ 209 h 229"/>
                <a:gd name="T82" fmla="*/ 71 w 242"/>
                <a:gd name="T83" fmla="*/ 192 h 229"/>
                <a:gd name="T84" fmla="*/ 124 w 242"/>
                <a:gd name="T85" fmla="*/ 96 h 229"/>
                <a:gd name="T86" fmla="*/ 146 w 242"/>
                <a:gd name="T87" fmla="*/ 74 h 229"/>
                <a:gd name="T88" fmla="*/ 123 w 242"/>
                <a:gd name="T89" fmla="*/ 52 h 229"/>
                <a:gd name="T90" fmla="*/ 102 w 242"/>
                <a:gd name="T91" fmla="*/ 74 h 229"/>
                <a:gd name="T92" fmla="*/ 124 w 242"/>
                <a:gd name="T93" fmla="*/ 96 h 229"/>
                <a:gd name="T94" fmla="*/ 174 w 242"/>
                <a:gd name="T95" fmla="*/ 128 h 229"/>
                <a:gd name="T96" fmla="*/ 153 w 242"/>
                <a:gd name="T97" fmla="*/ 103 h 229"/>
                <a:gd name="T98" fmla="*/ 148 w 242"/>
                <a:gd name="T99" fmla="*/ 103 h 229"/>
                <a:gd name="T100" fmla="*/ 124 w 242"/>
                <a:gd name="T101" fmla="*/ 103 h 229"/>
                <a:gd name="T102" fmla="*/ 100 w 242"/>
                <a:gd name="T103" fmla="*/ 104 h 229"/>
                <a:gd name="T104" fmla="*/ 99 w 242"/>
                <a:gd name="T105" fmla="*/ 104 h 229"/>
                <a:gd name="T106" fmla="*/ 75 w 242"/>
                <a:gd name="T107" fmla="*/ 130 h 229"/>
                <a:gd name="T108" fmla="*/ 77 w 242"/>
                <a:gd name="T109" fmla="*/ 192 h 229"/>
                <a:gd name="T110" fmla="*/ 82 w 242"/>
                <a:gd name="T111" fmla="*/ 205 h 229"/>
                <a:gd name="T112" fmla="*/ 94 w 242"/>
                <a:gd name="T113" fmla="*/ 210 h 229"/>
                <a:gd name="T114" fmla="*/ 96 w 242"/>
                <a:gd name="T115" fmla="*/ 228 h 229"/>
                <a:gd name="T116" fmla="*/ 158 w 242"/>
                <a:gd name="T117" fmla="*/ 226 h 229"/>
                <a:gd name="T118" fmla="*/ 159 w 242"/>
                <a:gd name="T119" fmla="*/ 209 h 229"/>
                <a:gd name="T120" fmla="*/ 175 w 242"/>
                <a:gd name="T121" fmla="*/ 197 h 229"/>
                <a:gd name="T122" fmla="*/ 176 w 242"/>
                <a:gd name="T123" fmla="*/ 190 h 229"/>
                <a:gd name="T124" fmla="*/ 174 w 242"/>
                <a:gd name="T125" fmla="*/ 12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2" h="229">
                  <a:moveTo>
                    <a:pt x="176" y="20"/>
                  </a:moveTo>
                  <a:cubicBezTo>
                    <a:pt x="176" y="9"/>
                    <a:pt x="184" y="0"/>
                    <a:pt x="195" y="0"/>
                  </a:cubicBezTo>
                  <a:cubicBezTo>
                    <a:pt x="206" y="0"/>
                    <a:pt x="215" y="8"/>
                    <a:pt x="215" y="19"/>
                  </a:cubicBezTo>
                  <a:cubicBezTo>
                    <a:pt x="216" y="30"/>
                    <a:pt x="207" y="39"/>
                    <a:pt x="196" y="39"/>
                  </a:cubicBezTo>
                  <a:cubicBezTo>
                    <a:pt x="185" y="40"/>
                    <a:pt x="176" y="31"/>
                    <a:pt x="176" y="20"/>
                  </a:cubicBezTo>
                  <a:close/>
                  <a:moveTo>
                    <a:pt x="218" y="46"/>
                  </a:moveTo>
                  <a:cubicBezTo>
                    <a:pt x="196" y="46"/>
                    <a:pt x="196" y="46"/>
                    <a:pt x="196" y="46"/>
                  </a:cubicBezTo>
                  <a:cubicBezTo>
                    <a:pt x="175" y="47"/>
                    <a:pt x="175" y="47"/>
                    <a:pt x="175" y="47"/>
                  </a:cubicBezTo>
                  <a:cubicBezTo>
                    <a:pt x="158" y="47"/>
                    <a:pt x="152" y="60"/>
                    <a:pt x="152" y="70"/>
                  </a:cubicBezTo>
                  <a:cubicBezTo>
                    <a:pt x="153" y="98"/>
                    <a:pt x="153" y="98"/>
                    <a:pt x="153" y="98"/>
                  </a:cubicBezTo>
                  <a:cubicBezTo>
                    <a:pt x="153" y="98"/>
                    <a:pt x="153" y="98"/>
                    <a:pt x="154" y="98"/>
                  </a:cubicBezTo>
                  <a:cubicBezTo>
                    <a:pt x="171" y="100"/>
                    <a:pt x="179" y="115"/>
                    <a:pt x="180" y="128"/>
                  </a:cubicBezTo>
                  <a:cubicBezTo>
                    <a:pt x="181" y="190"/>
                    <a:pt x="181" y="190"/>
                    <a:pt x="181" y="190"/>
                  </a:cubicBezTo>
                  <a:cubicBezTo>
                    <a:pt x="181" y="193"/>
                    <a:pt x="181" y="196"/>
                    <a:pt x="180" y="199"/>
                  </a:cubicBezTo>
                  <a:cubicBezTo>
                    <a:pt x="179" y="202"/>
                    <a:pt x="177" y="204"/>
                    <a:pt x="176" y="206"/>
                  </a:cubicBezTo>
                  <a:cubicBezTo>
                    <a:pt x="178" y="226"/>
                    <a:pt x="178" y="226"/>
                    <a:pt x="178" y="226"/>
                  </a:cubicBezTo>
                  <a:cubicBezTo>
                    <a:pt x="222" y="225"/>
                    <a:pt x="222" y="225"/>
                    <a:pt x="222" y="225"/>
                  </a:cubicBezTo>
                  <a:cubicBezTo>
                    <a:pt x="227" y="141"/>
                    <a:pt x="227" y="141"/>
                    <a:pt x="227" y="141"/>
                  </a:cubicBezTo>
                  <a:cubicBezTo>
                    <a:pt x="227" y="141"/>
                    <a:pt x="242" y="139"/>
                    <a:pt x="242" y="123"/>
                  </a:cubicBezTo>
                  <a:cubicBezTo>
                    <a:pt x="241" y="68"/>
                    <a:pt x="241" y="68"/>
                    <a:pt x="241" y="68"/>
                  </a:cubicBezTo>
                  <a:cubicBezTo>
                    <a:pt x="241" y="58"/>
                    <a:pt x="234" y="45"/>
                    <a:pt x="218" y="46"/>
                  </a:cubicBezTo>
                  <a:close/>
                  <a:moveTo>
                    <a:pt x="49" y="65"/>
                  </a:moveTo>
                  <a:cubicBezTo>
                    <a:pt x="61" y="64"/>
                    <a:pt x="71" y="54"/>
                    <a:pt x="70" y="42"/>
                  </a:cubicBezTo>
                  <a:cubicBezTo>
                    <a:pt x="70" y="30"/>
                    <a:pt x="60" y="20"/>
                    <a:pt x="48" y="20"/>
                  </a:cubicBezTo>
                  <a:cubicBezTo>
                    <a:pt x="36" y="21"/>
                    <a:pt x="26" y="31"/>
                    <a:pt x="26" y="43"/>
                  </a:cubicBezTo>
                  <a:cubicBezTo>
                    <a:pt x="27" y="55"/>
                    <a:pt x="37" y="65"/>
                    <a:pt x="49" y="65"/>
                  </a:cubicBezTo>
                  <a:close/>
                  <a:moveTo>
                    <a:pt x="71" y="192"/>
                  </a:moveTo>
                  <a:cubicBezTo>
                    <a:pt x="70" y="130"/>
                    <a:pt x="70" y="130"/>
                    <a:pt x="70" y="130"/>
                  </a:cubicBezTo>
                  <a:cubicBezTo>
                    <a:pt x="70" y="115"/>
                    <a:pt x="80" y="100"/>
                    <a:pt x="99" y="99"/>
                  </a:cubicBezTo>
                  <a:cubicBezTo>
                    <a:pt x="99" y="99"/>
                    <a:pt x="99" y="99"/>
                    <a:pt x="99" y="99"/>
                  </a:cubicBezTo>
                  <a:cubicBezTo>
                    <a:pt x="99" y="97"/>
                    <a:pt x="99" y="97"/>
                    <a:pt x="99" y="97"/>
                  </a:cubicBezTo>
                  <a:cubicBezTo>
                    <a:pt x="99" y="86"/>
                    <a:pt x="91" y="71"/>
                    <a:pt x="73" y="71"/>
                  </a:cubicBezTo>
                  <a:cubicBezTo>
                    <a:pt x="49" y="72"/>
                    <a:pt x="49" y="72"/>
                    <a:pt x="49" y="72"/>
                  </a:cubicBezTo>
                  <a:cubicBezTo>
                    <a:pt x="25" y="72"/>
                    <a:pt x="25" y="72"/>
                    <a:pt x="25" y="72"/>
                  </a:cubicBezTo>
                  <a:cubicBezTo>
                    <a:pt x="7" y="73"/>
                    <a:pt x="0" y="88"/>
                    <a:pt x="0" y="99"/>
                  </a:cubicBezTo>
                  <a:cubicBezTo>
                    <a:pt x="1" y="160"/>
                    <a:pt x="1" y="160"/>
                    <a:pt x="1" y="160"/>
                  </a:cubicBezTo>
                  <a:cubicBezTo>
                    <a:pt x="2" y="178"/>
                    <a:pt x="18" y="179"/>
                    <a:pt x="18" y="179"/>
                  </a:cubicBezTo>
                  <a:cubicBezTo>
                    <a:pt x="24" y="229"/>
                    <a:pt x="24" y="229"/>
                    <a:pt x="24" y="229"/>
                  </a:cubicBezTo>
                  <a:cubicBezTo>
                    <a:pt x="80" y="228"/>
                    <a:pt x="80" y="228"/>
                    <a:pt x="80" y="228"/>
                  </a:cubicBezTo>
                  <a:cubicBezTo>
                    <a:pt x="81" y="212"/>
                    <a:pt x="81" y="212"/>
                    <a:pt x="81" y="212"/>
                  </a:cubicBezTo>
                  <a:cubicBezTo>
                    <a:pt x="80" y="211"/>
                    <a:pt x="79" y="210"/>
                    <a:pt x="78" y="209"/>
                  </a:cubicBezTo>
                  <a:cubicBezTo>
                    <a:pt x="74" y="205"/>
                    <a:pt x="72" y="199"/>
                    <a:pt x="71" y="192"/>
                  </a:cubicBezTo>
                  <a:close/>
                  <a:moveTo>
                    <a:pt x="124" y="96"/>
                  </a:moveTo>
                  <a:cubicBezTo>
                    <a:pt x="136" y="96"/>
                    <a:pt x="146" y="86"/>
                    <a:pt x="146" y="74"/>
                  </a:cubicBezTo>
                  <a:cubicBezTo>
                    <a:pt x="146" y="61"/>
                    <a:pt x="135" y="52"/>
                    <a:pt x="123" y="52"/>
                  </a:cubicBezTo>
                  <a:cubicBezTo>
                    <a:pt x="111" y="52"/>
                    <a:pt x="101" y="62"/>
                    <a:pt x="102" y="74"/>
                  </a:cubicBezTo>
                  <a:cubicBezTo>
                    <a:pt x="102" y="87"/>
                    <a:pt x="112" y="96"/>
                    <a:pt x="124" y="96"/>
                  </a:cubicBezTo>
                  <a:close/>
                  <a:moveTo>
                    <a:pt x="174" y="128"/>
                  </a:moveTo>
                  <a:cubicBezTo>
                    <a:pt x="174" y="118"/>
                    <a:pt x="168" y="105"/>
                    <a:pt x="153" y="103"/>
                  </a:cubicBezTo>
                  <a:cubicBezTo>
                    <a:pt x="151" y="103"/>
                    <a:pt x="150" y="103"/>
                    <a:pt x="148" y="103"/>
                  </a:cubicBezTo>
                  <a:cubicBezTo>
                    <a:pt x="124" y="103"/>
                    <a:pt x="124" y="103"/>
                    <a:pt x="124" y="103"/>
                  </a:cubicBezTo>
                  <a:cubicBezTo>
                    <a:pt x="100" y="104"/>
                    <a:pt x="100" y="104"/>
                    <a:pt x="100" y="104"/>
                  </a:cubicBezTo>
                  <a:cubicBezTo>
                    <a:pt x="100" y="104"/>
                    <a:pt x="100" y="104"/>
                    <a:pt x="99" y="104"/>
                  </a:cubicBezTo>
                  <a:cubicBezTo>
                    <a:pt x="82" y="105"/>
                    <a:pt x="75" y="119"/>
                    <a:pt x="75" y="130"/>
                  </a:cubicBezTo>
                  <a:cubicBezTo>
                    <a:pt x="77" y="192"/>
                    <a:pt x="77" y="192"/>
                    <a:pt x="77" y="192"/>
                  </a:cubicBezTo>
                  <a:cubicBezTo>
                    <a:pt x="77" y="198"/>
                    <a:pt x="79" y="202"/>
                    <a:pt x="82" y="205"/>
                  </a:cubicBezTo>
                  <a:cubicBezTo>
                    <a:pt x="87" y="210"/>
                    <a:pt x="94" y="210"/>
                    <a:pt x="94" y="210"/>
                  </a:cubicBezTo>
                  <a:cubicBezTo>
                    <a:pt x="96" y="228"/>
                    <a:pt x="96" y="228"/>
                    <a:pt x="96" y="228"/>
                  </a:cubicBezTo>
                  <a:cubicBezTo>
                    <a:pt x="158" y="226"/>
                    <a:pt x="158" y="226"/>
                    <a:pt x="158" y="226"/>
                  </a:cubicBezTo>
                  <a:cubicBezTo>
                    <a:pt x="159" y="209"/>
                    <a:pt x="159" y="209"/>
                    <a:pt x="159" y="209"/>
                  </a:cubicBezTo>
                  <a:cubicBezTo>
                    <a:pt x="159" y="209"/>
                    <a:pt x="171" y="208"/>
                    <a:pt x="175" y="197"/>
                  </a:cubicBezTo>
                  <a:cubicBezTo>
                    <a:pt x="175" y="195"/>
                    <a:pt x="176" y="193"/>
                    <a:pt x="176" y="190"/>
                  </a:cubicBezTo>
                  <a:lnTo>
                    <a:pt x="174" y="128"/>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896268"/>
              <a:endParaRPr lang="en-US" sz="1667">
                <a:solidFill>
                  <a:schemeClr val="bg1"/>
                </a:solidFill>
              </a:endParaRPr>
            </a:p>
          </p:txBody>
        </p:sp>
        <p:sp>
          <p:nvSpPr>
            <p:cNvPr id="8" name="TextBox 7"/>
            <p:cNvSpPr txBox="1"/>
            <p:nvPr/>
          </p:nvSpPr>
          <p:spPr>
            <a:xfrm>
              <a:off x="5927508" y="5272662"/>
              <a:ext cx="913509" cy="489460"/>
            </a:xfrm>
            <a:prstGeom prst="rect">
              <a:avLst/>
            </a:prstGeom>
            <a:noFill/>
          </p:spPr>
          <p:txBody>
            <a:bodyPr wrap="none" lIns="179285" tIns="143428" rIns="179285" bIns="143428" rtlCol="0">
              <a:spAutoFit/>
            </a:bodyPr>
            <a:lstStyle/>
            <a:p>
              <a:pPr defTabSz="914462">
                <a:lnSpc>
                  <a:spcPct val="90000"/>
                </a:lnSpc>
                <a:spcAft>
                  <a:spcPts val="588"/>
                </a:spcAft>
              </a:pPr>
              <a:r>
                <a:rPr lang="en-US" sz="1373" dirty="0">
                  <a:gradFill>
                    <a:gsLst>
                      <a:gs pos="2917">
                        <a:srgbClr val="FFFFFF"/>
                      </a:gs>
                      <a:gs pos="30000">
                        <a:srgbClr val="FFFFFF"/>
                      </a:gs>
                    </a:gsLst>
                    <a:lin ang="5400000" scaled="0"/>
                  </a:gradFill>
                </a:rPr>
                <a:t>Groups</a:t>
              </a:r>
            </a:p>
          </p:txBody>
        </p:sp>
        <p:pic>
          <p:nvPicPr>
            <p:cNvPr id="9" name="Picture 20"/>
            <p:cNvPicPr>
              <a:picLocks noChangeAspect="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6032298" y="5846712"/>
              <a:ext cx="732856" cy="61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530379" y="6390445"/>
              <a:ext cx="1663911" cy="489460"/>
            </a:xfrm>
            <a:prstGeom prst="rect">
              <a:avLst/>
            </a:prstGeom>
            <a:noFill/>
          </p:spPr>
          <p:txBody>
            <a:bodyPr wrap="none" lIns="179285" tIns="143428" rIns="179285" bIns="143428" rtlCol="0">
              <a:spAutoFit/>
            </a:bodyPr>
            <a:lstStyle/>
            <a:p>
              <a:pPr defTabSz="914462">
                <a:lnSpc>
                  <a:spcPct val="90000"/>
                </a:lnSpc>
                <a:spcAft>
                  <a:spcPts val="588"/>
                </a:spcAft>
              </a:pPr>
              <a:r>
                <a:rPr lang="en-US" sz="1373" dirty="0">
                  <a:gradFill>
                    <a:gsLst>
                      <a:gs pos="2917">
                        <a:srgbClr val="FFFFFF"/>
                      </a:gs>
                      <a:gs pos="30000">
                        <a:srgbClr val="FFFFFF"/>
                      </a:gs>
                    </a:gsLst>
                    <a:lin ang="5400000" scaled="0"/>
                  </a:gradFill>
                </a:rPr>
                <a:t>Service Principals</a:t>
              </a:r>
            </a:p>
          </p:txBody>
        </p:sp>
      </p:grpSp>
      <p:grpSp>
        <p:nvGrpSpPr>
          <p:cNvPr id="67" name="Group 66"/>
          <p:cNvGrpSpPr/>
          <p:nvPr/>
        </p:nvGrpSpPr>
        <p:grpSpPr>
          <a:xfrm>
            <a:off x="7490329" y="2431079"/>
            <a:ext cx="3264241" cy="3004248"/>
            <a:chOff x="7155741" y="2152405"/>
            <a:chExt cx="3329696" cy="3064489"/>
          </a:xfrm>
        </p:grpSpPr>
        <p:sp>
          <p:nvSpPr>
            <p:cNvPr id="66" name="Rounded Rectangle 65"/>
            <p:cNvSpPr/>
            <p:nvPr/>
          </p:nvSpPr>
          <p:spPr bwMode="auto">
            <a:xfrm>
              <a:off x="7155741" y="2152405"/>
              <a:ext cx="2895599" cy="2614720"/>
            </a:xfrm>
            <a:prstGeom prst="round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ounded Rectangle 64"/>
            <p:cNvSpPr/>
            <p:nvPr/>
          </p:nvSpPr>
          <p:spPr bwMode="auto">
            <a:xfrm>
              <a:off x="7343273" y="2347765"/>
              <a:ext cx="2895599" cy="2614720"/>
            </a:xfrm>
            <a:prstGeom prst="roundRect">
              <a:avLst/>
            </a:prstGeom>
            <a:solidFill>
              <a:srgbClr val="52525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7589838" y="2580874"/>
              <a:ext cx="2895599" cy="2614720"/>
            </a:xfrm>
            <a:prstGeom prst="round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8123204" y="4533441"/>
              <a:ext cx="1828865" cy="683453"/>
            </a:xfrm>
            <a:prstGeom prst="rect">
              <a:avLst/>
            </a:prstGeom>
            <a:noFill/>
            <a:ln>
              <a:noFill/>
            </a:ln>
          </p:spPr>
          <p:txBody>
            <a:bodyPr wrap="none" lIns="179285" tIns="143428" rIns="179285" bIns="143428" rtlCol="0">
              <a:spAutoFit/>
            </a:bodyPr>
            <a:lstStyle/>
            <a:p>
              <a:pPr algn="ctr" defTabSz="914462">
                <a:lnSpc>
                  <a:spcPct val="90000"/>
                </a:lnSpc>
                <a:spcAft>
                  <a:spcPts val="196"/>
                </a:spcAft>
              </a:pPr>
              <a:r>
                <a:rPr lang="en-US" sz="1373" dirty="0">
                  <a:gradFill>
                    <a:gsLst>
                      <a:gs pos="2917">
                        <a:srgbClr val="FFFFFF"/>
                      </a:gs>
                      <a:gs pos="30000">
                        <a:srgbClr val="FFFFFF"/>
                      </a:gs>
                    </a:gsLst>
                    <a:lin ang="5400000" scaled="0"/>
                  </a:gradFill>
                </a:rPr>
                <a:t>Azure Resources </a:t>
              </a:r>
              <a:br>
                <a:rPr lang="en-US" sz="1373" dirty="0">
                  <a:gradFill>
                    <a:gsLst>
                      <a:gs pos="2917">
                        <a:srgbClr val="FFFFFF"/>
                      </a:gs>
                      <a:gs pos="30000">
                        <a:srgbClr val="FFFFFF"/>
                      </a:gs>
                    </a:gsLst>
                    <a:lin ang="5400000" scaled="0"/>
                  </a:gradFill>
                </a:rPr>
              </a:br>
              <a:r>
                <a:rPr lang="en-US" sz="1373" dirty="0">
                  <a:gradFill>
                    <a:gsLst>
                      <a:gs pos="2917">
                        <a:srgbClr val="FFFFFF"/>
                      </a:gs>
                      <a:gs pos="30000">
                        <a:srgbClr val="FFFFFF"/>
                      </a:gs>
                    </a:gsLst>
                    <a:lin ang="5400000" scaled="0"/>
                  </a:gradFill>
                </a:rPr>
                <a:t>in Resource Groups</a:t>
              </a:r>
            </a:p>
          </p:txBody>
        </p:sp>
        <p:grpSp>
          <p:nvGrpSpPr>
            <p:cNvPr id="61" name="Group 60"/>
            <p:cNvGrpSpPr/>
            <p:nvPr/>
          </p:nvGrpSpPr>
          <p:grpSpPr>
            <a:xfrm>
              <a:off x="8343106" y="2961928"/>
              <a:ext cx="1389062" cy="1446213"/>
              <a:chOff x="8248651" y="-161925"/>
              <a:chExt cx="1389062" cy="1446213"/>
            </a:xfrm>
          </p:grpSpPr>
          <p:sp>
            <p:nvSpPr>
              <p:cNvPr id="16" name="Oval 15"/>
              <p:cNvSpPr/>
              <p:nvPr/>
            </p:nvSpPr>
            <p:spPr bwMode="auto">
              <a:xfrm>
                <a:off x="8248651" y="214312"/>
                <a:ext cx="658520" cy="658520"/>
              </a:xfrm>
              <a:prstGeom prst="ellipse">
                <a:avLst/>
              </a:prstGeom>
              <a:solidFill>
                <a:schemeClr val="accent3"/>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845960" y="230108"/>
                <a:ext cx="231667" cy="142671"/>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859959" y="715646"/>
                <a:ext cx="236416" cy="151129"/>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6" idx="6"/>
                <a:endCxn id="18" idx="2"/>
              </p:cNvCxnSpPr>
              <p:nvPr/>
            </p:nvCxnSpPr>
            <p:spPr>
              <a:xfrm>
                <a:off x="8907171" y="543572"/>
                <a:ext cx="135229" cy="287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9278937" y="-12700"/>
                <a:ext cx="153988" cy="122389"/>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1" idx="2"/>
              </p:cNvCxnSpPr>
              <p:nvPr/>
            </p:nvCxnSpPr>
            <p:spPr>
              <a:xfrm>
                <a:off x="9334501" y="184645"/>
                <a:ext cx="74612" cy="9774"/>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299161" y="444500"/>
                <a:ext cx="175039" cy="4652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286875" y="581025"/>
                <a:ext cx="165100" cy="4762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278937" y="990600"/>
                <a:ext cx="179388" cy="12382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9283286" y="908050"/>
                <a:ext cx="175039" cy="192"/>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Oval 19"/>
              <p:cNvSpPr/>
              <p:nvPr/>
            </p:nvSpPr>
            <p:spPr bwMode="auto">
              <a:xfrm>
                <a:off x="9409113" y="-161925"/>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9409113" y="80119"/>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p:cNvSpPr/>
              <p:nvPr/>
            </p:nvSpPr>
            <p:spPr bwMode="auto">
              <a:xfrm>
                <a:off x="9409113" y="325903"/>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9409113" y="567947"/>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Oval 24"/>
              <p:cNvSpPr/>
              <p:nvPr/>
            </p:nvSpPr>
            <p:spPr bwMode="auto">
              <a:xfrm>
                <a:off x="9409113" y="813644"/>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Oval 25"/>
              <p:cNvSpPr/>
              <p:nvPr/>
            </p:nvSpPr>
            <p:spPr bwMode="auto">
              <a:xfrm>
                <a:off x="9409113" y="1055688"/>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9042400" y="22028"/>
                <a:ext cx="292101" cy="292101"/>
              </a:xfrm>
              <a:prstGeom prst="ellipse">
                <a:avLst/>
              </a:prstGeom>
              <a:solidFill>
                <a:schemeClr val="accent3"/>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042400" y="400396"/>
                <a:ext cx="292101" cy="292101"/>
              </a:xfrm>
              <a:prstGeom prst="ellipse">
                <a:avLst/>
              </a:prstGeom>
              <a:solidFill>
                <a:schemeClr val="accent3"/>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9042400" y="778764"/>
                <a:ext cx="292101" cy="292101"/>
              </a:xfrm>
              <a:prstGeom prst="ellipse">
                <a:avLst/>
              </a:prstGeom>
              <a:solidFill>
                <a:schemeClr val="accent3"/>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63" name="TextBox 62"/>
          <p:cNvSpPr txBox="1"/>
          <p:nvPr/>
        </p:nvSpPr>
        <p:spPr>
          <a:xfrm>
            <a:off x="1681090" y="5475551"/>
            <a:ext cx="2720474" cy="561207"/>
          </a:xfrm>
          <a:prstGeom prst="rect">
            <a:avLst/>
          </a:prstGeom>
          <a:noFill/>
        </p:spPr>
        <p:txBody>
          <a:bodyPr wrap="none" lIns="179285" tIns="143428" rIns="179285" bIns="143428" rtlCol="0">
            <a:spAutoFit/>
          </a:bodyPr>
          <a:lstStyle/>
          <a:p>
            <a:pPr defTabSz="914462">
              <a:lnSpc>
                <a:spcPct val="90000"/>
              </a:lnSpc>
              <a:spcAft>
                <a:spcPts val="588"/>
              </a:spcAft>
            </a:pPr>
            <a:r>
              <a:rPr lang="en-US" sz="1961" dirty="0">
                <a:gradFill>
                  <a:gsLst>
                    <a:gs pos="2917">
                      <a:srgbClr val="FFFFFF"/>
                    </a:gs>
                    <a:gs pos="30000">
                      <a:srgbClr val="FFFFFF"/>
                    </a:gs>
                  </a:gsLst>
                  <a:lin ang="5400000" scaled="0"/>
                </a:gradFill>
              </a:rPr>
              <a:t>Azure Active Directory</a:t>
            </a:r>
          </a:p>
        </p:txBody>
      </p:sp>
      <p:sp>
        <p:nvSpPr>
          <p:cNvPr id="64" name="TextBox 63"/>
          <p:cNvSpPr txBox="1"/>
          <p:nvPr/>
        </p:nvSpPr>
        <p:spPr>
          <a:xfrm>
            <a:off x="8241016" y="5475551"/>
            <a:ext cx="2335112" cy="561207"/>
          </a:xfrm>
          <a:prstGeom prst="rect">
            <a:avLst/>
          </a:prstGeom>
          <a:noFill/>
        </p:spPr>
        <p:txBody>
          <a:bodyPr wrap="none" lIns="179285" tIns="143428" rIns="179285" bIns="143428" rtlCol="0">
            <a:spAutoFit/>
          </a:bodyPr>
          <a:lstStyle/>
          <a:p>
            <a:pPr defTabSz="914462">
              <a:lnSpc>
                <a:spcPct val="90000"/>
              </a:lnSpc>
              <a:spcAft>
                <a:spcPts val="588"/>
              </a:spcAft>
            </a:pPr>
            <a:r>
              <a:rPr lang="en-US" sz="1961" dirty="0">
                <a:gradFill>
                  <a:gsLst>
                    <a:gs pos="2917">
                      <a:srgbClr val="FFFFFF"/>
                    </a:gs>
                    <a:gs pos="30000">
                      <a:srgbClr val="FFFFFF"/>
                    </a:gs>
                  </a:gsLst>
                  <a:lin ang="5400000" scaled="0"/>
                </a:gradFill>
              </a:rPr>
              <a:t>Azure Subscription</a:t>
            </a:r>
          </a:p>
        </p:txBody>
      </p:sp>
      <p:cxnSp>
        <p:nvCxnSpPr>
          <p:cNvPr id="69" name="Straight Arrow Connector 68"/>
          <p:cNvCxnSpPr/>
          <p:nvPr/>
        </p:nvCxnSpPr>
        <p:spPr>
          <a:xfrm flipH="1">
            <a:off x="4511975" y="3593530"/>
            <a:ext cx="277925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969955" y="2706539"/>
            <a:ext cx="2029195" cy="858403"/>
          </a:xfrm>
          <a:prstGeom prst="rect">
            <a:avLst/>
          </a:prstGeom>
          <a:noFill/>
        </p:spPr>
        <p:txBody>
          <a:bodyPr wrap="none" lIns="179285" tIns="143428" rIns="179285" bIns="143428" rtlCol="0">
            <a:spAutoFit/>
          </a:bodyPr>
          <a:lstStyle/>
          <a:p>
            <a:pPr defTabSz="914462">
              <a:lnSpc>
                <a:spcPct val="90000"/>
              </a:lnSpc>
              <a:spcAft>
                <a:spcPts val="196"/>
              </a:spcAft>
            </a:pPr>
            <a:r>
              <a:rPr lang="en-US" sz="1961" dirty="0"/>
              <a:t>Authentication</a:t>
            </a:r>
          </a:p>
          <a:p>
            <a:pPr defTabSz="914462">
              <a:lnSpc>
                <a:spcPct val="90000"/>
              </a:lnSpc>
              <a:spcAft>
                <a:spcPts val="196"/>
              </a:spcAft>
            </a:pPr>
            <a:r>
              <a:rPr lang="en-US" sz="1961" dirty="0"/>
              <a:t>&amp; Authorization</a:t>
            </a:r>
          </a:p>
        </p:txBody>
      </p:sp>
      <p:pic>
        <p:nvPicPr>
          <p:cNvPr id="40" name="Picture 39"/>
          <p:cNvPicPr>
            <a:picLocks noChangeAspect="1"/>
          </p:cNvPicPr>
          <p:nvPr/>
        </p:nvPicPr>
        <p:blipFill rotWithShape="1">
          <a:blip r:embed="rId3"/>
          <a:srcRect l="22526" r="24465" b="43240"/>
          <a:stretch/>
        </p:blipFill>
        <p:spPr>
          <a:xfrm>
            <a:off x="1233516" y="4357517"/>
            <a:ext cx="1045962" cy="1036793"/>
          </a:xfrm>
          <a:prstGeom prst="rect">
            <a:avLst/>
          </a:prstGeom>
        </p:spPr>
      </p:pic>
    </p:spTree>
    <p:extLst>
      <p:ext uri="{BB962C8B-B14F-4D97-AF65-F5344CB8AC3E}">
        <p14:creationId xmlns:p14="http://schemas.microsoft.com/office/powerpoint/2010/main" val="2474069741"/>
      </p:ext>
    </p:extLst>
  </p:cSld>
  <p:clrMapOvr>
    <a:masterClrMapping/>
  </p:clrMapOvr>
  <p:transition>
    <p:fade/>
  </p:transition>
</p:sld>
</file>

<file path=ppt/theme/theme1.xml><?xml version="1.0" encoding="utf-8"?>
<a:theme xmlns:a="http://schemas.openxmlformats.org/drawingml/2006/main" name="1_Sapphire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Pluralsight_PowerPoint_Template_January-2017</Template>
  <TotalTime>11201</TotalTime>
  <Words>1271</Words>
  <Application>Microsoft Office PowerPoint</Application>
  <PresentationFormat>Widescreen</PresentationFormat>
  <Paragraphs>240</Paragraphs>
  <Slides>21</Slides>
  <Notes>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21</vt:i4>
      </vt:variant>
    </vt:vector>
  </HeadingPairs>
  <TitlesOfParts>
    <vt:vector size="39" baseType="lpstr">
      <vt:lpstr>Arial</vt:lpstr>
      <vt:lpstr>Calibri</vt:lpstr>
      <vt:lpstr>Consolas</vt:lpstr>
      <vt:lpstr>Courier New</vt:lpstr>
      <vt:lpstr>Gotham Book</vt:lpstr>
      <vt:lpstr>Gotham Medium</vt:lpstr>
      <vt:lpstr>Myriad Pro</vt:lpstr>
      <vt:lpstr>Myriad Pro Light</vt:lpstr>
      <vt:lpstr>Segoe Pro Display Light</vt:lpstr>
      <vt:lpstr>Segoe Pro Display Semibold</vt:lpstr>
      <vt:lpstr>Segoe UI</vt:lpstr>
      <vt:lpstr>Segoe UI Light</vt:lpstr>
      <vt:lpstr>Segoe UI Semibold</vt:lpstr>
      <vt:lpstr>Segoe UI Semilight</vt:lpstr>
      <vt:lpstr>Verdana</vt:lpstr>
      <vt:lpstr>Webdings</vt:lpstr>
      <vt:lpstr>Wingdings</vt:lpstr>
      <vt:lpstr>1_SapphireTemplate</vt:lpstr>
      <vt:lpstr>Cloud Automation</vt:lpstr>
      <vt:lpstr>PowerPoint Presentation</vt:lpstr>
      <vt:lpstr>Subscription Principles </vt:lpstr>
      <vt:lpstr>Azure Subscription Limits</vt:lpstr>
      <vt:lpstr>Azure Governance Layers</vt:lpstr>
      <vt:lpstr>Resource Groups</vt:lpstr>
      <vt:lpstr>PowerPoint Presentation</vt:lpstr>
      <vt:lpstr>Least Privilege as a Model</vt:lpstr>
      <vt:lpstr>Role Based Access Control</vt:lpstr>
      <vt:lpstr>Role Based Access Control</vt:lpstr>
      <vt:lpstr>Roles for Azure subscription resources</vt:lpstr>
      <vt:lpstr>Resource Locks</vt:lpstr>
      <vt:lpstr>Azure Resource Manager Policies: Key Concepts</vt:lpstr>
      <vt:lpstr>Azure Resource Manager Policies: Scenarios </vt:lpstr>
      <vt:lpstr>Policy Versus RBAC</vt:lpstr>
      <vt:lpstr>PowerPoint Presentation</vt:lpstr>
      <vt:lpstr>PowerPoint Presentation</vt:lpstr>
      <vt:lpstr>Azure Management Platform: Under the Hood</vt:lpstr>
      <vt:lpstr>Power of Repeatability</vt:lpstr>
      <vt:lpstr>Event Grid</vt:lpstr>
      <vt:lpstr>Azure Monitor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Josefik</dc:creator>
  <cp:lastModifiedBy>Scott Allen</cp:lastModifiedBy>
  <cp:revision>104</cp:revision>
  <dcterms:created xsi:type="dcterms:W3CDTF">2017-03-21T20:00:07Z</dcterms:created>
  <dcterms:modified xsi:type="dcterms:W3CDTF">2018-01-16T11:43:05Z</dcterms:modified>
</cp:coreProperties>
</file>