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5"/>
  </p:notesMasterIdLst>
  <p:handoutMasterIdLst>
    <p:handoutMasterId r:id="rId16"/>
  </p:handoutMasterIdLst>
  <p:sldIdLst>
    <p:sldId id="261" r:id="rId2"/>
    <p:sldId id="264" r:id="rId3"/>
    <p:sldId id="265" r:id="rId4"/>
    <p:sldId id="266" r:id="rId5"/>
    <p:sldId id="267" r:id="rId6"/>
    <p:sldId id="263"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FF"/>
    <a:srgbClr val="F15B2A"/>
    <a:srgbClr val="A49DCA"/>
    <a:srgbClr val="FFFFFF"/>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5856"/>
  </p:normalViewPr>
  <p:slideViewPr>
    <p:cSldViewPr snapToGrid="0">
      <p:cViewPr varScale="1">
        <p:scale>
          <a:sx n="97" d="100"/>
          <a:sy n="97" d="100"/>
        </p:scale>
        <p:origin x="112" y="56"/>
      </p:cViewPr>
      <p:guideLst>
        <p:guide orient="horz" pos="3288"/>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D531F-42C9-4D67-9080-B14D75B01444}" type="slidenum">
              <a:rPr lang="en-US" smtClean="0"/>
              <a:t>2</a:t>
            </a:fld>
            <a:endParaRPr lang="en-US" dirty="0"/>
          </a:p>
        </p:txBody>
      </p:sp>
    </p:spTree>
    <p:extLst>
      <p:ext uri="{BB962C8B-B14F-4D97-AF65-F5344CB8AC3E}">
        <p14:creationId xmlns:p14="http://schemas.microsoft.com/office/powerpoint/2010/main" val="1264304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14400">
              <a:defRPr/>
            </a:pPr>
            <a:fld id="{D693455D-4E1A-46F7-B688-EB6F3833CCE6}" type="slidenum">
              <a:rPr lang="en-US" smtClean="0">
                <a:solidFill>
                  <a:prstClr val="black"/>
                </a:solidFill>
                <a:latin typeface="Calibri" panose="020F0502020204030204"/>
              </a:rPr>
              <a:pPr defTabSz="914400">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84438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defTabSz="914400">
              <a:defRPr/>
            </a:pPr>
            <a:fld id="{8A347BE2-B772-4674-9B1C-5806C8386229}" type="slidenum">
              <a:rPr lang="en-US" smtClean="0">
                <a:solidFill>
                  <a:prstClr val="black"/>
                </a:solidFill>
                <a:latin typeface="Calibri" panose="020F0502020204030204"/>
              </a:rPr>
              <a:pPr defTabSz="914400">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352460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17FA5EE-5024-4FF4-963E-1AE9763BD47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1/16/2018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Header Placeholder 3"/>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1121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17FA5EE-5024-4FF4-963E-1AE9763BD47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1/16/2018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Header Placeholder 3"/>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54319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1219203"/>
            <a:ext cx="10363200" cy="1933575"/>
          </a:xfrm>
          <a:noFill/>
        </p:spPr>
        <p:txBody>
          <a:bodyPr anchor="b"/>
          <a:lstStyle>
            <a:lvl1pPr algn="r">
              <a:defRPr sz="3200" b="1">
                <a:latin typeface="Myriad Pro"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743200" y="3505200"/>
            <a:ext cx="8534400" cy="1752600"/>
          </a:xfrm>
        </p:spPr>
        <p:txBody>
          <a:bodyPr/>
          <a:lstStyle>
            <a:lvl1pPr marL="0" indent="0" algn="r">
              <a:buNone/>
              <a:defRPr b="0">
                <a:latin typeface="Myriad Pro" pitchFamily="34" charset="0"/>
                <a:cs typeface="Segoe UI" pitchFamily="34" charset="0"/>
              </a:defRPr>
            </a:lvl1pPr>
          </a:lstStyle>
          <a:p>
            <a:r>
              <a:rPr lang="en-US" dirty="0"/>
              <a:t>Click to edit Master subtitle style</a:t>
            </a:r>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36328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455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91159"/>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75978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20456749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74313"/>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337243"/>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73886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993119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a:t>References</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8867613"/>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0"/>
            <a:ext cx="82296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1538588075"/>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2580611748"/>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5910340"/>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57644379"/>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63031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00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4478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cxnSp>
        <p:nvCxnSpPr>
          <p:cNvPr id="14" name="Straight Connector 13"/>
          <p:cNvCxnSpPr/>
          <p:nvPr/>
        </p:nvCxnSpPr>
        <p:spPr bwMode="auto">
          <a:xfrm>
            <a:off x="0" y="6780212"/>
            <a:ext cx="12192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6" name="Picture 2" descr="http://odetocode.com/Images/odetocode3.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8610600" y="6356350"/>
            <a:ext cx="267275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ECD8F-2625-413B-8DF4-C09AAB18C543}" type="slidenum">
              <a:rPr lang="en-US" smtClean="0"/>
              <a:t>‹#›</a:t>
            </a:fld>
            <a:endParaRPr lang="en-US"/>
          </a:p>
        </p:txBody>
      </p:sp>
    </p:spTree>
    <p:extLst>
      <p:ext uri="{BB962C8B-B14F-4D97-AF65-F5344CB8AC3E}">
        <p14:creationId xmlns:p14="http://schemas.microsoft.com/office/powerpoint/2010/main" val="9351894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jpe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30.jpeg"/><Relationship Id="rId7"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png"/><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hyperlink" Target="http://github.com/AzureAD"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Cloud Identity</a:t>
            </a:r>
          </a:p>
        </p:txBody>
      </p:sp>
    </p:spTree>
    <p:extLst>
      <p:ext uri="{BB962C8B-B14F-4D97-AF65-F5344CB8AC3E}">
        <p14:creationId xmlns:p14="http://schemas.microsoft.com/office/powerpoint/2010/main" val="1179441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Reduce exposure of keys to dev/ops</a:t>
            </a:r>
          </a:p>
          <a:p>
            <a:pPr lvl="1"/>
            <a:r>
              <a:rPr lang="en-US" dirty="0"/>
              <a:t>Keys stored encrypted in Key Vault service</a:t>
            </a:r>
          </a:p>
          <a:p>
            <a:pPr lvl="1"/>
            <a:r>
              <a:rPr lang="en-US" dirty="0"/>
              <a:t>Store secrets e.g. Storage keys</a:t>
            </a:r>
          </a:p>
          <a:p>
            <a:pPr lvl="1"/>
            <a:r>
              <a:rPr lang="en-US" dirty="0"/>
              <a:t>Store and perform key operations e.g. encryption keys</a:t>
            </a:r>
          </a:p>
          <a:p>
            <a:r>
              <a:rPr lang="en-US" dirty="0"/>
              <a:t>Enable customer to bring own keys</a:t>
            </a:r>
          </a:p>
          <a:p>
            <a:pPr lvl="1"/>
            <a:r>
              <a:rPr lang="en-US" dirty="0"/>
              <a:t>Many customers need control for compliance purposes</a:t>
            </a:r>
          </a:p>
          <a:p>
            <a:r>
              <a:rPr lang="en-US" dirty="0"/>
              <a:t>Access to keys monitored and audited</a:t>
            </a:r>
          </a:p>
          <a:p>
            <a:pPr lvl="1"/>
            <a:r>
              <a:rPr lang="en-US" dirty="0"/>
              <a:t>Only Azure AD users/apps can be granted access to keys</a:t>
            </a:r>
          </a:p>
          <a:p>
            <a:pPr lvl="1"/>
            <a:r>
              <a:rPr lang="en-US" dirty="0"/>
              <a:t>If identity revoked from Azure AD, access to keys lost</a:t>
            </a:r>
          </a:p>
        </p:txBody>
      </p:sp>
      <p:sp>
        <p:nvSpPr>
          <p:cNvPr id="4" name="Title 3"/>
          <p:cNvSpPr>
            <a:spLocks noGrp="1"/>
          </p:cNvSpPr>
          <p:nvPr>
            <p:ph type="title"/>
          </p:nvPr>
        </p:nvSpPr>
        <p:spPr/>
        <p:txBody>
          <a:bodyPr/>
          <a:lstStyle/>
          <a:p>
            <a:r>
              <a:rPr lang="en-US" dirty="0"/>
              <a:t>Key Vault – Safeguarding Keys and Secrets</a:t>
            </a:r>
          </a:p>
        </p:txBody>
      </p:sp>
      <p:sp>
        <p:nvSpPr>
          <p:cNvPr id="6" name="Text Placeholder 5"/>
          <p:cNvSpPr>
            <a:spLocks noGrp="1"/>
          </p:cNvSpPr>
          <p:nvPr>
            <p:ph type="body" sz="quarter" idx="11"/>
          </p:nvPr>
        </p:nvSpPr>
        <p:spPr/>
        <p:txBody>
          <a:bodyPr/>
          <a:lstStyle/>
          <a:p>
            <a:pPr algn="ctr"/>
            <a:r>
              <a:rPr lang="en-US" i="1" dirty="0"/>
              <a:t>Key Vault is designed to promote good key hygiene and aid in meeting compliance requirements</a:t>
            </a:r>
          </a:p>
          <a:p>
            <a:pPr algn="ctr"/>
            <a:r>
              <a:rPr lang="en-US" i="1" dirty="0"/>
              <a:t>- in preview now</a:t>
            </a:r>
          </a:p>
        </p:txBody>
      </p:sp>
      <p:sp>
        <p:nvSpPr>
          <p:cNvPr id="7" name="Rectangle 6"/>
          <p:cNvSpPr/>
          <p:nvPr/>
        </p:nvSpPr>
        <p:spPr bwMode="auto">
          <a:xfrm>
            <a:off x="7739446" y="-81997"/>
            <a:ext cx="4601959" cy="5151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961" i="1" dirty="0">
                <a:solidFill>
                  <a:schemeClr val="accent2">
                    <a:alpha val="50000"/>
                  </a:schemeClr>
                </a:solidFill>
                <a:ea typeface="Segoe UI" pitchFamily="34" charset="0"/>
                <a:cs typeface="Segoe UI" pitchFamily="34" charset="0"/>
              </a:rPr>
              <a:t>Future capability - in development</a:t>
            </a:r>
          </a:p>
        </p:txBody>
      </p:sp>
    </p:spTree>
    <p:extLst>
      <p:ext uri="{BB962C8B-B14F-4D97-AF65-F5344CB8AC3E}">
        <p14:creationId xmlns:p14="http://schemas.microsoft.com/office/powerpoint/2010/main" val="6503275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495"/>
            <a:ext cx="11653523" cy="3502497"/>
          </a:xfrm>
        </p:spPr>
        <p:txBody>
          <a:bodyPr/>
          <a:lstStyle/>
          <a:p>
            <a:r>
              <a:rPr lang="en-US" dirty="0"/>
              <a:t>Reduce dev/ops exposure to Storage keys</a:t>
            </a:r>
          </a:p>
          <a:p>
            <a:r>
              <a:rPr lang="en-US" dirty="0"/>
              <a:t>At setup time</a:t>
            </a:r>
          </a:p>
          <a:p>
            <a:pPr marL="784338" lvl="1" indent="-448193">
              <a:buFont typeface="+mj-lt"/>
              <a:buAutoNum type="arabicPeriod"/>
            </a:pPr>
            <a:r>
              <a:rPr lang="en-US" dirty="0"/>
              <a:t>Developer creates Key Vault, adds Storage keys</a:t>
            </a:r>
          </a:p>
          <a:p>
            <a:pPr marL="784338" lvl="1" indent="-448193">
              <a:buFont typeface="+mj-lt"/>
              <a:buAutoNum type="arabicPeriod"/>
            </a:pPr>
            <a:r>
              <a:rPr lang="en-US" dirty="0"/>
              <a:t>Developer registers new application in Azure AD</a:t>
            </a:r>
          </a:p>
          <a:p>
            <a:pPr marL="784338" lvl="1" indent="-448193">
              <a:buFont typeface="+mj-lt"/>
              <a:buAutoNum type="arabicPeriod"/>
            </a:pPr>
            <a:r>
              <a:rPr lang="en-US" dirty="0"/>
              <a:t>Developer creates cert as credential for app and uploads to Azure and Azure AD</a:t>
            </a:r>
          </a:p>
          <a:p>
            <a:pPr marL="784338" lvl="1" indent="-448193">
              <a:buFont typeface="+mj-lt"/>
              <a:buAutoNum type="arabicPeriod"/>
            </a:pPr>
            <a:r>
              <a:rPr lang="en-US" dirty="0"/>
              <a:t>Developer grants application identity access to Storage keys</a:t>
            </a:r>
          </a:p>
          <a:p>
            <a:r>
              <a:rPr lang="en-US" dirty="0"/>
              <a:t>At runtime</a:t>
            </a:r>
          </a:p>
          <a:p>
            <a:pPr marL="784338" lvl="1" indent="-448193">
              <a:buFont typeface="+mj-lt"/>
              <a:buAutoNum type="arabicPeriod"/>
            </a:pPr>
            <a:r>
              <a:rPr lang="en-US" dirty="0"/>
              <a:t>Application requests token to Key Vault from Azure AD</a:t>
            </a:r>
          </a:p>
          <a:p>
            <a:pPr marL="784338" lvl="1" indent="-448193">
              <a:buFont typeface="+mj-lt"/>
              <a:buAutoNum type="arabicPeriod"/>
            </a:pPr>
            <a:r>
              <a:rPr lang="en-US" dirty="0"/>
              <a:t>Application retrieves Storage secrets from Key Vault</a:t>
            </a:r>
          </a:p>
          <a:p>
            <a:r>
              <a:rPr lang="en-US" dirty="0"/>
              <a:t>Net – no secrets in source code</a:t>
            </a:r>
          </a:p>
        </p:txBody>
      </p:sp>
      <p:sp>
        <p:nvSpPr>
          <p:cNvPr id="5" name="Title 4"/>
          <p:cNvSpPr>
            <a:spLocks noGrp="1"/>
          </p:cNvSpPr>
          <p:nvPr>
            <p:ph type="title"/>
          </p:nvPr>
        </p:nvSpPr>
        <p:spPr/>
        <p:txBody>
          <a:bodyPr/>
          <a:lstStyle/>
          <a:p>
            <a:r>
              <a:rPr lang="en-US" dirty="0"/>
              <a:t>Key Vault Example:  Protect Storage Keys</a:t>
            </a:r>
          </a:p>
        </p:txBody>
      </p:sp>
      <p:sp>
        <p:nvSpPr>
          <p:cNvPr id="7" name="Rectangle 6"/>
          <p:cNvSpPr/>
          <p:nvPr/>
        </p:nvSpPr>
        <p:spPr bwMode="auto">
          <a:xfrm>
            <a:off x="7739446" y="-81997"/>
            <a:ext cx="4601959" cy="5151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961" i="1" dirty="0">
                <a:solidFill>
                  <a:schemeClr val="accent2">
                    <a:alpha val="50000"/>
                  </a:schemeClr>
                </a:solidFill>
                <a:ea typeface="Segoe UI" pitchFamily="34" charset="0"/>
                <a:cs typeface="Segoe UI" pitchFamily="34" charset="0"/>
              </a:rPr>
              <a:t>Future capability - in development</a:t>
            </a:r>
          </a:p>
        </p:txBody>
      </p:sp>
    </p:spTree>
    <p:extLst>
      <p:ext uri="{BB962C8B-B14F-4D97-AF65-F5344CB8AC3E}">
        <p14:creationId xmlns:p14="http://schemas.microsoft.com/office/powerpoint/2010/main" val="8071362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270894" y="290848"/>
            <a:ext cx="11652534" cy="899282"/>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704" spc="-100" dirty="0">
                <a:gradFill>
                  <a:gsLst>
                    <a:gs pos="1250">
                      <a:srgbClr val="505050"/>
                    </a:gs>
                    <a:gs pos="100000">
                      <a:srgbClr val="505050"/>
                    </a:gs>
                  </a:gsLst>
                  <a:lin ang="5400000" scaled="0"/>
                </a:gradFill>
                <a:latin typeface="Segoe UI Light"/>
              </a:rPr>
              <a:t>Azure Active Directory B2C </a:t>
            </a:r>
          </a:p>
          <a:p>
            <a:pPr defTabSz="914192">
              <a:defRPr/>
            </a:pPr>
            <a:r>
              <a:rPr lang="en-US" sz="3600" spc="-100" dirty="0">
                <a:gradFill>
                  <a:gsLst>
                    <a:gs pos="1250">
                      <a:srgbClr val="505050"/>
                    </a:gs>
                    <a:gs pos="100000">
                      <a:srgbClr val="505050"/>
                    </a:gs>
                  </a:gsLst>
                  <a:lin ang="5400000" scaled="0"/>
                </a:gradFill>
                <a:latin typeface="Segoe UI Light"/>
              </a:rPr>
              <a:t>For app devs: Add </a:t>
            </a:r>
            <a:r>
              <a:rPr lang="en-US" sz="3600" i="1" spc="-100" dirty="0">
                <a:gradFill>
                  <a:gsLst>
                    <a:gs pos="1250">
                      <a:srgbClr val="505050"/>
                    </a:gs>
                    <a:gs pos="100000">
                      <a:srgbClr val="505050"/>
                    </a:gs>
                  </a:gsLst>
                  <a:lin ang="5400000" scaled="0"/>
                </a:gradFill>
                <a:latin typeface="Segoe UI Light"/>
              </a:rPr>
              <a:t>registration</a:t>
            </a:r>
            <a:r>
              <a:rPr lang="en-US" sz="3600" spc="-100" dirty="0">
                <a:gradFill>
                  <a:gsLst>
                    <a:gs pos="1250">
                      <a:srgbClr val="505050"/>
                    </a:gs>
                    <a:gs pos="100000">
                      <a:srgbClr val="505050"/>
                    </a:gs>
                  </a:gsLst>
                  <a:lin ang="5400000" scaled="0"/>
                </a:gradFill>
                <a:latin typeface="Segoe UI Light"/>
              </a:rPr>
              <a:t> and </a:t>
            </a:r>
            <a:r>
              <a:rPr lang="en-US" sz="3600" i="1" spc="-100" dirty="0">
                <a:gradFill>
                  <a:gsLst>
                    <a:gs pos="1250">
                      <a:srgbClr val="505050"/>
                    </a:gs>
                    <a:gs pos="100000">
                      <a:srgbClr val="505050"/>
                    </a:gs>
                  </a:gsLst>
                  <a:lin ang="5400000" scaled="0"/>
                </a:gradFill>
                <a:latin typeface="Segoe UI Light"/>
              </a:rPr>
              <a:t>sign in</a:t>
            </a:r>
            <a:r>
              <a:rPr lang="en-US" sz="3600" spc="-100" dirty="0">
                <a:gradFill>
                  <a:gsLst>
                    <a:gs pos="1250">
                      <a:srgbClr val="505050"/>
                    </a:gs>
                    <a:gs pos="100000">
                      <a:srgbClr val="505050"/>
                    </a:gs>
                  </a:gsLst>
                  <a:lin ang="5400000" scaled="0"/>
                </a:gradFill>
                <a:latin typeface="Segoe UI Light"/>
              </a:rPr>
              <a:t> to your app in minutes</a:t>
            </a:r>
          </a:p>
        </p:txBody>
      </p:sp>
      <p:sp>
        <p:nvSpPr>
          <p:cNvPr id="148" name="Text Placeholder 5"/>
          <p:cNvSpPr txBox="1">
            <a:spLocks/>
          </p:cNvSpPr>
          <p:nvPr/>
        </p:nvSpPr>
        <p:spPr>
          <a:xfrm>
            <a:off x="4067750" y="2390094"/>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Reach any user, on any platform</a:t>
            </a:r>
          </a:p>
        </p:txBody>
      </p:sp>
      <p:sp>
        <p:nvSpPr>
          <p:cNvPr id="149" name="Text Placeholder 5"/>
          <p:cNvSpPr txBox="1">
            <a:spLocks/>
          </p:cNvSpPr>
          <p:nvPr/>
        </p:nvSpPr>
        <p:spPr>
          <a:xfrm>
            <a:off x="4067750" y="4602873"/>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Scale to 100s of millions of user accounts</a:t>
            </a:r>
            <a:endParaRPr lang="en-US" sz="2353" i="1" dirty="0">
              <a:solidFill>
                <a:srgbClr val="505050"/>
              </a:solidFill>
              <a:latin typeface="Segoe UI Light"/>
            </a:endParaRPr>
          </a:p>
        </p:txBody>
      </p:sp>
      <p:sp>
        <p:nvSpPr>
          <p:cNvPr id="150" name="Text Placeholder 5"/>
          <p:cNvSpPr txBox="1">
            <a:spLocks/>
          </p:cNvSpPr>
          <p:nvPr/>
        </p:nvSpPr>
        <p:spPr>
          <a:xfrm>
            <a:off x="4067750" y="5279955"/>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Run on the same secure, highly available infrastructure that powers O365 authentications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497" y="2576016"/>
            <a:ext cx="1803328" cy="3235635"/>
          </a:xfrm>
          <a:prstGeom prst="rect">
            <a:avLst/>
          </a:prstGeom>
        </p:spPr>
      </p:pic>
      <p:sp>
        <p:nvSpPr>
          <p:cNvPr id="8" name="Text Placeholder 5">
            <a:extLst>
              <a:ext uri="{FF2B5EF4-FFF2-40B4-BE49-F238E27FC236}">
                <a16:creationId xmlns:a16="http://schemas.microsoft.com/office/drawing/2014/main" id="{BE3E2653-9F69-4089-AE48-3BB75745E90C}"/>
              </a:ext>
            </a:extLst>
          </p:cNvPr>
          <p:cNvSpPr txBox="1">
            <a:spLocks/>
          </p:cNvSpPr>
          <p:nvPr/>
        </p:nvSpPr>
        <p:spPr>
          <a:xfrm>
            <a:off x="4067751" y="3112833"/>
            <a:ext cx="6126150"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Select from a set of built-in, self-service identity experiences </a:t>
            </a:r>
          </a:p>
        </p:txBody>
      </p:sp>
      <p:sp>
        <p:nvSpPr>
          <p:cNvPr id="9" name="Text Placeholder 5">
            <a:extLst>
              <a:ext uri="{FF2B5EF4-FFF2-40B4-BE49-F238E27FC236}">
                <a16:creationId xmlns:a16="http://schemas.microsoft.com/office/drawing/2014/main" id="{1FE16A9A-E8E1-4A5D-B834-BC299928FBF2}"/>
              </a:ext>
            </a:extLst>
          </p:cNvPr>
          <p:cNvSpPr txBox="1">
            <a:spLocks/>
          </p:cNvSpPr>
          <p:nvPr/>
        </p:nvSpPr>
        <p:spPr>
          <a:xfrm>
            <a:off x="4067750" y="3925791"/>
            <a:ext cx="6436716"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Customize each pixel. It’s your brand, your HTML and CSS</a:t>
            </a:r>
          </a:p>
        </p:txBody>
      </p:sp>
    </p:spTree>
    <p:extLst>
      <p:ext uri="{BB962C8B-B14F-4D97-AF65-F5344CB8AC3E}">
        <p14:creationId xmlns:p14="http://schemas.microsoft.com/office/powerpoint/2010/main" val="2935780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269733" y="199939"/>
            <a:ext cx="11652534" cy="899282"/>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704" spc="-100" dirty="0">
                <a:gradFill>
                  <a:gsLst>
                    <a:gs pos="1250">
                      <a:srgbClr val="505050"/>
                    </a:gs>
                    <a:gs pos="100000">
                      <a:srgbClr val="505050"/>
                    </a:gs>
                  </a:gsLst>
                  <a:lin ang="5400000" scaled="0"/>
                </a:gradFill>
                <a:latin typeface="Segoe UI Light"/>
              </a:rPr>
              <a:t>Azure Active Directory B2C </a:t>
            </a:r>
          </a:p>
          <a:p>
            <a:pPr defTabSz="914192">
              <a:defRPr/>
            </a:pPr>
            <a:r>
              <a:rPr lang="en-US" sz="3600" spc="-100" dirty="0">
                <a:gradFill>
                  <a:gsLst>
                    <a:gs pos="1250">
                      <a:srgbClr val="505050"/>
                    </a:gs>
                    <a:gs pos="100000">
                      <a:srgbClr val="505050"/>
                    </a:gs>
                  </a:gsLst>
                  <a:lin ang="5400000" scaled="0"/>
                </a:gradFill>
                <a:latin typeface="Segoe UI Light"/>
              </a:rPr>
              <a:t>For identity pros: Build custom identity solutions </a:t>
            </a:r>
          </a:p>
        </p:txBody>
      </p:sp>
      <p:sp>
        <p:nvSpPr>
          <p:cNvPr id="148" name="Text Placeholder 5"/>
          <p:cNvSpPr txBox="1">
            <a:spLocks/>
          </p:cNvSpPr>
          <p:nvPr/>
        </p:nvSpPr>
        <p:spPr>
          <a:xfrm>
            <a:off x="4067750" y="2491965"/>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Define user journeys step by step, add conditions and branches </a:t>
            </a:r>
          </a:p>
        </p:txBody>
      </p:sp>
      <p:sp>
        <p:nvSpPr>
          <p:cNvPr id="149" name="Text Placeholder 5"/>
          <p:cNvSpPr txBox="1">
            <a:spLocks/>
          </p:cNvSpPr>
          <p:nvPr/>
        </p:nvSpPr>
        <p:spPr>
          <a:xfrm>
            <a:off x="4067750" y="5238658"/>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Integrate any OIDC or SAML identity providers</a:t>
            </a:r>
            <a:endParaRPr lang="en-US" sz="2353" i="1" dirty="0">
              <a:solidFill>
                <a:srgbClr val="505050"/>
              </a:solidFill>
              <a:latin typeface="Segoe UI Light"/>
            </a:endParaRPr>
          </a:p>
        </p:txBody>
      </p:sp>
      <p:sp>
        <p:nvSpPr>
          <p:cNvPr id="8" name="Text Placeholder 5">
            <a:extLst>
              <a:ext uri="{FF2B5EF4-FFF2-40B4-BE49-F238E27FC236}">
                <a16:creationId xmlns:a16="http://schemas.microsoft.com/office/drawing/2014/main" id="{BE3E2653-9F69-4089-AE48-3BB75745E90C}"/>
              </a:ext>
            </a:extLst>
          </p:cNvPr>
          <p:cNvSpPr txBox="1">
            <a:spLocks/>
          </p:cNvSpPr>
          <p:nvPr/>
        </p:nvSpPr>
        <p:spPr>
          <a:xfrm>
            <a:off x="4067750" y="3380771"/>
            <a:ext cx="6815033"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Migrate from or integrate with existing user stores </a:t>
            </a:r>
          </a:p>
        </p:txBody>
      </p:sp>
      <p:sp>
        <p:nvSpPr>
          <p:cNvPr id="9" name="Text Placeholder 5">
            <a:extLst>
              <a:ext uri="{FF2B5EF4-FFF2-40B4-BE49-F238E27FC236}">
                <a16:creationId xmlns:a16="http://schemas.microsoft.com/office/drawing/2014/main" id="{1FE16A9A-E8E1-4A5D-B834-BC299928FBF2}"/>
              </a:ext>
            </a:extLst>
          </p:cNvPr>
          <p:cNvSpPr txBox="1">
            <a:spLocks/>
          </p:cNvSpPr>
          <p:nvPr/>
        </p:nvSpPr>
        <p:spPr>
          <a:xfrm>
            <a:off x="4067749" y="4296386"/>
            <a:ext cx="7382512"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Integrate with other tools you use (e.g. CRM, Marketing) </a:t>
            </a:r>
          </a:p>
        </p:txBody>
      </p:sp>
      <p:pic>
        <p:nvPicPr>
          <p:cNvPr id="7" name="Picture 6"/>
          <p:cNvPicPr>
            <a:picLocks noChangeAspect="1"/>
          </p:cNvPicPr>
          <p:nvPr/>
        </p:nvPicPr>
        <p:blipFill rotWithShape="1">
          <a:blip r:embed="rId3"/>
          <a:srcRect l="1885" t="1721" r="2104" b="1483"/>
          <a:stretch/>
        </p:blipFill>
        <p:spPr>
          <a:xfrm>
            <a:off x="308023" y="2498133"/>
            <a:ext cx="3222390" cy="3260647"/>
          </a:xfrm>
          <a:prstGeom prst="rect">
            <a:avLst/>
          </a:prstGeom>
        </p:spPr>
      </p:pic>
    </p:spTree>
    <p:extLst>
      <p:ext uri="{BB962C8B-B14F-4D97-AF65-F5344CB8AC3E}">
        <p14:creationId xmlns:p14="http://schemas.microsoft.com/office/powerpoint/2010/main" val="1919155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9332217-ABE5-4C83-9B98-A3D661B8AEF8}"/>
              </a:ext>
            </a:extLst>
          </p:cNvPr>
          <p:cNvSpPr/>
          <p:nvPr/>
        </p:nvSpPr>
        <p:spPr bwMode="auto">
          <a:xfrm>
            <a:off x="603262" y="3826193"/>
            <a:ext cx="3657081" cy="73141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want to provide my employees secure </a:t>
            </a:r>
            <a:br>
              <a:rPr lang="en-US" sz="1400" dirty="0">
                <a:solidFill>
                  <a:schemeClr val="tx1"/>
                </a:solidFill>
                <a:latin typeface="Segoe UI" panose="020B0502040204020203" pitchFamily="34" charset="0"/>
                <a:cs typeface="Segoe UI" panose="020B0502040204020203" pitchFamily="34" charset="0"/>
              </a:rPr>
            </a:br>
            <a:r>
              <a:rPr lang="en-US" sz="1400" dirty="0">
                <a:solidFill>
                  <a:schemeClr val="tx1"/>
                </a:solidFill>
                <a:latin typeface="Segoe UI" panose="020B0502040204020203" pitchFamily="34" charset="0"/>
                <a:cs typeface="Segoe UI" panose="020B0502040204020203" pitchFamily="34" charset="0"/>
              </a:rPr>
              <a:t>and easy access to every application </a:t>
            </a:r>
            <a:br>
              <a:rPr lang="en-US" sz="1400" dirty="0">
                <a:solidFill>
                  <a:schemeClr val="tx1"/>
                </a:solidFill>
                <a:latin typeface="Segoe UI" panose="020B0502040204020203" pitchFamily="34" charset="0"/>
                <a:cs typeface="Segoe UI" panose="020B0502040204020203" pitchFamily="34" charset="0"/>
              </a:rPr>
            </a:br>
            <a:r>
              <a:rPr lang="en-US" sz="1400" dirty="0">
                <a:solidFill>
                  <a:schemeClr val="tx1"/>
                </a:solidFill>
                <a:latin typeface="Segoe UI" panose="020B0502040204020203" pitchFamily="34" charset="0"/>
                <a:cs typeface="Segoe UI" panose="020B0502040204020203" pitchFamily="34" charset="0"/>
              </a:rPr>
              <a:t>from any location and any device</a:t>
            </a:r>
          </a:p>
        </p:txBody>
      </p:sp>
      <p:sp>
        <p:nvSpPr>
          <p:cNvPr id="107" name="Rectangle 106">
            <a:extLst>
              <a:ext uri="{FF2B5EF4-FFF2-40B4-BE49-F238E27FC236}">
                <a16:creationId xmlns:a16="http://schemas.microsoft.com/office/drawing/2014/main" id="{A9798156-E72D-4272-A5E7-3FEF3A76FEFE}"/>
              </a:ext>
            </a:extLst>
          </p:cNvPr>
          <p:cNvSpPr/>
          <p:nvPr/>
        </p:nvSpPr>
        <p:spPr bwMode="auto">
          <a:xfrm>
            <a:off x="603262" y="3826193"/>
            <a:ext cx="3657081" cy="73141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need my customers, partners, and users to access the apps they need from everywhere and collaborate seamlessly</a:t>
            </a:r>
          </a:p>
        </p:txBody>
      </p:sp>
      <p:sp>
        <p:nvSpPr>
          <p:cNvPr id="108" name="Rectangle 107">
            <a:extLst>
              <a:ext uri="{FF2B5EF4-FFF2-40B4-BE49-F238E27FC236}">
                <a16:creationId xmlns:a16="http://schemas.microsoft.com/office/drawing/2014/main" id="{8BD3AF7C-1F7A-4C95-AE4C-050E92E2AA3E}"/>
              </a:ext>
            </a:extLst>
          </p:cNvPr>
          <p:cNvSpPr/>
          <p:nvPr/>
        </p:nvSpPr>
        <p:spPr bwMode="auto">
          <a:xfrm>
            <a:off x="603262" y="3826193"/>
            <a:ext cx="3657081" cy="73141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want to quickly deploy applications to devices, do more with less and automate Join/Move/Leave processes</a:t>
            </a:r>
          </a:p>
        </p:txBody>
      </p:sp>
      <p:sp>
        <p:nvSpPr>
          <p:cNvPr id="109" name="Rectangle 108">
            <a:extLst>
              <a:ext uri="{FF2B5EF4-FFF2-40B4-BE49-F238E27FC236}">
                <a16:creationId xmlns:a16="http://schemas.microsoft.com/office/drawing/2014/main" id="{66097B8C-F4B0-4C23-A323-DC8AF7F4274E}"/>
              </a:ext>
            </a:extLst>
          </p:cNvPr>
          <p:cNvSpPr/>
          <p:nvPr/>
        </p:nvSpPr>
        <p:spPr bwMode="auto">
          <a:xfrm>
            <a:off x="603262" y="3826193"/>
            <a:ext cx="3657081" cy="73141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[dev use case]</a:t>
            </a:r>
          </a:p>
        </p:txBody>
      </p:sp>
      <p:sp>
        <p:nvSpPr>
          <p:cNvPr id="110" name="Rectangle 109">
            <a:extLst>
              <a:ext uri="{FF2B5EF4-FFF2-40B4-BE49-F238E27FC236}">
                <a16:creationId xmlns:a16="http://schemas.microsoft.com/office/drawing/2014/main" id="{F4C88631-5782-449F-B029-7B17B27355E6}"/>
              </a:ext>
            </a:extLst>
          </p:cNvPr>
          <p:cNvSpPr/>
          <p:nvPr/>
        </p:nvSpPr>
        <p:spPr bwMode="auto">
          <a:xfrm>
            <a:off x="603262" y="3922513"/>
            <a:ext cx="3657081" cy="53877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want to protect access to my</a:t>
            </a:r>
            <a:br>
              <a:rPr lang="en-US" sz="1400" dirty="0">
                <a:solidFill>
                  <a:schemeClr val="tx1"/>
                </a:solidFill>
                <a:latin typeface="Segoe UI" panose="020B0502040204020203" pitchFamily="34" charset="0"/>
                <a:cs typeface="Segoe UI" panose="020B0502040204020203" pitchFamily="34" charset="0"/>
              </a:rPr>
            </a:br>
            <a:r>
              <a:rPr lang="en-US" sz="1400" dirty="0">
                <a:solidFill>
                  <a:schemeClr val="tx1"/>
                </a:solidFill>
                <a:latin typeface="Segoe UI" panose="020B0502040204020203" pitchFamily="34" charset="0"/>
                <a:cs typeface="Segoe UI" panose="020B0502040204020203" pitchFamily="34" charset="0"/>
              </a:rPr>
              <a:t>resources from advanced threats</a:t>
            </a:r>
          </a:p>
        </p:txBody>
      </p:sp>
      <p:sp>
        <p:nvSpPr>
          <p:cNvPr id="111" name="Rectangle 110">
            <a:extLst>
              <a:ext uri="{FF2B5EF4-FFF2-40B4-BE49-F238E27FC236}">
                <a16:creationId xmlns:a16="http://schemas.microsoft.com/office/drawing/2014/main" id="{72FAE9FD-5360-4C39-A87D-76C7249BE4DB}"/>
              </a:ext>
            </a:extLst>
          </p:cNvPr>
          <p:cNvSpPr/>
          <p:nvPr/>
        </p:nvSpPr>
        <p:spPr bwMode="auto">
          <a:xfrm>
            <a:off x="603262" y="3923775"/>
            <a:ext cx="3657081" cy="5362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need to comply with industry regulation and national data protection laws 	</a:t>
            </a:r>
          </a:p>
        </p:txBody>
      </p:sp>
      <p:sp useBgFill="1">
        <p:nvSpPr>
          <p:cNvPr id="36" name="Rectangle 35">
            <a:extLst>
              <a:ext uri="{FF2B5EF4-FFF2-40B4-BE49-F238E27FC236}">
                <a16:creationId xmlns:a16="http://schemas.microsoft.com/office/drawing/2014/main" id="{AC5D0EA3-1DB1-4333-9F2B-E8CD921076E1}"/>
              </a:ext>
            </a:extLst>
          </p:cNvPr>
          <p:cNvSpPr/>
          <p:nvPr/>
        </p:nvSpPr>
        <p:spPr bwMode="auto">
          <a:xfrm>
            <a:off x="458001" y="3284899"/>
            <a:ext cx="3947607" cy="21020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19665DF-4791-4804-AEF8-CCF3FE652D79}"/>
              </a:ext>
            </a:extLst>
          </p:cNvPr>
          <p:cNvSpPr>
            <a:spLocks noGrp="1"/>
          </p:cNvSpPr>
          <p:nvPr>
            <p:ph type="title" idx="4294967295"/>
          </p:nvPr>
        </p:nvSpPr>
        <p:spPr>
          <a:xfrm>
            <a:off x="394233" y="3790899"/>
            <a:ext cx="4020567" cy="899985"/>
          </a:xfrm>
        </p:spPr>
        <p:txBody>
          <a:bodyPr/>
          <a:lstStyle/>
          <a:p>
            <a:pPr algn="ctr"/>
            <a:r>
              <a:rPr lang="en-US" sz="3200" dirty="0"/>
              <a:t>Azure Active Directory</a:t>
            </a:r>
          </a:p>
        </p:txBody>
      </p:sp>
      <p:sp>
        <p:nvSpPr>
          <p:cNvPr id="64" name="Freeform: Shape 63">
            <a:extLst>
              <a:ext uri="{FF2B5EF4-FFF2-40B4-BE49-F238E27FC236}">
                <a16:creationId xmlns:a16="http://schemas.microsoft.com/office/drawing/2014/main" id="{4FA43E20-423D-4BF4-81EA-1DC276A2D297}"/>
              </a:ext>
            </a:extLst>
          </p:cNvPr>
          <p:cNvSpPr>
            <a:spLocks noChangeAspect="1"/>
          </p:cNvSpPr>
          <p:nvPr/>
        </p:nvSpPr>
        <p:spPr bwMode="auto">
          <a:xfrm flipV="1">
            <a:off x="1281697" y="1559507"/>
            <a:ext cx="2245639" cy="2231114"/>
          </a:xfrm>
          <a:custGeom>
            <a:avLst/>
            <a:gdLst>
              <a:gd name="connsiteX0" fmla="*/ 3669750 w 7802051"/>
              <a:gd name="connsiteY0" fmla="*/ 4921020 h 7751588"/>
              <a:gd name="connsiteX1" fmla="*/ 3676808 w 7802051"/>
              <a:gd name="connsiteY1" fmla="*/ 4917189 h 7751588"/>
              <a:gd name="connsiteX2" fmla="*/ 3726054 w 7802051"/>
              <a:gd name="connsiteY2" fmla="*/ 4901903 h 7751588"/>
              <a:gd name="connsiteX3" fmla="*/ 3726054 w 7802051"/>
              <a:gd name="connsiteY3" fmla="*/ 2529358 h 7751588"/>
              <a:gd name="connsiteX4" fmla="*/ 2407723 w 7802051"/>
              <a:gd name="connsiteY4" fmla="*/ 3310455 h 7751588"/>
              <a:gd name="connsiteX5" fmla="*/ 2418532 w 7802051"/>
              <a:gd name="connsiteY5" fmla="*/ 3417678 h 7751588"/>
              <a:gd name="connsiteX6" fmla="*/ 2369399 w 7802051"/>
              <a:gd name="connsiteY6" fmla="*/ 3661045 h 7751588"/>
              <a:gd name="connsiteX7" fmla="*/ 2362622 w 7802051"/>
              <a:gd name="connsiteY7" fmla="*/ 3673532 h 7751588"/>
              <a:gd name="connsiteX8" fmla="*/ 4279965 w 7802051"/>
              <a:gd name="connsiteY8" fmla="*/ 4958071 h 7751588"/>
              <a:gd name="connsiteX9" fmla="*/ 5406368 w 7802051"/>
              <a:gd name="connsiteY9" fmla="*/ 3581135 h 7751588"/>
              <a:gd name="connsiteX10" fmla="*/ 5396221 w 7802051"/>
              <a:gd name="connsiteY10" fmla="*/ 3548447 h 7751588"/>
              <a:gd name="connsiteX11" fmla="*/ 5383519 w 7802051"/>
              <a:gd name="connsiteY11" fmla="*/ 3422441 h 7751588"/>
              <a:gd name="connsiteX12" fmla="*/ 5392133 w 7802051"/>
              <a:gd name="connsiteY12" fmla="*/ 3336986 h 7751588"/>
              <a:gd name="connsiteX13" fmla="*/ 4117986 w 7802051"/>
              <a:gd name="connsiteY13" fmla="*/ 2509174 h 7751588"/>
              <a:gd name="connsiteX14" fmla="*/ 4066733 w 7802051"/>
              <a:gd name="connsiteY14" fmla="*/ 2525083 h 7751588"/>
              <a:gd name="connsiteX15" fmla="*/ 4044164 w 7802051"/>
              <a:gd name="connsiteY15" fmla="*/ 2527359 h 7751588"/>
              <a:gd name="connsiteX16" fmla="*/ 4044164 w 7802051"/>
              <a:gd name="connsiteY16" fmla="*/ 4874334 h 7751588"/>
              <a:gd name="connsiteX17" fmla="*/ 4077374 w 7802051"/>
              <a:gd name="connsiteY17" fmla="*/ 4877682 h 7751588"/>
              <a:gd name="connsiteX18" fmla="*/ 4204647 w 7802051"/>
              <a:gd name="connsiteY18" fmla="*/ 4917190 h 7751588"/>
              <a:gd name="connsiteX19" fmla="*/ 3940727 w 7802051"/>
              <a:gd name="connsiteY19" fmla="*/ 6219967 h 7751588"/>
              <a:gd name="connsiteX20" fmla="*/ 3262698 w 7802051"/>
              <a:gd name="connsiteY20" fmla="*/ 5541937 h 7751588"/>
              <a:gd name="connsiteX21" fmla="*/ 3378494 w 7802051"/>
              <a:gd name="connsiteY21" fmla="*/ 5162844 h 7751588"/>
              <a:gd name="connsiteX22" fmla="*/ 3384198 w 7802051"/>
              <a:gd name="connsiteY22" fmla="*/ 5155931 h 7751588"/>
              <a:gd name="connsiteX23" fmla="*/ 2119419 w 7802051"/>
              <a:gd name="connsiteY23" fmla="*/ 3948859 h 7751588"/>
              <a:gd name="connsiteX24" fmla="*/ 2036672 w 7802051"/>
              <a:gd name="connsiteY24" fmla="*/ 3993772 h 7751588"/>
              <a:gd name="connsiteX25" fmla="*/ 1793305 w 7802051"/>
              <a:gd name="connsiteY25" fmla="*/ 4042906 h 7751588"/>
              <a:gd name="connsiteX26" fmla="*/ 1168076 w 7802051"/>
              <a:gd name="connsiteY26" fmla="*/ 3417678 h 7751588"/>
              <a:gd name="connsiteX27" fmla="*/ 1793304 w 7802051"/>
              <a:gd name="connsiteY27" fmla="*/ 2792451 h 7751588"/>
              <a:gd name="connsiteX28" fmla="*/ 2235408 w 7802051"/>
              <a:gd name="connsiteY28" fmla="*/ 2975575 h 7751588"/>
              <a:gd name="connsiteX29" fmla="*/ 2241113 w 7802051"/>
              <a:gd name="connsiteY29" fmla="*/ 2982489 h 7751588"/>
              <a:gd name="connsiteX30" fmla="*/ 3433657 w 7802051"/>
              <a:gd name="connsiteY30" fmla="*/ 2275919 h 7751588"/>
              <a:gd name="connsiteX31" fmla="*/ 3422279 w 7802051"/>
              <a:gd name="connsiteY31" fmla="*/ 2262129 h 7751588"/>
              <a:gd name="connsiteX32" fmla="*/ 3315500 w 7802051"/>
              <a:gd name="connsiteY32" fmla="*/ 1912558 h 7751588"/>
              <a:gd name="connsiteX33" fmla="*/ 3940728 w 7802051"/>
              <a:gd name="connsiteY33" fmla="*/ 1287330 h 7751588"/>
              <a:gd name="connsiteX34" fmla="*/ 4565956 w 7802051"/>
              <a:gd name="connsiteY34" fmla="*/ 1912558 h 7751588"/>
              <a:gd name="connsiteX35" fmla="*/ 4459177 w 7802051"/>
              <a:gd name="connsiteY35" fmla="*/ 2262129 h 7751588"/>
              <a:gd name="connsiteX36" fmla="*/ 4442548 w 7802051"/>
              <a:gd name="connsiteY36" fmla="*/ 2282283 h 7751588"/>
              <a:gd name="connsiteX37" fmla="*/ 5549310 w 7802051"/>
              <a:gd name="connsiteY37" fmla="*/ 3001346 h 7751588"/>
              <a:gd name="connsiteX38" fmla="*/ 5566644 w 7802051"/>
              <a:gd name="connsiteY38" fmla="*/ 2980338 h 7751588"/>
              <a:gd name="connsiteX39" fmla="*/ 6008747 w 7802051"/>
              <a:gd name="connsiteY39" fmla="*/ 2797213 h 7751588"/>
              <a:gd name="connsiteX40" fmla="*/ 6633974 w 7802051"/>
              <a:gd name="connsiteY40" fmla="*/ 3422441 h 7751588"/>
              <a:gd name="connsiteX41" fmla="*/ 6008747 w 7802051"/>
              <a:gd name="connsiteY41" fmla="*/ 4047670 h 7751588"/>
              <a:gd name="connsiteX42" fmla="*/ 5659175 w 7802051"/>
              <a:gd name="connsiteY42" fmla="*/ 3940890 h 7751588"/>
              <a:gd name="connsiteX43" fmla="*/ 5615689 w 7802051"/>
              <a:gd name="connsiteY43" fmla="*/ 3905011 h 7751588"/>
              <a:gd name="connsiteX44" fmla="*/ 4536367 w 7802051"/>
              <a:gd name="connsiteY44" fmla="*/ 5224392 h 7751588"/>
              <a:gd name="connsiteX45" fmla="*/ 4565475 w 7802051"/>
              <a:gd name="connsiteY45" fmla="*/ 5278017 h 7751588"/>
              <a:gd name="connsiteX46" fmla="*/ 4618758 w 7802051"/>
              <a:gd name="connsiteY46" fmla="*/ 5541937 h 7751588"/>
              <a:gd name="connsiteX47" fmla="*/ 3940727 w 7802051"/>
              <a:gd name="connsiteY47" fmla="*/ 6219967 h 7751588"/>
              <a:gd name="connsiteX48" fmla="*/ 3898615 w 7802051"/>
              <a:gd name="connsiteY48" fmla="*/ 7751588 h 7751588"/>
              <a:gd name="connsiteX49" fmla="*/ 7797230 w 7802051"/>
              <a:gd name="connsiteY49" fmla="*/ 3181174 h 7751588"/>
              <a:gd name="connsiteX50" fmla="*/ 7802051 w 7802051"/>
              <a:gd name="connsiteY50" fmla="*/ 3181174 h 7751588"/>
              <a:gd name="connsiteX51" fmla="*/ 3903436 w 7802051"/>
              <a:gd name="connsiteY51" fmla="*/ 0 h 7751588"/>
              <a:gd name="connsiteX52" fmla="*/ 4821 w 7802051"/>
              <a:gd name="connsiteY52" fmla="*/ 3181174 h 7751588"/>
              <a:gd name="connsiteX53" fmla="*/ 0 w 7802051"/>
              <a:gd name="connsiteY53" fmla="*/ 3181174 h 775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7802051" h="7751588">
                <a:moveTo>
                  <a:pt x="3669750" y="4921020"/>
                </a:moveTo>
                <a:lnTo>
                  <a:pt x="3676808" y="4917189"/>
                </a:lnTo>
                <a:lnTo>
                  <a:pt x="3726054" y="4901903"/>
                </a:lnTo>
                <a:lnTo>
                  <a:pt x="3726054" y="2529358"/>
                </a:lnTo>
                <a:lnTo>
                  <a:pt x="2407723" y="3310455"/>
                </a:lnTo>
                <a:lnTo>
                  <a:pt x="2418532" y="3417678"/>
                </a:lnTo>
                <a:cubicBezTo>
                  <a:pt x="2418532" y="3504005"/>
                  <a:pt x="2401037" y="3586244"/>
                  <a:pt x="2369399" y="3661045"/>
                </a:cubicBezTo>
                <a:lnTo>
                  <a:pt x="2362622" y="3673532"/>
                </a:lnTo>
                <a:close/>
                <a:moveTo>
                  <a:pt x="4279965" y="4958071"/>
                </a:moveTo>
                <a:lnTo>
                  <a:pt x="5406368" y="3581135"/>
                </a:lnTo>
                <a:lnTo>
                  <a:pt x="5396221" y="3548447"/>
                </a:lnTo>
                <a:cubicBezTo>
                  <a:pt x="5387893" y="3507746"/>
                  <a:pt x="5383519" y="3465605"/>
                  <a:pt x="5383519" y="3422441"/>
                </a:cubicBezTo>
                <a:lnTo>
                  <a:pt x="5392133" y="3336986"/>
                </a:lnTo>
                <a:lnTo>
                  <a:pt x="4117986" y="2509174"/>
                </a:lnTo>
                <a:lnTo>
                  <a:pt x="4066733" y="2525083"/>
                </a:lnTo>
                <a:lnTo>
                  <a:pt x="4044164" y="2527359"/>
                </a:lnTo>
                <a:lnTo>
                  <a:pt x="4044164" y="4874334"/>
                </a:lnTo>
                <a:lnTo>
                  <a:pt x="4077374" y="4877682"/>
                </a:lnTo>
                <a:cubicBezTo>
                  <a:pt x="4121512" y="4886714"/>
                  <a:pt x="4164089" y="4900035"/>
                  <a:pt x="4204647" y="4917190"/>
                </a:cubicBezTo>
                <a:close/>
                <a:moveTo>
                  <a:pt x="3940727" y="6219967"/>
                </a:moveTo>
                <a:cubicBezTo>
                  <a:pt x="3566261" y="6219967"/>
                  <a:pt x="3262698" y="5916403"/>
                  <a:pt x="3262698" y="5541937"/>
                </a:cubicBezTo>
                <a:cubicBezTo>
                  <a:pt x="3262698" y="5401512"/>
                  <a:pt x="3305387" y="5271058"/>
                  <a:pt x="3378494" y="5162844"/>
                </a:cubicBezTo>
                <a:lnTo>
                  <a:pt x="3384198" y="5155931"/>
                </a:lnTo>
                <a:lnTo>
                  <a:pt x="2119419" y="3948859"/>
                </a:lnTo>
                <a:lnTo>
                  <a:pt x="2036672" y="3993772"/>
                </a:lnTo>
                <a:cubicBezTo>
                  <a:pt x="1961870" y="4025410"/>
                  <a:pt x="1879630" y="4042906"/>
                  <a:pt x="1793305" y="4042906"/>
                </a:cubicBezTo>
                <a:cubicBezTo>
                  <a:pt x="1448001" y="4042906"/>
                  <a:pt x="1168077" y="3762982"/>
                  <a:pt x="1168076" y="3417678"/>
                </a:cubicBezTo>
                <a:cubicBezTo>
                  <a:pt x="1168077" y="3072374"/>
                  <a:pt x="1448000" y="2792450"/>
                  <a:pt x="1793304" y="2792451"/>
                </a:cubicBezTo>
                <a:cubicBezTo>
                  <a:pt x="1965957" y="2792450"/>
                  <a:pt x="2122264" y="2862431"/>
                  <a:pt x="2235408" y="2975575"/>
                </a:cubicBezTo>
                <a:lnTo>
                  <a:pt x="2241113" y="2982489"/>
                </a:lnTo>
                <a:lnTo>
                  <a:pt x="3433657" y="2275919"/>
                </a:lnTo>
                <a:lnTo>
                  <a:pt x="3422279" y="2262129"/>
                </a:lnTo>
                <a:cubicBezTo>
                  <a:pt x="3354864" y="2162342"/>
                  <a:pt x="3315500" y="2042047"/>
                  <a:pt x="3315500" y="1912558"/>
                </a:cubicBezTo>
                <a:cubicBezTo>
                  <a:pt x="3315500" y="1567254"/>
                  <a:pt x="3595424" y="1287330"/>
                  <a:pt x="3940728" y="1287330"/>
                </a:cubicBezTo>
                <a:cubicBezTo>
                  <a:pt x="4286032" y="1287330"/>
                  <a:pt x="4565956" y="1567254"/>
                  <a:pt x="4565956" y="1912558"/>
                </a:cubicBezTo>
                <a:cubicBezTo>
                  <a:pt x="4565956" y="2042047"/>
                  <a:pt x="4526592" y="2162342"/>
                  <a:pt x="4459177" y="2262129"/>
                </a:cubicBezTo>
                <a:lnTo>
                  <a:pt x="4442548" y="2282283"/>
                </a:lnTo>
                <a:lnTo>
                  <a:pt x="5549310" y="3001346"/>
                </a:lnTo>
                <a:lnTo>
                  <a:pt x="5566644" y="2980338"/>
                </a:lnTo>
                <a:cubicBezTo>
                  <a:pt x="5679788" y="2867194"/>
                  <a:pt x="5836095" y="2797213"/>
                  <a:pt x="6008747" y="2797213"/>
                </a:cubicBezTo>
                <a:cubicBezTo>
                  <a:pt x="6354050" y="2797213"/>
                  <a:pt x="6633975" y="3077137"/>
                  <a:pt x="6633974" y="3422441"/>
                </a:cubicBezTo>
                <a:cubicBezTo>
                  <a:pt x="6633975" y="3767745"/>
                  <a:pt x="6354050" y="4047669"/>
                  <a:pt x="6008747" y="4047670"/>
                </a:cubicBezTo>
                <a:cubicBezTo>
                  <a:pt x="5879257" y="4047669"/>
                  <a:pt x="5758963" y="4008305"/>
                  <a:pt x="5659175" y="3940890"/>
                </a:cubicBezTo>
                <a:lnTo>
                  <a:pt x="5615689" y="3905011"/>
                </a:lnTo>
                <a:lnTo>
                  <a:pt x="4536367" y="5224392"/>
                </a:lnTo>
                <a:lnTo>
                  <a:pt x="4565475" y="5278017"/>
                </a:lnTo>
                <a:cubicBezTo>
                  <a:pt x="4599785" y="5359135"/>
                  <a:pt x="4618758" y="5448320"/>
                  <a:pt x="4618758" y="5541937"/>
                </a:cubicBezTo>
                <a:cubicBezTo>
                  <a:pt x="4618758" y="5916403"/>
                  <a:pt x="4315194" y="6219967"/>
                  <a:pt x="3940727" y="6219967"/>
                </a:cubicBezTo>
                <a:close/>
                <a:moveTo>
                  <a:pt x="3898615" y="7751588"/>
                </a:moveTo>
                <a:lnTo>
                  <a:pt x="7797230" y="3181174"/>
                </a:lnTo>
                <a:lnTo>
                  <a:pt x="7802051" y="3181174"/>
                </a:lnTo>
                <a:lnTo>
                  <a:pt x="3903436" y="0"/>
                </a:lnTo>
                <a:lnTo>
                  <a:pt x="4821" y="3181174"/>
                </a:lnTo>
                <a:lnTo>
                  <a:pt x="0" y="3181174"/>
                </a:lnTo>
                <a:close/>
              </a:path>
            </a:pathLst>
          </a:custGeom>
          <a:solidFill>
            <a:srgbClr val="0078D7">
              <a:alpha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4" name="Group 23">
            <a:extLst>
              <a:ext uri="{FF2B5EF4-FFF2-40B4-BE49-F238E27FC236}">
                <a16:creationId xmlns:a16="http://schemas.microsoft.com/office/drawing/2014/main" id="{20C575F7-F77B-4E9A-95A1-E7BC8096F229}"/>
              </a:ext>
            </a:extLst>
          </p:cNvPr>
          <p:cNvGrpSpPr/>
          <p:nvPr/>
        </p:nvGrpSpPr>
        <p:grpSpPr>
          <a:xfrm>
            <a:off x="10206114" y="264768"/>
            <a:ext cx="1737113" cy="1005698"/>
            <a:chOff x="10206697" y="264320"/>
            <a:chExt cx="1737360" cy="1005840"/>
          </a:xfrm>
        </p:grpSpPr>
        <p:sp>
          <p:nvSpPr>
            <p:cNvPr id="53" name="Rectangle 52">
              <a:extLst>
                <a:ext uri="{FF2B5EF4-FFF2-40B4-BE49-F238E27FC236}">
                  <a16:creationId xmlns:a16="http://schemas.microsoft.com/office/drawing/2014/main" id="{DC4AF871-0B17-4822-B598-666985C55AF5}"/>
                </a:ext>
              </a:extLst>
            </p:cNvPr>
            <p:cNvSpPr/>
            <p:nvPr/>
          </p:nvSpPr>
          <p:spPr bwMode="auto">
            <a:xfrm>
              <a:off x="10206697" y="26432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Conditional Access</a:t>
              </a:r>
            </a:p>
          </p:txBody>
        </p:sp>
        <p:pic>
          <p:nvPicPr>
            <p:cNvPr id="4" name="Picture 3">
              <a:extLst>
                <a:ext uri="{FF2B5EF4-FFF2-40B4-BE49-F238E27FC236}">
                  <a16:creationId xmlns:a16="http://schemas.microsoft.com/office/drawing/2014/main" id="{E3517E17-B290-47B6-8854-68FE1CE2DF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6620" y="538640"/>
              <a:ext cx="457200" cy="457200"/>
            </a:xfrm>
            <a:prstGeom prst="rect">
              <a:avLst/>
            </a:prstGeom>
          </p:spPr>
        </p:pic>
      </p:grpSp>
      <p:grpSp>
        <p:nvGrpSpPr>
          <p:cNvPr id="26" name="Group 25">
            <a:extLst>
              <a:ext uri="{FF2B5EF4-FFF2-40B4-BE49-F238E27FC236}">
                <a16:creationId xmlns:a16="http://schemas.microsoft.com/office/drawing/2014/main" id="{44D289E7-15BC-483A-903A-943448CE3A0A}"/>
              </a:ext>
            </a:extLst>
          </p:cNvPr>
          <p:cNvGrpSpPr/>
          <p:nvPr/>
        </p:nvGrpSpPr>
        <p:grpSpPr>
          <a:xfrm>
            <a:off x="10206114" y="1328423"/>
            <a:ext cx="1737113" cy="1005698"/>
            <a:chOff x="10206697" y="1328125"/>
            <a:chExt cx="1737360" cy="1005840"/>
          </a:xfrm>
        </p:grpSpPr>
        <p:sp>
          <p:nvSpPr>
            <p:cNvPr id="54" name="Rectangle 53">
              <a:extLst>
                <a:ext uri="{FF2B5EF4-FFF2-40B4-BE49-F238E27FC236}">
                  <a16:creationId xmlns:a16="http://schemas.microsoft.com/office/drawing/2014/main" id="{57B71EFC-F168-46AD-8E0D-847DCC656C3D}"/>
                </a:ext>
              </a:extLst>
            </p:cNvPr>
            <p:cNvSpPr/>
            <p:nvPr/>
          </p:nvSpPr>
          <p:spPr bwMode="auto">
            <a:xfrm>
              <a:off x="10206697" y="1328125"/>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Multi-Factor Authentication</a:t>
              </a:r>
            </a:p>
          </p:txBody>
        </p:sp>
        <p:pic>
          <p:nvPicPr>
            <p:cNvPr id="6" name="Picture 5">
              <a:extLst>
                <a:ext uri="{FF2B5EF4-FFF2-40B4-BE49-F238E27FC236}">
                  <a16:creationId xmlns:a16="http://schemas.microsoft.com/office/drawing/2014/main" id="{14DB28BD-6612-44E1-BC6E-F7D1A6A9E5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6620" y="1602445"/>
              <a:ext cx="457200" cy="457200"/>
            </a:xfrm>
            <a:prstGeom prst="rect">
              <a:avLst/>
            </a:prstGeom>
          </p:spPr>
        </p:pic>
      </p:grpSp>
      <p:grpSp>
        <p:nvGrpSpPr>
          <p:cNvPr id="9" name="Group 8">
            <a:extLst>
              <a:ext uri="{FF2B5EF4-FFF2-40B4-BE49-F238E27FC236}">
                <a16:creationId xmlns:a16="http://schemas.microsoft.com/office/drawing/2014/main" id="{5D6AC47A-C9E9-45FB-9B8C-F6657F64712E}"/>
              </a:ext>
            </a:extLst>
          </p:cNvPr>
          <p:cNvGrpSpPr/>
          <p:nvPr/>
        </p:nvGrpSpPr>
        <p:grpSpPr>
          <a:xfrm>
            <a:off x="4808170" y="2392076"/>
            <a:ext cx="1737113" cy="1005698"/>
            <a:chOff x="4807987" y="2391930"/>
            <a:chExt cx="1737360" cy="1005840"/>
          </a:xfrm>
        </p:grpSpPr>
        <p:sp>
          <p:nvSpPr>
            <p:cNvPr id="40" name="Rectangle 39">
              <a:extLst>
                <a:ext uri="{FF2B5EF4-FFF2-40B4-BE49-F238E27FC236}">
                  <a16:creationId xmlns:a16="http://schemas.microsoft.com/office/drawing/2014/main" id="{978CD808-755F-46B2-B126-46659EA51457}"/>
                </a:ext>
              </a:extLst>
            </p:cNvPr>
            <p:cNvSpPr/>
            <p:nvPr/>
          </p:nvSpPr>
          <p:spPr bwMode="auto">
            <a:xfrm>
              <a:off x="4807987" y="239193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Addition of custom cloud apps</a:t>
              </a:r>
            </a:p>
          </p:txBody>
        </p:sp>
        <p:pic>
          <p:nvPicPr>
            <p:cNvPr id="10" name="Picture 9">
              <a:extLst>
                <a:ext uri="{FF2B5EF4-FFF2-40B4-BE49-F238E27FC236}">
                  <a16:creationId xmlns:a16="http://schemas.microsoft.com/office/drawing/2014/main" id="{07EA88FC-299A-402F-9D0F-D9357AB1C5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1122" y="2666250"/>
              <a:ext cx="457200" cy="457200"/>
            </a:xfrm>
            <a:prstGeom prst="rect">
              <a:avLst/>
            </a:prstGeom>
          </p:spPr>
        </p:pic>
      </p:grpSp>
      <p:grpSp>
        <p:nvGrpSpPr>
          <p:cNvPr id="11" name="Group 10">
            <a:extLst>
              <a:ext uri="{FF2B5EF4-FFF2-40B4-BE49-F238E27FC236}">
                <a16:creationId xmlns:a16="http://schemas.microsoft.com/office/drawing/2014/main" id="{79A0EAC9-F73E-444D-8797-2EB294747DA9}"/>
              </a:ext>
            </a:extLst>
          </p:cNvPr>
          <p:cNvGrpSpPr/>
          <p:nvPr/>
        </p:nvGrpSpPr>
        <p:grpSpPr>
          <a:xfrm>
            <a:off x="4808170" y="3455729"/>
            <a:ext cx="1737113" cy="1005698"/>
            <a:chOff x="4807987" y="3455733"/>
            <a:chExt cx="1737360" cy="1005840"/>
          </a:xfrm>
        </p:grpSpPr>
        <p:sp>
          <p:nvSpPr>
            <p:cNvPr id="41" name="Rectangle 40">
              <a:extLst>
                <a:ext uri="{FF2B5EF4-FFF2-40B4-BE49-F238E27FC236}">
                  <a16:creationId xmlns:a16="http://schemas.microsoft.com/office/drawing/2014/main" id="{F9BA3E00-06DF-4248-AF87-730769FFD5A8}"/>
                </a:ext>
              </a:extLst>
            </p:cNvPr>
            <p:cNvSpPr/>
            <p:nvPr/>
          </p:nvSpPr>
          <p:spPr bwMode="auto">
            <a:xfrm>
              <a:off x="4807987" y="345573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Remote Access to on-premises apps</a:t>
              </a:r>
            </a:p>
          </p:txBody>
        </p:sp>
        <p:pic>
          <p:nvPicPr>
            <p:cNvPr id="12" name="Picture 11">
              <a:extLst>
                <a:ext uri="{FF2B5EF4-FFF2-40B4-BE49-F238E27FC236}">
                  <a16:creationId xmlns:a16="http://schemas.microsoft.com/office/drawing/2014/main" id="{C2DF87E7-6A77-474F-A592-2D024F81A0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1122" y="3730053"/>
              <a:ext cx="457200" cy="457200"/>
            </a:xfrm>
            <a:prstGeom prst="rect">
              <a:avLst/>
            </a:prstGeom>
          </p:spPr>
        </p:pic>
      </p:grpSp>
      <p:grpSp>
        <p:nvGrpSpPr>
          <p:cNvPr id="28" name="Group 27">
            <a:extLst>
              <a:ext uri="{FF2B5EF4-FFF2-40B4-BE49-F238E27FC236}">
                <a16:creationId xmlns:a16="http://schemas.microsoft.com/office/drawing/2014/main" id="{F8D567BD-9DCF-4B81-8A98-E3B08CACC271}"/>
              </a:ext>
            </a:extLst>
          </p:cNvPr>
          <p:cNvGrpSpPr/>
          <p:nvPr/>
        </p:nvGrpSpPr>
        <p:grpSpPr>
          <a:xfrm>
            <a:off x="10206114" y="3455729"/>
            <a:ext cx="1737113" cy="1005698"/>
            <a:chOff x="10206697" y="3455733"/>
            <a:chExt cx="1737360" cy="1005840"/>
          </a:xfrm>
        </p:grpSpPr>
        <p:sp>
          <p:nvSpPr>
            <p:cNvPr id="56" name="Rectangle 55">
              <a:extLst>
                <a:ext uri="{FF2B5EF4-FFF2-40B4-BE49-F238E27FC236}">
                  <a16:creationId xmlns:a16="http://schemas.microsoft.com/office/drawing/2014/main" id="{CBA5E6C3-A660-4CEC-86FB-2CA7A0596436}"/>
                </a:ext>
              </a:extLst>
            </p:cNvPr>
            <p:cNvSpPr/>
            <p:nvPr/>
          </p:nvSpPr>
          <p:spPr bwMode="auto">
            <a:xfrm>
              <a:off x="10206697" y="345573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Privileged Identity Management</a:t>
              </a:r>
            </a:p>
          </p:txBody>
        </p:sp>
        <p:pic>
          <p:nvPicPr>
            <p:cNvPr id="16" name="Picture 15">
              <a:extLst>
                <a:ext uri="{FF2B5EF4-FFF2-40B4-BE49-F238E27FC236}">
                  <a16:creationId xmlns:a16="http://schemas.microsoft.com/office/drawing/2014/main" id="{C5F6E7AE-4C53-4ED8-9CC7-18F0C5A5544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6620" y="3730053"/>
              <a:ext cx="457200" cy="457200"/>
            </a:xfrm>
            <a:prstGeom prst="rect">
              <a:avLst/>
            </a:prstGeom>
          </p:spPr>
        </p:pic>
      </p:grpSp>
      <p:grpSp>
        <p:nvGrpSpPr>
          <p:cNvPr id="31" name="Group 30">
            <a:extLst>
              <a:ext uri="{FF2B5EF4-FFF2-40B4-BE49-F238E27FC236}">
                <a16:creationId xmlns:a16="http://schemas.microsoft.com/office/drawing/2014/main" id="{51AC590B-6639-4DFB-A323-2FCA2D362671}"/>
              </a:ext>
            </a:extLst>
          </p:cNvPr>
          <p:cNvGrpSpPr/>
          <p:nvPr/>
        </p:nvGrpSpPr>
        <p:grpSpPr>
          <a:xfrm>
            <a:off x="8406800" y="2392076"/>
            <a:ext cx="1737113" cy="1005698"/>
            <a:chOff x="8407127" y="2391930"/>
            <a:chExt cx="1737360" cy="1005840"/>
          </a:xfrm>
        </p:grpSpPr>
        <p:sp>
          <p:nvSpPr>
            <p:cNvPr id="51" name="Rectangle 50">
              <a:extLst>
                <a:ext uri="{FF2B5EF4-FFF2-40B4-BE49-F238E27FC236}">
                  <a16:creationId xmlns:a16="http://schemas.microsoft.com/office/drawing/2014/main" id="{F58E2BCB-A9D8-4723-A8CF-4B55C1AE6E51}"/>
                </a:ext>
              </a:extLst>
            </p:cNvPr>
            <p:cNvSpPr/>
            <p:nvPr/>
          </p:nvSpPr>
          <p:spPr bwMode="auto">
            <a:xfrm>
              <a:off x="8407127" y="239193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Dynamic Groups</a:t>
              </a:r>
            </a:p>
          </p:txBody>
        </p:sp>
        <p:sp>
          <p:nvSpPr>
            <p:cNvPr id="62" name="Freeform 24">
              <a:extLst>
                <a:ext uri="{FF2B5EF4-FFF2-40B4-BE49-F238E27FC236}">
                  <a16:creationId xmlns:a16="http://schemas.microsoft.com/office/drawing/2014/main" id="{ED5B8E3D-6218-4A80-BD6D-705EFE7DDEFE}"/>
                </a:ext>
              </a:extLst>
            </p:cNvPr>
            <p:cNvSpPr>
              <a:spLocks noChangeAspect="1" noEditPoints="1"/>
            </p:cNvSpPr>
            <p:nvPr/>
          </p:nvSpPr>
          <p:spPr bwMode="auto">
            <a:xfrm>
              <a:off x="8542380" y="2708640"/>
              <a:ext cx="457200" cy="37242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chemeClr val="accent4"/>
            </a:solidFill>
            <a:ln>
              <a:noFill/>
            </a:ln>
          </p:spPr>
          <p:txBody>
            <a:bodyPr vert="horz" wrap="square" lIns="91427" tIns="45713" rIns="91427" bIns="45713"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C9485D82-E668-4F6A-8C9A-4AEF98C9AA1E}"/>
              </a:ext>
            </a:extLst>
          </p:cNvPr>
          <p:cNvGrpSpPr/>
          <p:nvPr/>
        </p:nvGrpSpPr>
        <p:grpSpPr>
          <a:xfrm>
            <a:off x="10206114" y="2392076"/>
            <a:ext cx="1737113" cy="1005698"/>
            <a:chOff x="10206697" y="2391930"/>
            <a:chExt cx="1737360" cy="1005840"/>
          </a:xfrm>
        </p:grpSpPr>
        <p:sp>
          <p:nvSpPr>
            <p:cNvPr id="55" name="Rectangle 54">
              <a:extLst>
                <a:ext uri="{FF2B5EF4-FFF2-40B4-BE49-F238E27FC236}">
                  <a16:creationId xmlns:a16="http://schemas.microsoft.com/office/drawing/2014/main" id="{2DC2C985-506E-419B-838E-C17960778287}"/>
                </a:ext>
              </a:extLst>
            </p:cNvPr>
            <p:cNvSpPr/>
            <p:nvPr/>
          </p:nvSpPr>
          <p:spPr bwMode="auto">
            <a:xfrm>
              <a:off x="10206697" y="239193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Identity Protection</a:t>
              </a:r>
            </a:p>
          </p:txBody>
        </p:sp>
        <p:pic>
          <p:nvPicPr>
            <p:cNvPr id="25" name="Picture 24" descr="A close up of a building&#10;&#10;Description generated with high confidence">
              <a:extLst>
                <a:ext uri="{FF2B5EF4-FFF2-40B4-BE49-F238E27FC236}">
                  <a16:creationId xmlns:a16="http://schemas.microsoft.com/office/drawing/2014/main" id="{BBD3BE0A-580E-469A-A203-AF5C316104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56620" y="2666250"/>
              <a:ext cx="457200" cy="457200"/>
            </a:xfrm>
            <a:prstGeom prst="rect">
              <a:avLst/>
            </a:prstGeom>
          </p:spPr>
        </p:pic>
      </p:grpSp>
      <p:grpSp>
        <p:nvGrpSpPr>
          <p:cNvPr id="14" name="Group 13">
            <a:extLst>
              <a:ext uri="{FF2B5EF4-FFF2-40B4-BE49-F238E27FC236}">
                <a16:creationId xmlns:a16="http://schemas.microsoft.com/office/drawing/2014/main" id="{7EAADBE1-B661-476A-8C9E-9C5CCC75745F}"/>
              </a:ext>
            </a:extLst>
          </p:cNvPr>
          <p:cNvGrpSpPr/>
          <p:nvPr/>
        </p:nvGrpSpPr>
        <p:grpSpPr>
          <a:xfrm>
            <a:off x="4808170" y="5583037"/>
            <a:ext cx="1737113" cy="1005698"/>
            <a:chOff x="4807987" y="5583343"/>
            <a:chExt cx="1737360" cy="1005840"/>
          </a:xfrm>
        </p:grpSpPr>
        <p:sp>
          <p:nvSpPr>
            <p:cNvPr id="43" name="Rectangle 42">
              <a:extLst>
                <a:ext uri="{FF2B5EF4-FFF2-40B4-BE49-F238E27FC236}">
                  <a16:creationId xmlns:a16="http://schemas.microsoft.com/office/drawing/2014/main" id="{507E48C5-D9BD-4631-9759-5B4AC003D7C4}"/>
                </a:ext>
              </a:extLst>
            </p:cNvPr>
            <p:cNvSpPr/>
            <p:nvPr/>
          </p:nvSpPr>
          <p:spPr bwMode="auto">
            <a:xfrm>
              <a:off x="4807987" y="558334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Azure AD DS</a:t>
              </a:r>
            </a:p>
          </p:txBody>
        </p:sp>
        <p:pic>
          <p:nvPicPr>
            <p:cNvPr id="29" name="Picture 28">
              <a:extLst>
                <a:ext uri="{FF2B5EF4-FFF2-40B4-BE49-F238E27FC236}">
                  <a16:creationId xmlns:a16="http://schemas.microsoft.com/office/drawing/2014/main" id="{9DF652F7-43AB-48A1-AEB5-F7165C50FBB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1122" y="5857663"/>
              <a:ext cx="457200" cy="457200"/>
            </a:xfrm>
            <a:prstGeom prst="rect">
              <a:avLst/>
            </a:prstGeom>
          </p:spPr>
        </p:pic>
      </p:grpSp>
      <p:grpSp>
        <p:nvGrpSpPr>
          <p:cNvPr id="15" name="Group 14">
            <a:extLst>
              <a:ext uri="{FF2B5EF4-FFF2-40B4-BE49-F238E27FC236}">
                <a16:creationId xmlns:a16="http://schemas.microsoft.com/office/drawing/2014/main" id="{D2AE4259-E793-4BA0-A445-514CF1D2A747}"/>
              </a:ext>
            </a:extLst>
          </p:cNvPr>
          <p:cNvGrpSpPr/>
          <p:nvPr/>
        </p:nvGrpSpPr>
        <p:grpSpPr>
          <a:xfrm>
            <a:off x="6607485" y="5583037"/>
            <a:ext cx="1737113" cy="1005698"/>
            <a:chOff x="6607557" y="5583343"/>
            <a:chExt cx="1737360" cy="1005840"/>
          </a:xfrm>
        </p:grpSpPr>
        <p:sp>
          <p:nvSpPr>
            <p:cNvPr id="59" name="Rectangle 58">
              <a:extLst>
                <a:ext uri="{FF2B5EF4-FFF2-40B4-BE49-F238E27FC236}">
                  <a16:creationId xmlns:a16="http://schemas.microsoft.com/office/drawing/2014/main" id="{95AA0478-4E52-40A5-BAC0-A1241379B550}"/>
                </a:ext>
              </a:extLst>
            </p:cNvPr>
            <p:cNvSpPr/>
            <p:nvPr/>
          </p:nvSpPr>
          <p:spPr bwMode="auto">
            <a:xfrm>
              <a:off x="6607557" y="558334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Office 365 App Launcher</a:t>
              </a:r>
            </a:p>
          </p:txBody>
        </p:sp>
        <p:sp>
          <p:nvSpPr>
            <p:cNvPr id="74" name="Freeform: Shape 73">
              <a:extLst>
                <a:ext uri="{FF2B5EF4-FFF2-40B4-BE49-F238E27FC236}">
                  <a16:creationId xmlns:a16="http://schemas.microsoft.com/office/drawing/2014/main" id="{43D29D4A-51C1-4F56-AC29-9EED05D1C89B}"/>
                </a:ext>
              </a:extLst>
            </p:cNvPr>
            <p:cNvSpPr>
              <a:spLocks noChangeAspect="1"/>
            </p:cNvSpPr>
            <p:nvPr/>
          </p:nvSpPr>
          <p:spPr bwMode="auto">
            <a:xfrm>
              <a:off x="6735299" y="5903383"/>
              <a:ext cx="365760" cy="365760"/>
            </a:xfrm>
            <a:custGeom>
              <a:avLst/>
              <a:gdLst>
                <a:gd name="connsiteX0" fmla="*/ 640080 w 914400"/>
                <a:gd name="connsiteY0" fmla="*/ 640080 h 914400"/>
                <a:gd name="connsiteX1" fmla="*/ 914400 w 914400"/>
                <a:gd name="connsiteY1" fmla="*/ 640080 h 914400"/>
                <a:gd name="connsiteX2" fmla="*/ 914400 w 914400"/>
                <a:gd name="connsiteY2" fmla="*/ 914400 h 914400"/>
                <a:gd name="connsiteX3" fmla="*/ 640080 w 914400"/>
                <a:gd name="connsiteY3" fmla="*/ 914400 h 914400"/>
                <a:gd name="connsiteX4" fmla="*/ 320040 w 914400"/>
                <a:gd name="connsiteY4" fmla="*/ 640080 h 914400"/>
                <a:gd name="connsiteX5" fmla="*/ 594360 w 914400"/>
                <a:gd name="connsiteY5" fmla="*/ 640080 h 914400"/>
                <a:gd name="connsiteX6" fmla="*/ 594360 w 914400"/>
                <a:gd name="connsiteY6" fmla="*/ 914400 h 914400"/>
                <a:gd name="connsiteX7" fmla="*/ 320040 w 914400"/>
                <a:gd name="connsiteY7" fmla="*/ 914400 h 914400"/>
                <a:gd name="connsiteX8" fmla="*/ 0 w 914400"/>
                <a:gd name="connsiteY8" fmla="*/ 640080 h 914400"/>
                <a:gd name="connsiteX9" fmla="*/ 274320 w 914400"/>
                <a:gd name="connsiteY9" fmla="*/ 640080 h 914400"/>
                <a:gd name="connsiteX10" fmla="*/ 274320 w 914400"/>
                <a:gd name="connsiteY10" fmla="*/ 914400 h 914400"/>
                <a:gd name="connsiteX11" fmla="*/ 0 w 914400"/>
                <a:gd name="connsiteY11" fmla="*/ 914400 h 914400"/>
                <a:gd name="connsiteX12" fmla="*/ 640080 w 914400"/>
                <a:gd name="connsiteY12" fmla="*/ 320040 h 914400"/>
                <a:gd name="connsiteX13" fmla="*/ 914400 w 914400"/>
                <a:gd name="connsiteY13" fmla="*/ 320040 h 914400"/>
                <a:gd name="connsiteX14" fmla="*/ 914400 w 914400"/>
                <a:gd name="connsiteY14" fmla="*/ 594360 h 914400"/>
                <a:gd name="connsiteX15" fmla="*/ 640080 w 914400"/>
                <a:gd name="connsiteY15" fmla="*/ 594360 h 914400"/>
                <a:gd name="connsiteX16" fmla="*/ 320040 w 914400"/>
                <a:gd name="connsiteY16" fmla="*/ 320040 h 914400"/>
                <a:gd name="connsiteX17" fmla="*/ 594360 w 914400"/>
                <a:gd name="connsiteY17" fmla="*/ 320040 h 914400"/>
                <a:gd name="connsiteX18" fmla="*/ 594360 w 914400"/>
                <a:gd name="connsiteY18" fmla="*/ 594360 h 914400"/>
                <a:gd name="connsiteX19" fmla="*/ 320040 w 914400"/>
                <a:gd name="connsiteY19" fmla="*/ 594360 h 914400"/>
                <a:gd name="connsiteX20" fmla="*/ 0 w 914400"/>
                <a:gd name="connsiteY20" fmla="*/ 320040 h 914400"/>
                <a:gd name="connsiteX21" fmla="*/ 274320 w 914400"/>
                <a:gd name="connsiteY21" fmla="*/ 320040 h 914400"/>
                <a:gd name="connsiteX22" fmla="*/ 274320 w 914400"/>
                <a:gd name="connsiteY22" fmla="*/ 594360 h 914400"/>
                <a:gd name="connsiteX23" fmla="*/ 0 w 914400"/>
                <a:gd name="connsiteY23" fmla="*/ 594360 h 914400"/>
                <a:gd name="connsiteX24" fmla="*/ 640080 w 914400"/>
                <a:gd name="connsiteY24" fmla="*/ 0 h 914400"/>
                <a:gd name="connsiteX25" fmla="*/ 914400 w 914400"/>
                <a:gd name="connsiteY25" fmla="*/ 0 h 914400"/>
                <a:gd name="connsiteX26" fmla="*/ 914400 w 914400"/>
                <a:gd name="connsiteY26" fmla="*/ 274320 h 914400"/>
                <a:gd name="connsiteX27" fmla="*/ 640080 w 914400"/>
                <a:gd name="connsiteY27" fmla="*/ 274320 h 914400"/>
                <a:gd name="connsiteX28" fmla="*/ 320040 w 914400"/>
                <a:gd name="connsiteY28" fmla="*/ 0 h 914400"/>
                <a:gd name="connsiteX29" fmla="*/ 594360 w 914400"/>
                <a:gd name="connsiteY29" fmla="*/ 0 h 914400"/>
                <a:gd name="connsiteX30" fmla="*/ 594360 w 914400"/>
                <a:gd name="connsiteY30" fmla="*/ 274320 h 914400"/>
                <a:gd name="connsiteX31" fmla="*/ 320040 w 914400"/>
                <a:gd name="connsiteY31" fmla="*/ 274320 h 914400"/>
                <a:gd name="connsiteX32" fmla="*/ 0 w 914400"/>
                <a:gd name="connsiteY32" fmla="*/ 0 h 914400"/>
                <a:gd name="connsiteX33" fmla="*/ 274320 w 914400"/>
                <a:gd name="connsiteY33" fmla="*/ 0 h 914400"/>
                <a:gd name="connsiteX34" fmla="*/ 274320 w 914400"/>
                <a:gd name="connsiteY34" fmla="*/ 274320 h 914400"/>
                <a:gd name="connsiteX35" fmla="*/ 0 w 914400"/>
                <a:gd name="connsiteY35" fmla="*/ 27432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400" h="914400">
                  <a:moveTo>
                    <a:pt x="640080" y="640080"/>
                  </a:moveTo>
                  <a:lnTo>
                    <a:pt x="914400" y="640080"/>
                  </a:lnTo>
                  <a:lnTo>
                    <a:pt x="914400" y="914400"/>
                  </a:lnTo>
                  <a:lnTo>
                    <a:pt x="640080" y="914400"/>
                  </a:lnTo>
                  <a:close/>
                  <a:moveTo>
                    <a:pt x="320040" y="640080"/>
                  </a:moveTo>
                  <a:lnTo>
                    <a:pt x="594360" y="640080"/>
                  </a:lnTo>
                  <a:lnTo>
                    <a:pt x="594360" y="914400"/>
                  </a:lnTo>
                  <a:lnTo>
                    <a:pt x="320040" y="914400"/>
                  </a:lnTo>
                  <a:close/>
                  <a:moveTo>
                    <a:pt x="0" y="640080"/>
                  </a:moveTo>
                  <a:lnTo>
                    <a:pt x="274320" y="640080"/>
                  </a:lnTo>
                  <a:lnTo>
                    <a:pt x="274320" y="914400"/>
                  </a:lnTo>
                  <a:lnTo>
                    <a:pt x="0" y="914400"/>
                  </a:lnTo>
                  <a:close/>
                  <a:moveTo>
                    <a:pt x="640080" y="320040"/>
                  </a:moveTo>
                  <a:lnTo>
                    <a:pt x="914400" y="320040"/>
                  </a:lnTo>
                  <a:lnTo>
                    <a:pt x="914400" y="594360"/>
                  </a:lnTo>
                  <a:lnTo>
                    <a:pt x="640080" y="594360"/>
                  </a:lnTo>
                  <a:close/>
                  <a:moveTo>
                    <a:pt x="320040" y="320040"/>
                  </a:moveTo>
                  <a:lnTo>
                    <a:pt x="594360" y="320040"/>
                  </a:lnTo>
                  <a:lnTo>
                    <a:pt x="594360" y="594360"/>
                  </a:lnTo>
                  <a:lnTo>
                    <a:pt x="320040" y="594360"/>
                  </a:lnTo>
                  <a:close/>
                  <a:moveTo>
                    <a:pt x="0" y="320040"/>
                  </a:moveTo>
                  <a:lnTo>
                    <a:pt x="274320" y="320040"/>
                  </a:lnTo>
                  <a:lnTo>
                    <a:pt x="274320" y="594360"/>
                  </a:lnTo>
                  <a:lnTo>
                    <a:pt x="0" y="594360"/>
                  </a:lnTo>
                  <a:close/>
                  <a:moveTo>
                    <a:pt x="640080" y="0"/>
                  </a:moveTo>
                  <a:lnTo>
                    <a:pt x="914400" y="0"/>
                  </a:lnTo>
                  <a:lnTo>
                    <a:pt x="914400" y="274320"/>
                  </a:lnTo>
                  <a:lnTo>
                    <a:pt x="640080" y="274320"/>
                  </a:lnTo>
                  <a:close/>
                  <a:moveTo>
                    <a:pt x="320040" y="0"/>
                  </a:moveTo>
                  <a:lnTo>
                    <a:pt x="594360" y="0"/>
                  </a:lnTo>
                  <a:lnTo>
                    <a:pt x="594360" y="274320"/>
                  </a:lnTo>
                  <a:lnTo>
                    <a:pt x="320040" y="274320"/>
                  </a:lnTo>
                  <a:close/>
                  <a:moveTo>
                    <a:pt x="0" y="0"/>
                  </a:moveTo>
                  <a:lnTo>
                    <a:pt x="274320" y="0"/>
                  </a:lnTo>
                  <a:lnTo>
                    <a:pt x="274320" y="274320"/>
                  </a:lnTo>
                  <a:lnTo>
                    <a:pt x="0" y="274320"/>
                  </a:ln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a:extLst>
              <a:ext uri="{FF2B5EF4-FFF2-40B4-BE49-F238E27FC236}">
                <a16:creationId xmlns:a16="http://schemas.microsoft.com/office/drawing/2014/main" id="{3E4AC795-C10D-4878-8070-B16FBBE22709}"/>
              </a:ext>
            </a:extLst>
          </p:cNvPr>
          <p:cNvGrpSpPr/>
          <p:nvPr/>
        </p:nvGrpSpPr>
        <p:grpSpPr>
          <a:xfrm>
            <a:off x="8406800" y="3455729"/>
            <a:ext cx="1737113" cy="1005698"/>
            <a:chOff x="8407127" y="3455733"/>
            <a:chExt cx="1737360" cy="1005840"/>
          </a:xfrm>
        </p:grpSpPr>
        <p:sp>
          <p:nvSpPr>
            <p:cNvPr id="52" name="Rectangle 51">
              <a:extLst>
                <a:ext uri="{FF2B5EF4-FFF2-40B4-BE49-F238E27FC236}">
                  <a16:creationId xmlns:a16="http://schemas.microsoft.com/office/drawing/2014/main" id="{60C81F0B-E314-4301-94B0-0A0552394B9A}"/>
                </a:ext>
              </a:extLst>
            </p:cNvPr>
            <p:cNvSpPr/>
            <p:nvPr/>
          </p:nvSpPr>
          <p:spPr bwMode="auto">
            <a:xfrm>
              <a:off x="8407127" y="345573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Group-Based Licensing</a:t>
              </a:r>
            </a:p>
          </p:txBody>
        </p:sp>
        <p:pic>
          <p:nvPicPr>
            <p:cNvPr id="75" name="Picture 74" descr="A close up of a logo&#10;&#10;Description generated with very high confidence">
              <a:extLst>
                <a:ext uri="{FF2B5EF4-FFF2-40B4-BE49-F238E27FC236}">
                  <a16:creationId xmlns:a16="http://schemas.microsoft.com/office/drawing/2014/main" id="{C56253E1-6643-43E6-814C-7B0325D288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42380" y="3730053"/>
              <a:ext cx="457200" cy="457200"/>
            </a:xfrm>
            <a:prstGeom prst="rect">
              <a:avLst/>
            </a:prstGeom>
          </p:spPr>
        </p:pic>
      </p:grpSp>
      <p:grpSp>
        <p:nvGrpSpPr>
          <p:cNvPr id="19" name="Group 18">
            <a:extLst>
              <a:ext uri="{FF2B5EF4-FFF2-40B4-BE49-F238E27FC236}">
                <a16:creationId xmlns:a16="http://schemas.microsoft.com/office/drawing/2014/main" id="{DB3CA279-D6EF-45BA-A067-C1FF9F391C0F}"/>
              </a:ext>
            </a:extLst>
          </p:cNvPr>
          <p:cNvGrpSpPr/>
          <p:nvPr/>
        </p:nvGrpSpPr>
        <p:grpSpPr>
          <a:xfrm>
            <a:off x="6607485" y="2392076"/>
            <a:ext cx="1737113" cy="1005698"/>
            <a:chOff x="6607557" y="2391930"/>
            <a:chExt cx="1737360" cy="1005840"/>
          </a:xfrm>
        </p:grpSpPr>
        <p:sp>
          <p:nvSpPr>
            <p:cNvPr id="46" name="Rectangle 45">
              <a:extLst>
                <a:ext uri="{FF2B5EF4-FFF2-40B4-BE49-F238E27FC236}">
                  <a16:creationId xmlns:a16="http://schemas.microsoft.com/office/drawing/2014/main" id="{1619CF2F-C2C7-4162-BC6B-434AB356A6F6}"/>
                </a:ext>
              </a:extLst>
            </p:cNvPr>
            <p:cNvSpPr/>
            <p:nvPr/>
          </p:nvSpPr>
          <p:spPr bwMode="auto">
            <a:xfrm>
              <a:off x="6607557" y="239193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Access Panel/MyApps</a:t>
              </a:r>
            </a:p>
          </p:txBody>
        </p:sp>
        <p:pic>
          <p:nvPicPr>
            <p:cNvPr id="77" name="Picture 76">
              <a:extLst>
                <a:ext uri="{FF2B5EF4-FFF2-40B4-BE49-F238E27FC236}">
                  <a16:creationId xmlns:a16="http://schemas.microsoft.com/office/drawing/2014/main" id="{57D08587-36E0-4D75-AAEB-57B554E8A97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299" y="2666250"/>
              <a:ext cx="457200" cy="457200"/>
            </a:xfrm>
            <a:prstGeom prst="rect">
              <a:avLst/>
            </a:prstGeom>
          </p:spPr>
        </p:pic>
      </p:grpSp>
      <p:grpSp>
        <p:nvGrpSpPr>
          <p:cNvPr id="3" name="Group 2">
            <a:extLst>
              <a:ext uri="{FF2B5EF4-FFF2-40B4-BE49-F238E27FC236}">
                <a16:creationId xmlns:a16="http://schemas.microsoft.com/office/drawing/2014/main" id="{2A3840C8-61C5-4230-9AB8-16A7FFD7B103}"/>
              </a:ext>
            </a:extLst>
          </p:cNvPr>
          <p:cNvGrpSpPr/>
          <p:nvPr/>
        </p:nvGrpSpPr>
        <p:grpSpPr>
          <a:xfrm>
            <a:off x="4808170" y="264768"/>
            <a:ext cx="1737113" cy="1005698"/>
            <a:chOff x="4807987" y="264320"/>
            <a:chExt cx="1737360" cy="1005840"/>
          </a:xfrm>
        </p:grpSpPr>
        <p:sp>
          <p:nvSpPr>
            <p:cNvPr id="38" name="Rectangle 37">
              <a:extLst>
                <a:ext uri="{FF2B5EF4-FFF2-40B4-BE49-F238E27FC236}">
                  <a16:creationId xmlns:a16="http://schemas.microsoft.com/office/drawing/2014/main" id="{DA59B8C3-77E2-4967-9CF7-C327E2D8F99D}"/>
                </a:ext>
              </a:extLst>
            </p:cNvPr>
            <p:cNvSpPr/>
            <p:nvPr/>
          </p:nvSpPr>
          <p:spPr bwMode="auto">
            <a:xfrm>
              <a:off x="4807987" y="26432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Azure AD Connect</a:t>
              </a:r>
            </a:p>
          </p:txBody>
        </p:sp>
        <p:pic>
          <p:nvPicPr>
            <p:cNvPr id="81" name="Picture 80" descr="A close up of a logo&#10;&#10;Description generated with very high confidence">
              <a:extLst>
                <a:ext uri="{FF2B5EF4-FFF2-40B4-BE49-F238E27FC236}">
                  <a16:creationId xmlns:a16="http://schemas.microsoft.com/office/drawing/2014/main" id="{C85D0E9E-8DB0-4887-9F06-24BDE3B12D5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41122" y="538640"/>
              <a:ext cx="457200" cy="457200"/>
            </a:xfrm>
            <a:prstGeom prst="rect">
              <a:avLst/>
            </a:prstGeom>
          </p:spPr>
        </p:pic>
      </p:grpSp>
      <p:grpSp>
        <p:nvGrpSpPr>
          <p:cNvPr id="23" name="Group 22">
            <a:extLst>
              <a:ext uri="{FF2B5EF4-FFF2-40B4-BE49-F238E27FC236}">
                <a16:creationId xmlns:a16="http://schemas.microsoft.com/office/drawing/2014/main" id="{D187F03E-BA49-4F26-9827-EB73127EED7F}"/>
              </a:ext>
            </a:extLst>
          </p:cNvPr>
          <p:cNvGrpSpPr/>
          <p:nvPr/>
        </p:nvGrpSpPr>
        <p:grpSpPr>
          <a:xfrm>
            <a:off x="8406800" y="1328423"/>
            <a:ext cx="1737113" cy="1005698"/>
            <a:chOff x="8407127" y="1328125"/>
            <a:chExt cx="1737360" cy="1005840"/>
          </a:xfrm>
        </p:grpSpPr>
        <p:sp>
          <p:nvSpPr>
            <p:cNvPr id="50" name="Rectangle 49">
              <a:extLst>
                <a:ext uri="{FF2B5EF4-FFF2-40B4-BE49-F238E27FC236}">
                  <a16:creationId xmlns:a16="http://schemas.microsoft.com/office/drawing/2014/main" id="{5C69B431-AAAF-4E0E-AD02-8F089EC27D0D}"/>
                </a:ext>
              </a:extLst>
            </p:cNvPr>
            <p:cNvSpPr/>
            <p:nvPr/>
          </p:nvSpPr>
          <p:spPr bwMode="auto">
            <a:xfrm>
              <a:off x="8407127" y="1328125"/>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Connect Health</a:t>
              </a:r>
            </a:p>
          </p:txBody>
        </p:sp>
        <p:pic>
          <p:nvPicPr>
            <p:cNvPr id="83" name="Picture 82" descr="A picture containing thing&#10;&#10;Description generated with high confidence">
              <a:extLst>
                <a:ext uri="{FF2B5EF4-FFF2-40B4-BE49-F238E27FC236}">
                  <a16:creationId xmlns:a16="http://schemas.microsoft.com/office/drawing/2014/main" id="{B9C560CA-59B7-4123-9954-72CF4FF4AC4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42380" y="1602445"/>
              <a:ext cx="457200" cy="457200"/>
            </a:xfrm>
            <a:prstGeom prst="rect">
              <a:avLst/>
            </a:prstGeom>
          </p:spPr>
        </p:pic>
      </p:grpSp>
      <p:grpSp>
        <p:nvGrpSpPr>
          <p:cNvPr id="22" name="Group 21">
            <a:extLst>
              <a:ext uri="{FF2B5EF4-FFF2-40B4-BE49-F238E27FC236}">
                <a16:creationId xmlns:a16="http://schemas.microsoft.com/office/drawing/2014/main" id="{A02A6648-FD65-4180-9CCD-EEE62F0BA6A9}"/>
              </a:ext>
            </a:extLst>
          </p:cNvPr>
          <p:cNvGrpSpPr/>
          <p:nvPr/>
        </p:nvGrpSpPr>
        <p:grpSpPr>
          <a:xfrm>
            <a:off x="8406800" y="264768"/>
            <a:ext cx="1737113" cy="1005698"/>
            <a:chOff x="8407127" y="264320"/>
            <a:chExt cx="1737360" cy="1005840"/>
          </a:xfrm>
        </p:grpSpPr>
        <p:sp>
          <p:nvSpPr>
            <p:cNvPr id="49" name="Rectangle 48">
              <a:extLst>
                <a:ext uri="{FF2B5EF4-FFF2-40B4-BE49-F238E27FC236}">
                  <a16:creationId xmlns:a16="http://schemas.microsoft.com/office/drawing/2014/main" id="{D03B32B9-2D9D-4B6D-B670-AF1B42C4C376}"/>
                </a:ext>
              </a:extLst>
            </p:cNvPr>
            <p:cNvSpPr/>
            <p:nvPr/>
          </p:nvSpPr>
          <p:spPr bwMode="auto">
            <a:xfrm>
              <a:off x="8407127" y="26432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Provisioning-Deprovisioning</a:t>
              </a:r>
            </a:p>
          </p:txBody>
        </p:sp>
        <p:pic>
          <p:nvPicPr>
            <p:cNvPr id="85" name="Picture 84" descr="A close up of a logo&#10;&#10;Description generated with very high confidence">
              <a:extLst>
                <a:ext uri="{FF2B5EF4-FFF2-40B4-BE49-F238E27FC236}">
                  <a16:creationId xmlns:a16="http://schemas.microsoft.com/office/drawing/2014/main" id="{A0052663-8705-478F-A251-A1425E90EB78}"/>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42380" y="538640"/>
              <a:ext cx="457200" cy="457200"/>
            </a:xfrm>
            <a:prstGeom prst="rect">
              <a:avLst/>
            </a:prstGeom>
          </p:spPr>
        </p:pic>
      </p:grpSp>
      <p:grpSp>
        <p:nvGrpSpPr>
          <p:cNvPr id="17" name="Group 16">
            <a:extLst>
              <a:ext uri="{FF2B5EF4-FFF2-40B4-BE49-F238E27FC236}">
                <a16:creationId xmlns:a16="http://schemas.microsoft.com/office/drawing/2014/main" id="{0B5E70D2-6C43-4AB8-BFD4-3B9F087A5CD0}"/>
              </a:ext>
            </a:extLst>
          </p:cNvPr>
          <p:cNvGrpSpPr/>
          <p:nvPr/>
        </p:nvGrpSpPr>
        <p:grpSpPr>
          <a:xfrm>
            <a:off x="6607485" y="4519385"/>
            <a:ext cx="1737113" cy="1005698"/>
            <a:chOff x="6607557" y="4519540"/>
            <a:chExt cx="1737360" cy="1005840"/>
          </a:xfrm>
        </p:grpSpPr>
        <p:sp>
          <p:nvSpPr>
            <p:cNvPr id="48" name="Rectangle 47">
              <a:extLst>
                <a:ext uri="{FF2B5EF4-FFF2-40B4-BE49-F238E27FC236}">
                  <a16:creationId xmlns:a16="http://schemas.microsoft.com/office/drawing/2014/main" id="{042AC3CC-6307-4392-9533-004F3ABF3473}"/>
                </a:ext>
              </a:extLst>
            </p:cNvPr>
            <p:cNvSpPr/>
            <p:nvPr/>
          </p:nvSpPr>
          <p:spPr bwMode="auto">
            <a:xfrm>
              <a:off x="6607557" y="451954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fontAlgn="t">
                <a:defRPr/>
              </a:pPr>
              <a:r>
                <a:rPr lang="en-US" sz="1050" spc="-30" dirty="0">
                  <a:solidFill>
                    <a:srgbClr val="505050"/>
                  </a:solidFill>
                  <a:latin typeface="Segoe UI"/>
                  <a:cs typeface="Arial" panose="020B0604020202020204" pitchFamily="34" charset="0"/>
                </a:rPr>
                <a:t>Azure AD Join</a:t>
              </a:r>
            </a:p>
          </p:txBody>
        </p:sp>
        <p:pic>
          <p:nvPicPr>
            <p:cNvPr id="87" name="Picture 86">
              <a:extLst>
                <a:ext uri="{FF2B5EF4-FFF2-40B4-BE49-F238E27FC236}">
                  <a16:creationId xmlns:a16="http://schemas.microsoft.com/office/drawing/2014/main" id="{50737157-D81D-4709-A872-805E7B8BE2A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15680" y="4755189"/>
              <a:ext cx="534542" cy="534542"/>
            </a:xfrm>
            <a:prstGeom prst="rect">
              <a:avLst/>
            </a:prstGeom>
          </p:spPr>
        </p:pic>
      </p:grpSp>
      <p:grpSp>
        <p:nvGrpSpPr>
          <p:cNvPr id="20" name="Group 19">
            <a:extLst>
              <a:ext uri="{FF2B5EF4-FFF2-40B4-BE49-F238E27FC236}">
                <a16:creationId xmlns:a16="http://schemas.microsoft.com/office/drawing/2014/main" id="{F40A69DD-5B54-495A-BC89-3C8206FB0A50}"/>
              </a:ext>
            </a:extLst>
          </p:cNvPr>
          <p:cNvGrpSpPr/>
          <p:nvPr/>
        </p:nvGrpSpPr>
        <p:grpSpPr>
          <a:xfrm>
            <a:off x="6607485" y="1328423"/>
            <a:ext cx="1737113" cy="1005698"/>
            <a:chOff x="6607557" y="1328125"/>
            <a:chExt cx="1737360" cy="1005840"/>
          </a:xfrm>
        </p:grpSpPr>
        <p:sp>
          <p:nvSpPr>
            <p:cNvPr id="45" name="Rectangle 44">
              <a:extLst>
                <a:ext uri="{FF2B5EF4-FFF2-40B4-BE49-F238E27FC236}">
                  <a16:creationId xmlns:a16="http://schemas.microsoft.com/office/drawing/2014/main" id="{1948F816-8E7F-40B1-A392-78E74192969F}"/>
                </a:ext>
              </a:extLst>
            </p:cNvPr>
            <p:cNvSpPr/>
            <p:nvPr/>
          </p:nvSpPr>
          <p:spPr bwMode="auto">
            <a:xfrm>
              <a:off x="6607557" y="1328125"/>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Self-Service capabilities</a:t>
              </a:r>
            </a:p>
          </p:txBody>
        </p:sp>
        <p:pic>
          <p:nvPicPr>
            <p:cNvPr id="89" name="Picture 88" descr="A close up of a logo&#10;&#10;Description generated with very high confidence">
              <a:extLst>
                <a:ext uri="{FF2B5EF4-FFF2-40B4-BE49-F238E27FC236}">
                  <a16:creationId xmlns:a16="http://schemas.microsoft.com/office/drawing/2014/main" id="{B20BBF2B-644C-41EA-AA2B-D679571B7DC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735299" y="1602445"/>
              <a:ext cx="457200" cy="457200"/>
            </a:xfrm>
            <a:prstGeom prst="rect">
              <a:avLst/>
            </a:prstGeom>
          </p:spPr>
        </p:pic>
      </p:grpSp>
      <p:grpSp>
        <p:nvGrpSpPr>
          <p:cNvPr id="32" name="Group 31">
            <a:extLst>
              <a:ext uri="{FF2B5EF4-FFF2-40B4-BE49-F238E27FC236}">
                <a16:creationId xmlns:a16="http://schemas.microsoft.com/office/drawing/2014/main" id="{527E4611-9CE2-4153-9EC5-78407373318E}"/>
              </a:ext>
            </a:extLst>
          </p:cNvPr>
          <p:cNvGrpSpPr/>
          <p:nvPr/>
        </p:nvGrpSpPr>
        <p:grpSpPr>
          <a:xfrm>
            <a:off x="8406800" y="4519385"/>
            <a:ext cx="1737113" cy="1005698"/>
            <a:chOff x="8407127" y="4519540"/>
            <a:chExt cx="1737360" cy="1005840"/>
          </a:xfrm>
        </p:grpSpPr>
        <p:sp>
          <p:nvSpPr>
            <p:cNvPr id="60" name="Rectangle 59">
              <a:extLst>
                <a:ext uri="{FF2B5EF4-FFF2-40B4-BE49-F238E27FC236}">
                  <a16:creationId xmlns:a16="http://schemas.microsoft.com/office/drawing/2014/main" id="{67D30906-8A47-4944-8034-DAF914DDAC5E}"/>
                </a:ext>
              </a:extLst>
            </p:cNvPr>
            <p:cNvSpPr/>
            <p:nvPr/>
          </p:nvSpPr>
          <p:spPr bwMode="auto">
            <a:xfrm>
              <a:off x="8407127" y="451954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MDM-auto enrollment /</a:t>
              </a:r>
            </a:p>
            <a:p>
              <a:pPr defTabSz="914192">
                <a:defRPr/>
              </a:pPr>
              <a:r>
                <a:rPr lang="en-US" sz="1050" spc="-30" dirty="0">
                  <a:solidFill>
                    <a:srgbClr val="505050"/>
                  </a:solidFill>
                  <a:latin typeface="Segoe UI"/>
                  <a:ea typeface="Segoe UI" pitchFamily="34" charset="0"/>
                  <a:cs typeface="Arial" panose="020B0604020202020204" pitchFamily="34" charset="0"/>
                </a:rPr>
                <a:t>Enterprise State Roaming</a:t>
              </a:r>
            </a:p>
          </p:txBody>
        </p:sp>
        <p:pic>
          <p:nvPicPr>
            <p:cNvPr id="95" name="Picture 94" descr="A picture containing thing, object&#10;&#10;Description generated with high confidence">
              <a:extLst>
                <a:ext uri="{FF2B5EF4-FFF2-40B4-BE49-F238E27FC236}">
                  <a16:creationId xmlns:a16="http://schemas.microsoft.com/office/drawing/2014/main" id="{94831F92-C1FA-40DD-9BC6-37924543127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500403" y="4824745"/>
              <a:ext cx="533566" cy="395430"/>
            </a:xfrm>
            <a:prstGeom prst="rect">
              <a:avLst/>
            </a:prstGeom>
          </p:spPr>
        </p:pic>
      </p:grpSp>
      <p:grpSp>
        <p:nvGrpSpPr>
          <p:cNvPr id="33" name="Group 32">
            <a:extLst>
              <a:ext uri="{FF2B5EF4-FFF2-40B4-BE49-F238E27FC236}">
                <a16:creationId xmlns:a16="http://schemas.microsoft.com/office/drawing/2014/main" id="{AE8DC5C3-985A-4026-9907-3CD13BEDA126}"/>
              </a:ext>
            </a:extLst>
          </p:cNvPr>
          <p:cNvGrpSpPr/>
          <p:nvPr/>
        </p:nvGrpSpPr>
        <p:grpSpPr>
          <a:xfrm>
            <a:off x="10206114" y="4519385"/>
            <a:ext cx="1737113" cy="1005698"/>
            <a:chOff x="10206697" y="4519540"/>
            <a:chExt cx="1737360" cy="1005840"/>
          </a:xfrm>
        </p:grpSpPr>
        <p:sp>
          <p:nvSpPr>
            <p:cNvPr id="57" name="Rectangle 56">
              <a:extLst>
                <a:ext uri="{FF2B5EF4-FFF2-40B4-BE49-F238E27FC236}">
                  <a16:creationId xmlns:a16="http://schemas.microsoft.com/office/drawing/2014/main" id="{D6A07DBE-6700-4401-9402-91B14CAD7F63}"/>
                </a:ext>
              </a:extLst>
            </p:cNvPr>
            <p:cNvSpPr/>
            <p:nvPr/>
          </p:nvSpPr>
          <p:spPr bwMode="auto">
            <a:xfrm>
              <a:off x="10206697" y="451954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Security Reporting</a:t>
              </a:r>
            </a:p>
          </p:txBody>
        </p:sp>
        <p:pic>
          <p:nvPicPr>
            <p:cNvPr id="99" name="Picture 98">
              <a:extLst>
                <a:ext uri="{FF2B5EF4-FFF2-40B4-BE49-F238E27FC236}">
                  <a16:creationId xmlns:a16="http://schemas.microsoft.com/office/drawing/2014/main" id="{83DCD7ED-40D4-4611-B742-B0E1E21D797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402340" y="4839580"/>
              <a:ext cx="365760" cy="365760"/>
            </a:xfrm>
            <a:prstGeom prst="rect">
              <a:avLst/>
            </a:prstGeom>
          </p:spPr>
        </p:pic>
      </p:grpSp>
      <p:grpSp>
        <p:nvGrpSpPr>
          <p:cNvPr id="34" name="Group 33">
            <a:extLst>
              <a:ext uri="{FF2B5EF4-FFF2-40B4-BE49-F238E27FC236}">
                <a16:creationId xmlns:a16="http://schemas.microsoft.com/office/drawing/2014/main" id="{76131DFE-43C5-4A8D-8293-7514E154ABA7}"/>
              </a:ext>
            </a:extLst>
          </p:cNvPr>
          <p:cNvGrpSpPr/>
          <p:nvPr/>
        </p:nvGrpSpPr>
        <p:grpSpPr>
          <a:xfrm>
            <a:off x="10206114" y="5583037"/>
            <a:ext cx="1737113" cy="1005698"/>
            <a:chOff x="10206697" y="5583343"/>
            <a:chExt cx="1737360" cy="1005840"/>
          </a:xfrm>
        </p:grpSpPr>
        <p:sp>
          <p:nvSpPr>
            <p:cNvPr id="58" name="Rectangle 57">
              <a:extLst>
                <a:ext uri="{FF2B5EF4-FFF2-40B4-BE49-F238E27FC236}">
                  <a16:creationId xmlns:a16="http://schemas.microsoft.com/office/drawing/2014/main" id="{27397AAB-8F56-49E8-B95F-DAC5528B0B36}"/>
                </a:ext>
              </a:extLst>
            </p:cNvPr>
            <p:cNvSpPr/>
            <p:nvPr/>
          </p:nvSpPr>
          <p:spPr bwMode="auto">
            <a:xfrm>
              <a:off x="10206697" y="558334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Access Reviews</a:t>
              </a:r>
            </a:p>
          </p:txBody>
        </p:sp>
        <p:pic>
          <p:nvPicPr>
            <p:cNvPr id="103" name="Picture 102">
              <a:extLst>
                <a:ext uri="{FF2B5EF4-FFF2-40B4-BE49-F238E27FC236}">
                  <a16:creationId xmlns:a16="http://schemas.microsoft.com/office/drawing/2014/main" id="{5D71095E-CC06-49F7-B804-CE1AE772B9B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356620" y="5940386"/>
              <a:ext cx="457200" cy="291755"/>
            </a:xfrm>
            <a:prstGeom prst="rect">
              <a:avLst/>
            </a:prstGeom>
          </p:spPr>
        </p:pic>
      </p:grpSp>
      <p:grpSp>
        <p:nvGrpSpPr>
          <p:cNvPr id="35" name="Group 34">
            <a:extLst>
              <a:ext uri="{FF2B5EF4-FFF2-40B4-BE49-F238E27FC236}">
                <a16:creationId xmlns:a16="http://schemas.microsoft.com/office/drawing/2014/main" id="{9A3C1C0D-B14D-4F22-A30B-789FECB34B37}"/>
              </a:ext>
            </a:extLst>
          </p:cNvPr>
          <p:cNvGrpSpPr/>
          <p:nvPr/>
        </p:nvGrpSpPr>
        <p:grpSpPr>
          <a:xfrm>
            <a:off x="8406800" y="5583037"/>
            <a:ext cx="1737113" cy="1005698"/>
            <a:chOff x="8407127" y="5583343"/>
            <a:chExt cx="1737360" cy="1005840"/>
          </a:xfrm>
        </p:grpSpPr>
        <p:sp>
          <p:nvSpPr>
            <p:cNvPr id="61" name="Rectangle 60">
              <a:extLst>
                <a:ext uri="{FF2B5EF4-FFF2-40B4-BE49-F238E27FC236}">
                  <a16:creationId xmlns:a16="http://schemas.microsoft.com/office/drawing/2014/main" id="{8FD79EB9-2023-4856-A69E-29EE7587B4B5}"/>
                </a:ext>
              </a:extLst>
            </p:cNvPr>
            <p:cNvSpPr/>
            <p:nvPr/>
          </p:nvSpPr>
          <p:spPr bwMode="auto">
            <a:xfrm>
              <a:off x="8407127" y="558334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HR App Integration</a:t>
              </a:r>
            </a:p>
          </p:txBody>
        </p:sp>
        <p:pic>
          <p:nvPicPr>
            <p:cNvPr id="105" name="Picture 104">
              <a:extLst>
                <a:ext uri="{FF2B5EF4-FFF2-40B4-BE49-F238E27FC236}">
                  <a16:creationId xmlns:a16="http://schemas.microsoft.com/office/drawing/2014/main" id="{E4556D03-A101-42EE-BA13-AEDC84C8F00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42380" y="5857216"/>
              <a:ext cx="457200" cy="458095"/>
            </a:xfrm>
            <a:prstGeom prst="rect">
              <a:avLst/>
            </a:prstGeom>
          </p:spPr>
        </p:pic>
      </p:grpSp>
      <p:grpSp>
        <p:nvGrpSpPr>
          <p:cNvPr id="21" name="Group 20">
            <a:extLst>
              <a:ext uri="{FF2B5EF4-FFF2-40B4-BE49-F238E27FC236}">
                <a16:creationId xmlns:a16="http://schemas.microsoft.com/office/drawing/2014/main" id="{D36C48F1-91A0-4F75-8D4F-D932166CC08B}"/>
              </a:ext>
            </a:extLst>
          </p:cNvPr>
          <p:cNvGrpSpPr/>
          <p:nvPr/>
        </p:nvGrpSpPr>
        <p:grpSpPr>
          <a:xfrm>
            <a:off x="6607485" y="264768"/>
            <a:ext cx="1737113" cy="1005698"/>
            <a:chOff x="6607557" y="264320"/>
            <a:chExt cx="1737360" cy="1005840"/>
          </a:xfrm>
          <a:solidFill>
            <a:schemeClr val="accent4"/>
          </a:solidFill>
        </p:grpSpPr>
        <p:sp>
          <p:nvSpPr>
            <p:cNvPr id="44" name="Rectangle 43">
              <a:extLst>
                <a:ext uri="{FF2B5EF4-FFF2-40B4-BE49-F238E27FC236}">
                  <a16:creationId xmlns:a16="http://schemas.microsoft.com/office/drawing/2014/main" id="{CEC98BBA-3609-4E75-879F-25FBB0B4CCBD}"/>
                </a:ext>
              </a:extLst>
            </p:cNvPr>
            <p:cNvSpPr/>
            <p:nvPr/>
          </p:nvSpPr>
          <p:spPr bwMode="auto">
            <a:xfrm>
              <a:off x="6607557" y="26432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B2B collaboration</a:t>
              </a:r>
            </a:p>
          </p:txBody>
        </p:sp>
        <p:grpSp>
          <p:nvGrpSpPr>
            <p:cNvPr id="63" name="Group 62">
              <a:extLst>
                <a:ext uri="{FF2B5EF4-FFF2-40B4-BE49-F238E27FC236}">
                  <a16:creationId xmlns:a16="http://schemas.microsoft.com/office/drawing/2014/main" id="{968C5237-8260-4A6F-A631-D2C37493CAD9}"/>
                </a:ext>
              </a:extLst>
            </p:cNvPr>
            <p:cNvGrpSpPr>
              <a:grpSpLocks noChangeAspect="1"/>
            </p:cNvGrpSpPr>
            <p:nvPr/>
          </p:nvGrpSpPr>
          <p:grpSpPr>
            <a:xfrm>
              <a:off x="6735299" y="630080"/>
              <a:ext cx="516326" cy="274320"/>
              <a:chOff x="10110340" y="2541110"/>
              <a:chExt cx="992606" cy="527364"/>
            </a:xfrm>
            <a:grpFill/>
          </p:grpSpPr>
          <p:grpSp>
            <p:nvGrpSpPr>
              <p:cNvPr id="65" name="Group 64">
                <a:extLst>
                  <a:ext uri="{FF2B5EF4-FFF2-40B4-BE49-F238E27FC236}">
                    <a16:creationId xmlns:a16="http://schemas.microsoft.com/office/drawing/2014/main" id="{B2DAF223-02AE-4386-A0A3-6778C4C904E9}"/>
                  </a:ext>
                </a:extLst>
              </p:cNvPr>
              <p:cNvGrpSpPr/>
              <p:nvPr/>
            </p:nvGrpSpPr>
            <p:grpSpPr>
              <a:xfrm>
                <a:off x="10110340" y="2541110"/>
                <a:ext cx="697761" cy="527364"/>
                <a:chOff x="10110340" y="2541110"/>
                <a:chExt cx="697761" cy="527364"/>
              </a:xfrm>
              <a:grpFill/>
            </p:grpSpPr>
            <p:sp>
              <p:nvSpPr>
                <p:cNvPr id="67" name="Freeform 143">
                  <a:extLst>
                    <a:ext uri="{FF2B5EF4-FFF2-40B4-BE49-F238E27FC236}">
                      <a16:creationId xmlns:a16="http://schemas.microsoft.com/office/drawing/2014/main" id="{9CDA12EF-2EDD-43CB-917C-5E4EA0CAFC65}"/>
                    </a:ext>
                  </a:extLst>
                </p:cNvPr>
                <p:cNvSpPr>
                  <a:spLocks noEditPoints="1"/>
                </p:cNvSpPr>
                <p:nvPr/>
              </p:nvSpPr>
              <p:spPr bwMode="auto">
                <a:xfrm>
                  <a:off x="10110340" y="2541110"/>
                  <a:ext cx="255540" cy="527364"/>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nvGrpSpPr>
                <p:cNvPr id="68" name="Group 67">
                  <a:extLst>
                    <a:ext uri="{FF2B5EF4-FFF2-40B4-BE49-F238E27FC236}">
                      <a16:creationId xmlns:a16="http://schemas.microsoft.com/office/drawing/2014/main" id="{D9701430-7EF0-4A10-A454-4F240B8B3905}"/>
                    </a:ext>
                  </a:extLst>
                </p:cNvPr>
                <p:cNvGrpSpPr/>
                <p:nvPr/>
              </p:nvGrpSpPr>
              <p:grpSpPr>
                <a:xfrm>
                  <a:off x="10396736" y="2613879"/>
                  <a:ext cx="411365" cy="381827"/>
                  <a:chOff x="9675960" y="2523905"/>
                  <a:chExt cx="411365" cy="381827"/>
                </a:xfrm>
                <a:grpFill/>
              </p:grpSpPr>
              <p:sp>
                <p:nvSpPr>
                  <p:cNvPr id="69" name="Freeform 44">
                    <a:extLst>
                      <a:ext uri="{FF2B5EF4-FFF2-40B4-BE49-F238E27FC236}">
                        <a16:creationId xmlns:a16="http://schemas.microsoft.com/office/drawing/2014/main" id="{549FA7EF-B94E-435B-A4B2-A28504F185B5}"/>
                      </a:ext>
                    </a:extLst>
                  </p:cNvPr>
                  <p:cNvSpPr>
                    <a:spLocks noChangeAspect="1"/>
                  </p:cNvSpPr>
                  <p:nvPr/>
                </p:nvSpPr>
                <p:spPr bwMode="auto">
                  <a:xfrm>
                    <a:off x="9698365" y="2523905"/>
                    <a:ext cx="388960" cy="228600"/>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sp>
                <p:nvSpPr>
                  <p:cNvPr id="70" name="Freeform 44">
                    <a:extLst>
                      <a:ext uri="{FF2B5EF4-FFF2-40B4-BE49-F238E27FC236}">
                        <a16:creationId xmlns:a16="http://schemas.microsoft.com/office/drawing/2014/main" id="{11A031D8-8420-4763-A265-52C2856C073E}"/>
                      </a:ext>
                    </a:extLst>
                  </p:cNvPr>
                  <p:cNvSpPr>
                    <a:spLocks noChangeAspect="1"/>
                  </p:cNvSpPr>
                  <p:nvPr/>
                </p:nvSpPr>
                <p:spPr bwMode="auto">
                  <a:xfrm rot="10800000">
                    <a:off x="9675960" y="2677132"/>
                    <a:ext cx="388960" cy="228600"/>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grpSp>
          <p:sp>
            <p:nvSpPr>
              <p:cNvPr id="66" name="Freeform 143">
                <a:extLst>
                  <a:ext uri="{FF2B5EF4-FFF2-40B4-BE49-F238E27FC236}">
                    <a16:creationId xmlns:a16="http://schemas.microsoft.com/office/drawing/2014/main" id="{42B215B8-33E0-40AA-BD5E-39FB893822A5}"/>
                  </a:ext>
                </a:extLst>
              </p:cNvPr>
              <p:cNvSpPr>
                <a:spLocks noEditPoints="1"/>
              </p:cNvSpPr>
              <p:nvPr/>
            </p:nvSpPr>
            <p:spPr bwMode="auto">
              <a:xfrm>
                <a:off x="10847406" y="2541110"/>
                <a:ext cx="255540" cy="527364"/>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grpSp>
      <p:grpSp>
        <p:nvGrpSpPr>
          <p:cNvPr id="18" name="Group 17">
            <a:extLst>
              <a:ext uri="{FF2B5EF4-FFF2-40B4-BE49-F238E27FC236}">
                <a16:creationId xmlns:a16="http://schemas.microsoft.com/office/drawing/2014/main" id="{79760974-CDAA-4951-9F1C-DB906B3469AE}"/>
              </a:ext>
            </a:extLst>
          </p:cNvPr>
          <p:cNvGrpSpPr/>
          <p:nvPr/>
        </p:nvGrpSpPr>
        <p:grpSpPr>
          <a:xfrm>
            <a:off x="6607485" y="3455729"/>
            <a:ext cx="1737113" cy="1005698"/>
            <a:chOff x="6607557" y="3455733"/>
            <a:chExt cx="1737360" cy="1005840"/>
          </a:xfrm>
          <a:solidFill>
            <a:schemeClr val="accent4"/>
          </a:solidFill>
        </p:grpSpPr>
        <p:sp>
          <p:nvSpPr>
            <p:cNvPr id="47" name="Rectangle 46">
              <a:extLst>
                <a:ext uri="{FF2B5EF4-FFF2-40B4-BE49-F238E27FC236}">
                  <a16:creationId xmlns:a16="http://schemas.microsoft.com/office/drawing/2014/main" id="{8B502BE2-80AE-4295-AA8E-A27D6124C0A5}"/>
                </a:ext>
              </a:extLst>
            </p:cNvPr>
            <p:cNvSpPr/>
            <p:nvPr/>
          </p:nvSpPr>
          <p:spPr bwMode="auto">
            <a:xfrm>
              <a:off x="6607557" y="345573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Azure AD</a:t>
              </a:r>
              <a:br>
                <a:rPr lang="en-US" sz="1050" spc="-30" dirty="0">
                  <a:solidFill>
                    <a:srgbClr val="505050"/>
                  </a:solidFill>
                  <a:latin typeface="Segoe UI"/>
                  <a:cs typeface="Arial" panose="020B0604020202020204" pitchFamily="34" charset="0"/>
                </a:rPr>
              </a:br>
              <a:r>
                <a:rPr lang="en-US" sz="1050" spc="-30" dirty="0">
                  <a:solidFill>
                    <a:srgbClr val="505050"/>
                  </a:solidFill>
                  <a:latin typeface="Segoe UI"/>
                  <a:cs typeface="Arial" panose="020B0604020202020204" pitchFamily="34" charset="0"/>
                </a:rPr>
                <a:t>B2C</a:t>
              </a:r>
            </a:p>
          </p:txBody>
        </p:sp>
        <p:grpSp>
          <p:nvGrpSpPr>
            <p:cNvPr id="71" name="Group 70">
              <a:extLst>
                <a:ext uri="{FF2B5EF4-FFF2-40B4-BE49-F238E27FC236}">
                  <a16:creationId xmlns:a16="http://schemas.microsoft.com/office/drawing/2014/main" id="{E2173E22-4533-4897-88FD-05EA75CF97A4}"/>
                </a:ext>
              </a:extLst>
            </p:cNvPr>
            <p:cNvGrpSpPr>
              <a:grpSpLocks noChangeAspect="1"/>
            </p:cNvGrpSpPr>
            <p:nvPr/>
          </p:nvGrpSpPr>
          <p:grpSpPr>
            <a:xfrm>
              <a:off x="6687669" y="3821493"/>
              <a:ext cx="568103" cy="274320"/>
              <a:chOff x="7521353" y="3579354"/>
              <a:chExt cx="695006" cy="335598"/>
            </a:xfrm>
            <a:grpFill/>
          </p:grpSpPr>
          <p:grpSp>
            <p:nvGrpSpPr>
              <p:cNvPr id="72" name="Group 71">
                <a:extLst>
                  <a:ext uri="{FF2B5EF4-FFF2-40B4-BE49-F238E27FC236}">
                    <a16:creationId xmlns:a16="http://schemas.microsoft.com/office/drawing/2014/main" id="{F7E16A8B-41C9-497A-B6F5-BAEE25E9ADB8}"/>
                  </a:ext>
                </a:extLst>
              </p:cNvPr>
              <p:cNvGrpSpPr/>
              <p:nvPr/>
            </p:nvGrpSpPr>
            <p:grpSpPr>
              <a:xfrm>
                <a:off x="7521353" y="3579354"/>
                <a:ext cx="444034" cy="335598"/>
                <a:chOff x="10110340" y="2541110"/>
                <a:chExt cx="697761" cy="527364"/>
              </a:xfrm>
              <a:grpFill/>
            </p:grpSpPr>
            <p:sp>
              <p:nvSpPr>
                <p:cNvPr id="76" name="Freeform 143">
                  <a:extLst>
                    <a:ext uri="{FF2B5EF4-FFF2-40B4-BE49-F238E27FC236}">
                      <a16:creationId xmlns:a16="http://schemas.microsoft.com/office/drawing/2014/main" id="{AB77AD97-BA91-462B-9A77-C59B6F53CC42}"/>
                    </a:ext>
                  </a:extLst>
                </p:cNvPr>
                <p:cNvSpPr>
                  <a:spLocks noEditPoints="1"/>
                </p:cNvSpPr>
                <p:nvPr/>
              </p:nvSpPr>
              <p:spPr bwMode="auto">
                <a:xfrm>
                  <a:off x="10110340" y="2541110"/>
                  <a:ext cx="255540" cy="527364"/>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45BBD6F8-D919-493B-986C-C21D38DD0898}"/>
                    </a:ext>
                  </a:extLst>
                </p:cNvPr>
                <p:cNvGrpSpPr/>
                <p:nvPr/>
              </p:nvGrpSpPr>
              <p:grpSpPr>
                <a:xfrm>
                  <a:off x="10396736" y="2613879"/>
                  <a:ext cx="411365" cy="381827"/>
                  <a:chOff x="9675960" y="2523905"/>
                  <a:chExt cx="411365" cy="381827"/>
                </a:xfrm>
                <a:grpFill/>
              </p:grpSpPr>
              <p:sp>
                <p:nvSpPr>
                  <p:cNvPr id="79" name="Freeform 44">
                    <a:extLst>
                      <a:ext uri="{FF2B5EF4-FFF2-40B4-BE49-F238E27FC236}">
                        <a16:creationId xmlns:a16="http://schemas.microsoft.com/office/drawing/2014/main" id="{B71860F7-BFAD-4892-AB54-151CD3AE95A0}"/>
                      </a:ext>
                    </a:extLst>
                  </p:cNvPr>
                  <p:cNvSpPr>
                    <a:spLocks noChangeAspect="1"/>
                  </p:cNvSpPr>
                  <p:nvPr/>
                </p:nvSpPr>
                <p:spPr bwMode="auto">
                  <a:xfrm>
                    <a:off x="9698365" y="2523905"/>
                    <a:ext cx="388960" cy="228600"/>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sp>
                <p:nvSpPr>
                  <p:cNvPr id="80" name="Freeform 44">
                    <a:extLst>
                      <a:ext uri="{FF2B5EF4-FFF2-40B4-BE49-F238E27FC236}">
                        <a16:creationId xmlns:a16="http://schemas.microsoft.com/office/drawing/2014/main" id="{5E888696-D4D4-4C02-B738-8C2B813793E0}"/>
                      </a:ext>
                    </a:extLst>
                  </p:cNvPr>
                  <p:cNvSpPr>
                    <a:spLocks noChangeAspect="1"/>
                  </p:cNvSpPr>
                  <p:nvPr/>
                </p:nvSpPr>
                <p:spPr bwMode="auto">
                  <a:xfrm rot="10800000">
                    <a:off x="9675960" y="2677132"/>
                    <a:ext cx="388960" cy="228600"/>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grpSp>
          <p:sp>
            <p:nvSpPr>
              <p:cNvPr id="73" name="Freeform 12">
                <a:extLst>
                  <a:ext uri="{FF2B5EF4-FFF2-40B4-BE49-F238E27FC236}">
                    <a16:creationId xmlns:a16="http://schemas.microsoft.com/office/drawing/2014/main" id="{5BFE37B1-0864-4F9A-8A92-B6C21689E90F}"/>
                  </a:ext>
                </a:extLst>
              </p:cNvPr>
              <p:cNvSpPr>
                <a:spLocks noChangeAspect="1" noEditPoints="1"/>
              </p:cNvSpPr>
              <p:nvPr/>
            </p:nvSpPr>
            <p:spPr bwMode="auto">
              <a:xfrm>
                <a:off x="7949590" y="3603664"/>
                <a:ext cx="266769" cy="286979"/>
              </a:xfrm>
              <a:custGeom>
                <a:avLst/>
                <a:gdLst>
                  <a:gd name="T0" fmla="*/ 0 w 112"/>
                  <a:gd name="T1" fmla="*/ 120 h 120"/>
                  <a:gd name="T2" fmla="*/ 8 w 112"/>
                  <a:gd name="T3" fmla="*/ 120 h 120"/>
                  <a:gd name="T4" fmla="*/ 32 w 112"/>
                  <a:gd name="T5" fmla="*/ 96 h 120"/>
                  <a:gd name="T6" fmla="*/ 56 w 112"/>
                  <a:gd name="T7" fmla="*/ 120 h 120"/>
                  <a:gd name="T8" fmla="*/ 64 w 112"/>
                  <a:gd name="T9" fmla="*/ 120 h 120"/>
                  <a:gd name="T10" fmla="*/ 46 w 112"/>
                  <a:gd name="T11" fmla="*/ 91 h 120"/>
                  <a:gd name="T12" fmla="*/ 56 w 112"/>
                  <a:gd name="T13" fmla="*/ 72 h 120"/>
                  <a:gd name="T14" fmla="*/ 80 w 112"/>
                  <a:gd name="T15" fmla="*/ 48 h 120"/>
                  <a:gd name="T16" fmla="*/ 104 w 112"/>
                  <a:gd name="T17" fmla="*/ 72 h 120"/>
                  <a:gd name="T18" fmla="*/ 112 w 112"/>
                  <a:gd name="T19" fmla="*/ 72 h 120"/>
                  <a:gd name="T20" fmla="*/ 94 w 112"/>
                  <a:gd name="T21" fmla="*/ 43 h 120"/>
                  <a:gd name="T22" fmla="*/ 104 w 112"/>
                  <a:gd name="T23" fmla="*/ 24 h 120"/>
                  <a:gd name="T24" fmla="*/ 80 w 112"/>
                  <a:gd name="T25" fmla="*/ 0 h 120"/>
                  <a:gd name="T26" fmla="*/ 56 w 112"/>
                  <a:gd name="T27" fmla="*/ 24 h 120"/>
                  <a:gd name="T28" fmla="*/ 65 w 112"/>
                  <a:gd name="T29" fmla="*/ 43 h 120"/>
                  <a:gd name="T30" fmla="*/ 51 w 112"/>
                  <a:gd name="T31" fmla="*/ 58 h 120"/>
                  <a:gd name="T32" fmla="*/ 32 w 112"/>
                  <a:gd name="T33" fmla="*/ 48 h 120"/>
                  <a:gd name="T34" fmla="*/ 8 w 112"/>
                  <a:gd name="T35" fmla="*/ 72 h 120"/>
                  <a:gd name="T36" fmla="*/ 17 w 112"/>
                  <a:gd name="T37" fmla="*/ 91 h 120"/>
                  <a:gd name="T38" fmla="*/ 0 w 112"/>
                  <a:gd name="T39" fmla="*/ 120 h 120"/>
                  <a:gd name="T40" fmla="*/ 64 w 112"/>
                  <a:gd name="T41" fmla="*/ 24 h 120"/>
                  <a:gd name="T42" fmla="*/ 80 w 112"/>
                  <a:gd name="T43" fmla="*/ 8 h 120"/>
                  <a:gd name="T44" fmla="*/ 96 w 112"/>
                  <a:gd name="T45" fmla="*/ 24 h 120"/>
                  <a:gd name="T46" fmla="*/ 80 w 112"/>
                  <a:gd name="T47" fmla="*/ 40 h 120"/>
                  <a:gd name="T48" fmla="*/ 64 w 112"/>
                  <a:gd name="T49" fmla="*/ 24 h 120"/>
                  <a:gd name="T50" fmla="*/ 16 w 112"/>
                  <a:gd name="T51" fmla="*/ 72 h 120"/>
                  <a:gd name="T52" fmla="*/ 32 w 112"/>
                  <a:gd name="T53" fmla="*/ 56 h 120"/>
                  <a:gd name="T54" fmla="*/ 48 w 112"/>
                  <a:gd name="T55" fmla="*/ 72 h 120"/>
                  <a:gd name="T56" fmla="*/ 32 w 112"/>
                  <a:gd name="T57" fmla="*/ 88 h 120"/>
                  <a:gd name="T58" fmla="*/ 16 w 112"/>
                  <a:gd name="T59" fmla="*/ 7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120">
                    <a:moveTo>
                      <a:pt x="0" y="120"/>
                    </a:moveTo>
                    <a:cubicBezTo>
                      <a:pt x="8" y="120"/>
                      <a:pt x="8" y="120"/>
                      <a:pt x="8" y="120"/>
                    </a:cubicBezTo>
                    <a:cubicBezTo>
                      <a:pt x="8" y="107"/>
                      <a:pt x="18" y="96"/>
                      <a:pt x="32" y="96"/>
                    </a:cubicBezTo>
                    <a:cubicBezTo>
                      <a:pt x="45" y="96"/>
                      <a:pt x="56" y="107"/>
                      <a:pt x="56" y="120"/>
                    </a:cubicBezTo>
                    <a:cubicBezTo>
                      <a:pt x="64" y="120"/>
                      <a:pt x="64" y="120"/>
                      <a:pt x="64" y="120"/>
                    </a:cubicBezTo>
                    <a:cubicBezTo>
                      <a:pt x="64" y="107"/>
                      <a:pt x="56" y="97"/>
                      <a:pt x="46" y="91"/>
                    </a:cubicBezTo>
                    <a:cubicBezTo>
                      <a:pt x="52" y="87"/>
                      <a:pt x="56" y="80"/>
                      <a:pt x="56" y="72"/>
                    </a:cubicBezTo>
                    <a:cubicBezTo>
                      <a:pt x="56" y="59"/>
                      <a:pt x="66" y="48"/>
                      <a:pt x="80" y="48"/>
                    </a:cubicBezTo>
                    <a:cubicBezTo>
                      <a:pt x="93" y="48"/>
                      <a:pt x="104" y="59"/>
                      <a:pt x="104" y="72"/>
                    </a:cubicBezTo>
                    <a:cubicBezTo>
                      <a:pt x="112" y="72"/>
                      <a:pt x="112" y="72"/>
                      <a:pt x="112" y="72"/>
                    </a:cubicBezTo>
                    <a:cubicBezTo>
                      <a:pt x="112" y="59"/>
                      <a:pt x="104" y="49"/>
                      <a:pt x="94" y="43"/>
                    </a:cubicBezTo>
                    <a:cubicBezTo>
                      <a:pt x="100" y="39"/>
                      <a:pt x="104" y="32"/>
                      <a:pt x="104" y="24"/>
                    </a:cubicBezTo>
                    <a:cubicBezTo>
                      <a:pt x="104" y="11"/>
                      <a:pt x="93" y="0"/>
                      <a:pt x="80" y="0"/>
                    </a:cubicBezTo>
                    <a:cubicBezTo>
                      <a:pt x="66" y="0"/>
                      <a:pt x="56" y="11"/>
                      <a:pt x="56" y="24"/>
                    </a:cubicBezTo>
                    <a:cubicBezTo>
                      <a:pt x="56" y="32"/>
                      <a:pt x="60" y="39"/>
                      <a:pt x="65" y="43"/>
                    </a:cubicBezTo>
                    <a:cubicBezTo>
                      <a:pt x="59" y="46"/>
                      <a:pt x="54" y="52"/>
                      <a:pt x="51" y="58"/>
                    </a:cubicBezTo>
                    <a:cubicBezTo>
                      <a:pt x="47" y="52"/>
                      <a:pt x="40" y="48"/>
                      <a:pt x="32" y="48"/>
                    </a:cubicBezTo>
                    <a:cubicBezTo>
                      <a:pt x="18" y="48"/>
                      <a:pt x="8" y="59"/>
                      <a:pt x="8" y="72"/>
                    </a:cubicBezTo>
                    <a:cubicBezTo>
                      <a:pt x="8" y="80"/>
                      <a:pt x="12" y="87"/>
                      <a:pt x="17" y="91"/>
                    </a:cubicBezTo>
                    <a:cubicBezTo>
                      <a:pt x="7" y="97"/>
                      <a:pt x="0" y="107"/>
                      <a:pt x="0" y="120"/>
                    </a:cubicBezTo>
                    <a:close/>
                    <a:moveTo>
                      <a:pt x="64" y="24"/>
                    </a:moveTo>
                    <a:cubicBezTo>
                      <a:pt x="64" y="15"/>
                      <a:pt x="71" y="8"/>
                      <a:pt x="80" y="8"/>
                    </a:cubicBezTo>
                    <a:cubicBezTo>
                      <a:pt x="88" y="8"/>
                      <a:pt x="96" y="15"/>
                      <a:pt x="96" y="24"/>
                    </a:cubicBezTo>
                    <a:cubicBezTo>
                      <a:pt x="96" y="33"/>
                      <a:pt x="88" y="40"/>
                      <a:pt x="80" y="40"/>
                    </a:cubicBezTo>
                    <a:cubicBezTo>
                      <a:pt x="71" y="40"/>
                      <a:pt x="64" y="33"/>
                      <a:pt x="64" y="24"/>
                    </a:cubicBezTo>
                    <a:close/>
                    <a:moveTo>
                      <a:pt x="16" y="72"/>
                    </a:moveTo>
                    <a:cubicBezTo>
                      <a:pt x="16" y="63"/>
                      <a:pt x="23" y="56"/>
                      <a:pt x="32" y="56"/>
                    </a:cubicBezTo>
                    <a:cubicBezTo>
                      <a:pt x="40" y="56"/>
                      <a:pt x="48" y="63"/>
                      <a:pt x="48" y="72"/>
                    </a:cubicBezTo>
                    <a:cubicBezTo>
                      <a:pt x="48" y="81"/>
                      <a:pt x="40" y="88"/>
                      <a:pt x="32" y="88"/>
                    </a:cubicBezTo>
                    <a:cubicBezTo>
                      <a:pt x="23" y="88"/>
                      <a:pt x="16" y="81"/>
                      <a:pt x="16" y="72"/>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3A3E3CA8-9367-45E2-8767-B24CFFAD21C3}"/>
              </a:ext>
            </a:extLst>
          </p:cNvPr>
          <p:cNvGrpSpPr/>
          <p:nvPr/>
        </p:nvGrpSpPr>
        <p:grpSpPr>
          <a:xfrm>
            <a:off x="4808170" y="1328423"/>
            <a:ext cx="1737113" cy="1005698"/>
            <a:chOff x="4807987" y="1328125"/>
            <a:chExt cx="1737360" cy="1005840"/>
          </a:xfrm>
        </p:grpSpPr>
        <p:sp>
          <p:nvSpPr>
            <p:cNvPr id="39" name="Rectangle 38">
              <a:extLst>
                <a:ext uri="{FF2B5EF4-FFF2-40B4-BE49-F238E27FC236}">
                  <a16:creationId xmlns:a16="http://schemas.microsoft.com/office/drawing/2014/main" id="{F914664C-DA51-4DD8-9034-D9C5B17CFDE5}"/>
                </a:ext>
              </a:extLst>
            </p:cNvPr>
            <p:cNvSpPr/>
            <p:nvPr/>
          </p:nvSpPr>
          <p:spPr bwMode="auto">
            <a:xfrm>
              <a:off x="4807987" y="1328125"/>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SSO to SaaS</a:t>
              </a:r>
            </a:p>
          </p:txBody>
        </p:sp>
        <p:pic>
          <p:nvPicPr>
            <p:cNvPr id="5" name="Picture 4" descr="A close up of a sign&#10;&#10;Description generated with high confidence">
              <a:extLst>
                <a:ext uri="{FF2B5EF4-FFF2-40B4-BE49-F238E27FC236}">
                  <a16:creationId xmlns:a16="http://schemas.microsoft.com/office/drawing/2014/main" id="{829623E3-13E7-4C15-99F6-929300F4C202}"/>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935470" y="1670140"/>
              <a:ext cx="468504" cy="321810"/>
            </a:xfrm>
            <a:prstGeom prst="rect">
              <a:avLst/>
            </a:prstGeom>
          </p:spPr>
        </p:pic>
      </p:grpSp>
      <p:grpSp>
        <p:nvGrpSpPr>
          <p:cNvPr id="13" name="Group 12">
            <a:extLst>
              <a:ext uri="{FF2B5EF4-FFF2-40B4-BE49-F238E27FC236}">
                <a16:creationId xmlns:a16="http://schemas.microsoft.com/office/drawing/2014/main" id="{DFC7B18F-2CB9-462E-81BF-F45A68E63A64}"/>
              </a:ext>
            </a:extLst>
          </p:cNvPr>
          <p:cNvGrpSpPr/>
          <p:nvPr/>
        </p:nvGrpSpPr>
        <p:grpSpPr>
          <a:xfrm>
            <a:off x="4808170" y="4519385"/>
            <a:ext cx="1737113" cy="1005698"/>
            <a:chOff x="4807987" y="4519540"/>
            <a:chExt cx="1737360" cy="1005840"/>
          </a:xfrm>
        </p:grpSpPr>
        <p:sp>
          <p:nvSpPr>
            <p:cNvPr id="42" name="Rectangle 41">
              <a:extLst>
                <a:ext uri="{FF2B5EF4-FFF2-40B4-BE49-F238E27FC236}">
                  <a16:creationId xmlns:a16="http://schemas.microsoft.com/office/drawing/2014/main" id="{7730C322-EB25-488C-8248-FB3C3F7688BC}"/>
                </a:ext>
              </a:extLst>
            </p:cNvPr>
            <p:cNvSpPr/>
            <p:nvPr/>
          </p:nvSpPr>
          <p:spPr bwMode="auto">
            <a:xfrm>
              <a:off x="4807987" y="451954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Microsoft Authenticator  - Password-less Access</a:t>
              </a:r>
            </a:p>
          </p:txBody>
        </p:sp>
        <p:grpSp>
          <p:nvGrpSpPr>
            <p:cNvPr id="7" name="Group 6">
              <a:extLst>
                <a:ext uri="{FF2B5EF4-FFF2-40B4-BE49-F238E27FC236}">
                  <a16:creationId xmlns:a16="http://schemas.microsoft.com/office/drawing/2014/main" id="{0425C2AA-642F-4F4F-804A-064CEC55C1D7}"/>
                </a:ext>
              </a:extLst>
            </p:cNvPr>
            <p:cNvGrpSpPr>
              <a:grpSpLocks noChangeAspect="1"/>
            </p:cNvGrpSpPr>
            <p:nvPr/>
          </p:nvGrpSpPr>
          <p:grpSpPr>
            <a:xfrm>
              <a:off x="5050459" y="4797980"/>
              <a:ext cx="238526" cy="448955"/>
              <a:chOff x="7368827" y="4988149"/>
              <a:chExt cx="456145" cy="858558"/>
            </a:xfrm>
          </p:grpSpPr>
          <p:grpSp>
            <p:nvGrpSpPr>
              <p:cNvPr id="92" name="Group 91">
                <a:extLst>
                  <a:ext uri="{FF2B5EF4-FFF2-40B4-BE49-F238E27FC236}">
                    <a16:creationId xmlns:a16="http://schemas.microsoft.com/office/drawing/2014/main" id="{168BF342-0CCA-491D-B81F-F2C78EC76731}"/>
                  </a:ext>
                </a:extLst>
              </p:cNvPr>
              <p:cNvGrpSpPr/>
              <p:nvPr/>
            </p:nvGrpSpPr>
            <p:grpSpPr>
              <a:xfrm>
                <a:off x="7368827" y="4988149"/>
                <a:ext cx="456145" cy="858558"/>
                <a:chOff x="9273976" y="4198321"/>
                <a:chExt cx="406409" cy="764944"/>
              </a:xfrm>
            </p:grpSpPr>
            <p:sp>
              <p:nvSpPr>
                <p:cNvPr id="93" name="Freeform 8">
                  <a:extLst>
                    <a:ext uri="{FF2B5EF4-FFF2-40B4-BE49-F238E27FC236}">
                      <a16:creationId xmlns:a16="http://schemas.microsoft.com/office/drawing/2014/main" id="{F81FA1F0-C6EA-4542-BBE5-99D183264D46}"/>
                    </a:ext>
                  </a:extLst>
                </p:cNvPr>
                <p:cNvSpPr>
                  <a:spLocks/>
                </p:cNvSpPr>
                <p:nvPr/>
              </p:nvSpPr>
              <p:spPr bwMode="auto">
                <a:xfrm>
                  <a:off x="9273976" y="4198321"/>
                  <a:ext cx="406409" cy="764944"/>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defTabSz="932563">
                    <a:defRPr/>
                  </a:pPr>
                  <a:endParaRPr lang="en-US" sz="1836" kern="0" dirty="0">
                    <a:solidFill>
                      <a:srgbClr val="353535"/>
                    </a:solidFill>
                    <a:latin typeface="Segoe UI Semilight"/>
                  </a:endParaRPr>
                </a:p>
              </p:txBody>
            </p:sp>
            <p:sp>
              <p:nvSpPr>
                <p:cNvPr id="94" name="Line 9">
                  <a:extLst>
                    <a:ext uri="{FF2B5EF4-FFF2-40B4-BE49-F238E27FC236}">
                      <a16:creationId xmlns:a16="http://schemas.microsoft.com/office/drawing/2014/main" id="{D87A2C07-971E-4304-B10B-4407CC55D241}"/>
                    </a:ext>
                  </a:extLst>
                </p:cNvPr>
                <p:cNvSpPr>
                  <a:spLocks noChangeShapeType="1"/>
                </p:cNvSpPr>
                <p:nvPr/>
              </p:nvSpPr>
              <p:spPr bwMode="auto">
                <a:xfrm flipH="1" flipV="1">
                  <a:off x="9273976" y="4854288"/>
                  <a:ext cx="406409"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3247" tIns="46623" rIns="93247" bIns="46623" numCol="1" anchor="t" anchorCtr="0" compatLnSpc="1">
                  <a:prstTxWarp prst="textNoShape">
                    <a:avLst/>
                  </a:prstTxWarp>
                </a:bodyPr>
                <a:lstStyle/>
                <a:p>
                  <a:pPr defTabSz="932563">
                    <a:defRPr/>
                  </a:pPr>
                  <a:endParaRPr lang="en-US" sz="1836" kern="0" dirty="0">
                    <a:solidFill>
                      <a:srgbClr val="353535"/>
                    </a:solidFill>
                    <a:latin typeface="Segoe UI Semilight"/>
                  </a:endParaRPr>
                </a:p>
              </p:txBody>
            </p:sp>
            <p:sp>
              <p:nvSpPr>
                <p:cNvPr id="96" name="Line 10">
                  <a:extLst>
                    <a:ext uri="{FF2B5EF4-FFF2-40B4-BE49-F238E27FC236}">
                      <a16:creationId xmlns:a16="http://schemas.microsoft.com/office/drawing/2014/main" id="{D3D97733-E9CA-40ED-9E14-E3AFE7BA27E4}"/>
                    </a:ext>
                  </a:extLst>
                </p:cNvPr>
                <p:cNvSpPr>
                  <a:spLocks noChangeShapeType="1"/>
                </p:cNvSpPr>
                <p:nvPr/>
              </p:nvSpPr>
              <p:spPr bwMode="auto">
                <a:xfrm>
                  <a:off x="9273976" y="4298916"/>
                  <a:ext cx="402623" cy="2548"/>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3247" tIns="46623" rIns="93247" bIns="46623" numCol="1" anchor="t" anchorCtr="0" compatLnSpc="1">
                  <a:prstTxWarp prst="textNoShape">
                    <a:avLst/>
                  </a:prstTxWarp>
                </a:bodyPr>
                <a:lstStyle/>
                <a:p>
                  <a:pPr defTabSz="932563">
                    <a:defRPr/>
                  </a:pPr>
                  <a:endParaRPr lang="en-US" sz="1836" kern="0" dirty="0">
                    <a:solidFill>
                      <a:srgbClr val="353535"/>
                    </a:solidFill>
                    <a:latin typeface="Segoe UI Semilight"/>
                  </a:endParaRPr>
                </a:p>
              </p:txBody>
            </p:sp>
          </p:grpSp>
          <p:sp>
            <p:nvSpPr>
              <p:cNvPr id="97" name="Freeform 172">
                <a:extLst>
                  <a:ext uri="{FF2B5EF4-FFF2-40B4-BE49-F238E27FC236}">
                    <a16:creationId xmlns:a16="http://schemas.microsoft.com/office/drawing/2014/main" id="{2D8E4F98-8B5F-467E-A246-59D52DFDF2BC}"/>
                  </a:ext>
                </a:extLst>
              </p:cNvPr>
              <p:cNvSpPr>
                <a:spLocks noChangeAspect="1"/>
              </p:cNvSpPr>
              <p:nvPr/>
            </p:nvSpPr>
            <p:spPr bwMode="black">
              <a:xfrm>
                <a:off x="7436763" y="5243735"/>
                <a:ext cx="324656" cy="368647"/>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2613" h="1524532">
                    <a:moveTo>
                      <a:pt x="671962" y="451283"/>
                    </a:moveTo>
                    <a:cubicBezTo>
                      <a:pt x="569045" y="451283"/>
                      <a:pt x="485615" y="534713"/>
                      <a:pt x="485615" y="637630"/>
                    </a:cubicBezTo>
                    <a:cubicBezTo>
                      <a:pt x="485615" y="689089"/>
                      <a:pt x="506472" y="735675"/>
                      <a:pt x="540195" y="769397"/>
                    </a:cubicBezTo>
                    <a:lnTo>
                      <a:pt x="580648" y="796671"/>
                    </a:lnTo>
                    <a:lnTo>
                      <a:pt x="525619" y="1087555"/>
                    </a:lnTo>
                    <a:lnTo>
                      <a:pt x="818303" y="1087555"/>
                    </a:lnTo>
                    <a:lnTo>
                      <a:pt x="763275" y="796673"/>
                    </a:lnTo>
                    <a:lnTo>
                      <a:pt x="803729" y="769397"/>
                    </a:lnTo>
                    <a:cubicBezTo>
                      <a:pt x="837452" y="735675"/>
                      <a:pt x="858309" y="689089"/>
                      <a:pt x="858309" y="637630"/>
                    </a:cubicBezTo>
                    <a:cubicBezTo>
                      <a:pt x="858309" y="534713"/>
                      <a:pt x="774879" y="451283"/>
                      <a:pt x="671962" y="451283"/>
                    </a:cubicBezTo>
                    <a:close/>
                    <a:moveTo>
                      <a:pt x="665941" y="0"/>
                    </a:moveTo>
                    <a:cubicBezTo>
                      <a:pt x="677983" y="0"/>
                      <a:pt x="677983" y="0"/>
                      <a:pt x="677983" y="12004"/>
                    </a:cubicBezTo>
                    <a:cubicBezTo>
                      <a:pt x="750235" y="72025"/>
                      <a:pt x="858613" y="156055"/>
                      <a:pt x="1015160" y="156055"/>
                    </a:cubicBezTo>
                    <a:cubicBezTo>
                      <a:pt x="1099454" y="156055"/>
                      <a:pt x="1195790" y="132046"/>
                      <a:pt x="1292127" y="84029"/>
                    </a:cubicBezTo>
                    <a:cubicBezTo>
                      <a:pt x="1460715" y="624218"/>
                      <a:pt x="1195790" y="1248436"/>
                      <a:pt x="665941" y="1524532"/>
                    </a:cubicBezTo>
                    <a:cubicBezTo>
                      <a:pt x="136091" y="1248436"/>
                      <a:pt x="-116792" y="624218"/>
                      <a:pt x="51797" y="84029"/>
                    </a:cubicBezTo>
                    <a:cubicBezTo>
                      <a:pt x="148133" y="132046"/>
                      <a:pt x="244469" y="156055"/>
                      <a:pt x="328763" y="156055"/>
                    </a:cubicBezTo>
                    <a:cubicBezTo>
                      <a:pt x="485310" y="156055"/>
                      <a:pt x="593688" y="72025"/>
                      <a:pt x="665941" y="12004"/>
                    </a:cubicBezTo>
                    <a:cubicBezTo>
                      <a:pt x="665941" y="0"/>
                      <a:pt x="665941" y="0"/>
                      <a:pt x="665941" y="0"/>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94897" tIns="75919" rIns="94897" bIns="75919" numCol="1" spcCol="0" rtlCol="0" fromWordArt="0" anchor="t" anchorCtr="0" forceAA="0" compatLnSpc="1">
                <a:prstTxWarp prst="textNoShape">
                  <a:avLst/>
                </a:prstTxWarp>
                <a:noAutofit/>
              </a:bodyPr>
              <a:lstStyle/>
              <a:p>
                <a:pPr algn="ctr" defTabSz="483831" fontAlgn="base">
                  <a:lnSpc>
                    <a:spcPct val="90000"/>
                  </a:lnSpc>
                  <a:spcBef>
                    <a:spcPct val="0"/>
                  </a:spcBef>
                  <a:spcAft>
                    <a:spcPct val="0"/>
                  </a:spcAft>
                  <a:defRPr/>
                </a:pPr>
                <a:endParaRPr lang="en-US" sz="1246"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spTree>
    <p:extLst>
      <p:ext uri="{BB962C8B-B14F-4D97-AF65-F5344CB8AC3E}">
        <p14:creationId xmlns:p14="http://schemas.microsoft.com/office/powerpoint/2010/main" val="4186574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42" presetClass="path" presetSubtype="0" decel="100000" fill="hold" grpId="1" nodeType="withEffect">
                                  <p:stCondLst>
                                    <p:cond delay="0"/>
                                  </p:stCondLst>
                                  <p:childTnLst>
                                    <p:animMotion origin="layout" path="M 0 -3.99001E-6 L 0 0.25012 " pathEditMode="relative" rAng="0" ptsTypes="AA">
                                      <p:cBhvr>
                                        <p:cTn id="9" dur="750" spd="-100000" fill="hold"/>
                                        <p:tgtEl>
                                          <p:spTgt spid="2"/>
                                        </p:tgtEl>
                                        <p:attrNameLst>
                                          <p:attrName>ppt_x</p:attrName>
                                          <p:attrName>ppt_y</p:attrName>
                                        </p:attrNameLst>
                                      </p:cBhvr>
                                      <p:rCtr x="0" y="12506"/>
                                    </p:animMotion>
                                  </p:childTnLst>
                                </p:cTn>
                              </p:par>
                            </p:childTnLst>
                          </p:cTn>
                        </p:par>
                        <p:par>
                          <p:cTn id="10" fill="hold">
                            <p:stCondLst>
                              <p:cond delay="750"/>
                            </p:stCondLst>
                            <p:childTnLst>
                              <p:par>
                                <p:cTn id="11" presetID="1" presetClass="entr" presetSubtype="0" fill="hold" grpId="0" nodeType="after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p:bldP spid="109" grpId="0"/>
      <p:bldP spid="110" grpId="0"/>
      <p:bldP spid="111" grpId="0"/>
      <p:bldP spid="36" grpId="0" animBg="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C51786-224E-4E39-B529-F70416B290C5}"/>
              </a:ext>
            </a:extLst>
          </p:cNvPr>
          <p:cNvGrpSpPr/>
          <p:nvPr/>
        </p:nvGrpSpPr>
        <p:grpSpPr>
          <a:xfrm>
            <a:off x="448213" y="470487"/>
            <a:ext cx="1344637" cy="1344637"/>
            <a:chOff x="1620450" y="4864384"/>
            <a:chExt cx="1371600" cy="1371600"/>
          </a:xfrm>
        </p:grpSpPr>
        <p:sp>
          <p:nvSpPr>
            <p:cNvPr id="211" name="Oval 210"/>
            <p:cNvSpPr/>
            <p:nvPr/>
          </p:nvSpPr>
          <p:spPr bwMode="auto">
            <a:xfrm>
              <a:off x="1620450" y="4864384"/>
              <a:ext cx="1371600" cy="1371600"/>
            </a:xfrm>
            <a:prstGeom prst="ellipse">
              <a:avLst/>
            </a:prstGeom>
            <a:solidFill>
              <a:schemeClr val="bg1">
                <a:lumMod val="95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kern="0">
                <a:gradFill>
                  <a:gsLst>
                    <a:gs pos="0">
                      <a:srgbClr val="FFFFFF"/>
                    </a:gs>
                    <a:gs pos="100000">
                      <a:srgbClr val="FFFFFF"/>
                    </a:gs>
                  </a:gsLst>
                  <a:lin ang="5400000" scaled="0"/>
                </a:gradFill>
                <a:cs typeface="Segoe UI" pitchFamily="34" charset="0"/>
              </a:endParaRPr>
            </a:p>
          </p:txBody>
        </p:sp>
        <p:sp>
          <p:nvSpPr>
            <p:cNvPr id="468" name="Freeform 5">
              <a:extLst>
                <a:ext uri="{FF2B5EF4-FFF2-40B4-BE49-F238E27FC236}">
                  <a16:creationId xmlns:a16="http://schemas.microsoft.com/office/drawing/2014/main" id="{A5B4DF16-EA49-4B9E-958F-D95ABDA3C139}"/>
                </a:ext>
              </a:extLst>
            </p:cNvPr>
            <p:cNvSpPr>
              <a:spLocks noEditPoints="1"/>
            </p:cNvSpPr>
            <p:nvPr/>
          </p:nvSpPr>
          <p:spPr bwMode="auto">
            <a:xfrm>
              <a:off x="1865119" y="5441852"/>
              <a:ext cx="105081" cy="11740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505050"/>
                </a:solidFill>
                <a:latin typeface="Segoe UI Semilight"/>
              </a:endParaRPr>
            </a:p>
          </p:txBody>
        </p:sp>
        <p:grpSp>
          <p:nvGrpSpPr>
            <p:cNvPr id="4" name="Group 3">
              <a:extLst>
                <a:ext uri="{FF2B5EF4-FFF2-40B4-BE49-F238E27FC236}">
                  <a16:creationId xmlns:a16="http://schemas.microsoft.com/office/drawing/2014/main" id="{BC143683-E1DB-4B02-80E3-FA5E749D8E3C}"/>
                </a:ext>
              </a:extLst>
            </p:cNvPr>
            <p:cNvGrpSpPr/>
            <p:nvPr/>
          </p:nvGrpSpPr>
          <p:grpSpPr>
            <a:xfrm>
              <a:off x="1853307" y="5641548"/>
              <a:ext cx="128705" cy="132063"/>
              <a:chOff x="993224" y="3454771"/>
              <a:chExt cx="462126" cy="474184"/>
            </a:xfrm>
          </p:grpSpPr>
          <p:sp>
            <p:nvSpPr>
              <p:cNvPr id="469" name="Freeform 100">
                <a:extLst>
                  <a:ext uri="{FF2B5EF4-FFF2-40B4-BE49-F238E27FC236}">
                    <a16:creationId xmlns:a16="http://schemas.microsoft.com/office/drawing/2014/main" id="{27468E96-0301-4F8B-8C3C-F92DA67C73CA}"/>
                  </a:ext>
                </a:extLst>
              </p:cNvPr>
              <p:cNvSpPr>
                <a:spLocks/>
              </p:cNvSpPr>
              <p:nvPr/>
            </p:nvSpPr>
            <p:spPr bwMode="auto">
              <a:xfrm>
                <a:off x="993224" y="3454771"/>
                <a:ext cx="237091" cy="474184"/>
              </a:xfrm>
              <a:custGeom>
                <a:avLst/>
                <a:gdLst>
                  <a:gd name="T0" fmla="*/ 163 w 163"/>
                  <a:gd name="T1" fmla="*/ 0 h 327"/>
                  <a:gd name="T2" fmla="*/ 87 w 163"/>
                  <a:gd name="T3" fmla="*/ 29 h 327"/>
                  <a:gd name="T4" fmla="*/ 2 w 163"/>
                  <a:gd name="T5" fmla="*/ 0 h 327"/>
                  <a:gd name="T6" fmla="*/ 16 w 163"/>
                  <a:gd name="T7" fmla="*/ 187 h 327"/>
                  <a:gd name="T8" fmla="*/ 163 w 163"/>
                  <a:gd name="T9" fmla="*/ 327 h 327"/>
                </a:gdLst>
                <a:ahLst/>
                <a:cxnLst>
                  <a:cxn ang="0">
                    <a:pos x="T0" y="T1"/>
                  </a:cxn>
                  <a:cxn ang="0">
                    <a:pos x="T2" y="T3"/>
                  </a:cxn>
                  <a:cxn ang="0">
                    <a:pos x="T4" y="T5"/>
                  </a:cxn>
                  <a:cxn ang="0">
                    <a:pos x="T6" y="T7"/>
                  </a:cxn>
                  <a:cxn ang="0">
                    <a:pos x="T8" y="T9"/>
                  </a:cxn>
                </a:cxnLst>
                <a:rect l="0" t="0" r="r" b="b"/>
                <a:pathLst>
                  <a:path w="163" h="327">
                    <a:moveTo>
                      <a:pt x="163" y="0"/>
                    </a:moveTo>
                    <a:cubicBezTo>
                      <a:pt x="163" y="0"/>
                      <a:pt x="137" y="29"/>
                      <a:pt x="87" y="29"/>
                    </a:cubicBezTo>
                    <a:cubicBezTo>
                      <a:pt x="38" y="29"/>
                      <a:pt x="2" y="0"/>
                      <a:pt x="2" y="0"/>
                    </a:cubicBezTo>
                    <a:cubicBezTo>
                      <a:pt x="2" y="0"/>
                      <a:pt x="0" y="146"/>
                      <a:pt x="16" y="187"/>
                    </a:cubicBezTo>
                    <a:cubicBezTo>
                      <a:pt x="35" y="234"/>
                      <a:pt x="70" y="289"/>
                      <a:pt x="163" y="327"/>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endParaRPr lang="en-US" sz="1730">
                  <a:solidFill>
                    <a:srgbClr val="505050"/>
                  </a:solidFill>
                  <a:latin typeface="Segoe UI Semilight"/>
                </a:endParaRPr>
              </a:p>
            </p:txBody>
          </p:sp>
          <p:sp>
            <p:nvSpPr>
              <p:cNvPr id="470" name="Freeform 101">
                <a:extLst>
                  <a:ext uri="{FF2B5EF4-FFF2-40B4-BE49-F238E27FC236}">
                    <a16:creationId xmlns:a16="http://schemas.microsoft.com/office/drawing/2014/main" id="{12C4A039-6E98-47C2-8F2E-BAEE316054F9}"/>
                  </a:ext>
                </a:extLst>
              </p:cNvPr>
              <p:cNvSpPr>
                <a:spLocks/>
              </p:cNvSpPr>
              <p:nvPr/>
            </p:nvSpPr>
            <p:spPr bwMode="auto">
              <a:xfrm>
                <a:off x="1218259" y="3454771"/>
                <a:ext cx="237091" cy="474184"/>
              </a:xfrm>
              <a:custGeom>
                <a:avLst/>
                <a:gdLst>
                  <a:gd name="T0" fmla="*/ 4 w 163"/>
                  <a:gd name="T1" fmla="*/ 327 h 327"/>
                  <a:gd name="T2" fmla="*/ 147 w 163"/>
                  <a:gd name="T3" fmla="*/ 187 h 327"/>
                  <a:gd name="T4" fmla="*/ 161 w 163"/>
                  <a:gd name="T5" fmla="*/ 0 h 327"/>
                  <a:gd name="T6" fmla="*/ 76 w 163"/>
                  <a:gd name="T7" fmla="*/ 29 h 327"/>
                  <a:gd name="T8" fmla="*/ 0 w 163"/>
                  <a:gd name="T9" fmla="*/ 0 h 327"/>
                </a:gdLst>
                <a:ahLst/>
                <a:cxnLst>
                  <a:cxn ang="0">
                    <a:pos x="T0" y="T1"/>
                  </a:cxn>
                  <a:cxn ang="0">
                    <a:pos x="T2" y="T3"/>
                  </a:cxn>
                  <a:cxn ang="0">
                    <a:pos x="T4" y="T5"/>
                  </a:cxn>
                  <a:cxn ang="0">
                    <a:pos x="T6" y="T7"/>
                  </a:cxn>
                  <a:cxn ang="0">
                    <a:pos x="T8" y="T9"/>
                  </a:cxn>
                </a:cxnLst>
                <a:rect l="0" t="0" r="r" b="b"/>
                <a:pathLst>
                  <a:path w="163" h="327">
                    <a:moveTo>
                      <a:pt x="4" y="327"/>
                    </a:moveTo>
                    <a:cubicBezTo>
                      <a:pt x="96" y="289"/>
                      <a:pt x="128" y="234"/>
                      <a:pt x="147" y="187"/>
                    </a:cubicBezTo>
                    <a:cubicBezTo>
                      <a:pt x="163" y="146"/>
                      <a:pt x="161" y="0"/>
                      <a:pt x="161" y="0"/>
                    </a:cubicBezTo>
                    <a:cubicBezTo>
                      <a:pt x="161" y="0"/>
                      <a:pt x="126" y="29"/>
                      <a:pt x="76" y="29"/>
                    </a:cubicBezTo>
                    <a:cubicBezTo>
                      <a:pt x="26" y="29"/>
                      <a:pt x="0" y="0"/>
                      <a:pt x="0"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endParaRPr lang="en-US" sz="1730">
                  <a:solidFill>
                    <a:srgbClr val="505050"/>
                  </a:solidFill>
                  <a:latin typeface="Segoe UI Semilight"/>
                </a:endParaRPr>
              </a:p>
            </p:txBody>
          </p:sp>
        </p:grpSp>
        <p:sp>
          <p:nvSpPr>
            <p:cNvPr id="5" name="Rectangle 4">
              <a:extLst>
                <a:ext uri="{FF2B5EF4-FFF2-40B4-BE49-F238E27FC236}">
                  <a16:creationId xmlns:a16="http://schemas.microsoft.com/office/drawing/2014/main" id="{E3B59379-2846-4730-A5BA-CF8DA0A344BD}"/>
                </a:ext>
              </a:extLst>
            </p:cNvPr>
            <p:cNvSpPr/>
            <p:nvPr/>
          </p:nvSpPr>
          <p:spPr bwMode="black">
            <a:xfrm>
              <a:off x="2076831" y="5422900"/>
              <a:ext cx="694309" cy="145253"/>
            </a:xfrm>
            <a:prstGeom prst="rect">
              <a:avLst/>
            </a:prstGeom>
            <a:solidFill>
              <a:schemeClr val="bg1">
                <a:lumMod val="95000"/>
              </a:schemeClr>
            </a:solidFill>
            <a:ln w="12700">
              <a:solidFill>
                <a:schemeClr val="tx1"/>
              </a:solidFill>
              <a:miter lim="800000"/>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0" rIns="0" bIns="0" numCol="1" spcCol="0" rtlCol="0" fromWordArt="0" anchor="ctr" anchorCtr="0" forceAA="0" compatLnSpc="1">
              <a:prstTxWarp prst="textNoShape">
                <a:avLst/>
              </a:prstTxWarp>
              <a:noAutofit/>
            </a:bodyPr>
            <a:lstStyle/>
            <a:p>
              <a:pPr defTabSz="896094" fontAlgn="base">
                <a:lnSpc>
                  <a:spcPct val="90000"/>
                </a:lnSpc>
                <a:spcBef>
                  <a:spcPct val="0"/>
                </a:spcBef>
                <a:spcAft>
                  <a:spcPct val="0"/>
                </a:spcAft>
              </a:pPr>
              <a:r>
                <a:rPr lang="en-US" sz="882" kern="0">
                  <a:solidFill>
                    <a:schemeClr val="tx1"/>
                  </a:solidFill>
                  <a:cs typeface="Segoe UI" pitchFamily="34" charset="0"/>
                </a:rPr>
                <a:t>John Doe</a:t>
              </a:r>
            </a:p>
          </p:txBody>
        </p:sp>
        <p:sp>
          <p:nvSpPr>
            <p:cNvPr id="471" name="Rectangle 470">
              <a:extLst>
                <a:ext uri="{FF2B5EF4-FFF2-40B4-BE49-F238E27FC236}">
                  <a16:creationId xmlns:a16="http://schemas.microsoft.com/office/drawing/2014/main" id="{D83AFF68-61E6-4867-9253-AA224F84969D}"/>
                </a:ext>
              </a:extLst>
            </p:cNvPr>
            <p:cNvSpPr/>
            <p:nvPr/>
          </p:nvSpPr>
          <p:spPr bwMode="black">
            <a:xfrm>
              <a:off x="2076831" y="5628358"/>
              <a:ext cx="694309" cy="145253"/>
            </a:xfrm>
            <a:prstGeom prst="rect">
              <a:avLst/>
            </a:prstGeom>
            <a:solidFill>
              <a:schemeClr val="bg1">
                <a:lumMod val="95000"/>
              </a:schemeClr>
            </a:solidFill>
            <a:ln w="12700">
              <a:solidFill>
                <a:schemeClr val="tx1"/>
              </a:solidFill>
              <a:miter lim="800000"/>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0" rIns="0" bIns="0" numCol="1" spcCol="0" rtlCol="0" fromWordArt="0" anchor="ctr" anchorCtr="0" forceAA="0" compatLnSpc="1">
              <a:prstTxWarp prst="textNoShape">
                <a:avLst/>
              </a:prstTxWarp>
              <a:noAutofit/>
            </a:bodyPr>
            <a:lstStyle/>
            <a:p>
              <a:pPr defTabSz="896094" fontAlgn="base">
                <a:lnSpc>
                  <a:spcPct val="90000"/>
                </a:lnSpc>
                <a:spcBef>
                  <a:spcPct val="0"/>
                </a:spcBef>
                <a:spcAft>
                  <a:spcPct val="0"/>
                </a:spcAft>
              </a:pPr>
              <a:r>
                <a:rPr lang="en-US" sz="588" kern="0" err="1">
                  <a:solidFill>
                    <a:schemeClr val="tx1"/>
                  </a:solidFill>
                  <a:latin typeface="Wingdings" panose="05000000000000000000" pitchFamily="2" charset="2"/>
                  <a:cs typeface="Segoe UI" pitchFamily="34" charset="0"/>
                </a:rPr>
                <a:t>lllllll</a:t>
              </a:r>
              <a:endParaRPr lang="en-US" sz="588" kern="0">
                <a:solidFill>
                  <a:schemeClr val="tx1"/>
                </a:solidFill>
                <a:latin typeface="Wingdings" panose="05000000000000000000" pitchFamily="2" charset="2"/>
                <a:cs typeface="Segoe UI" pitchFamily="34" charset="0"/>
              </a:endParaRPr>
            </a:p>
          </p:txBody>
        </p:sp>
      </p:grpSp>
      <p:sp>
        <p:nvSpPr>
          <p:cNvPr id="2" name="Title 1">
            <a:extLst>
              <a:ext uri="{FF2B5EF4-FFF2-40B4-BE49-F238E27FC236}">
                <a16:creationId xmlns:a16="http://schemas.microsoft.com/office/drawing/2014/main" id="{B561534E-BE95-4F0E-A1E8-A76C8D7DC240}"/>
              </a:ext>
            </a:extLst>
          </p:cNvPr>
          <p:cNvSpPr>
            <a:spLocks noGrp="1"/>
          </p:cNvSpPr>
          <p:nvPr>
            <p:ph type="title"/>
          </p:nvPr>
        </p:nvSpPr>
        <p:spPr/>
        <p:txBody>
          <a:bodyPr/>
          <a:lstStyle/>
          <a:p>
            <a:pPr algn="ctr"/>
            <a:r>
              <a:rPr lang="en-US" sz="4313"/>
              <a:t>1 Identity, 1000s of Apps</a:t>
            </a:r>
            <a:br>
              <a:rPr lang="en-US" sz="4313"/>
            </a:br>
            <a:endParaRPr lang="en-US" sz="4313"/>
          </a:p>
        </p:txBody>
      </p:sp>
      <p:grpSp>
        <p:nvGrpSpPr>
          <p:cNvPr id="202" name="Group 201">
            <a:extLst>
              <a:ext uri="{FF2B5EF4-FFF2-40B4-BE49-F238E27FC236}">
                <a16:creationId xmlns:a16="http://schemas.microsoft.com/office/drawing/2014/main" id="{8E6590DD-AE23-4FFF-95A8-A171E27A4C00}"/>
              </a:ext>
            </a:extLst>
          </p:cNvPr>
          <p:cNvGrpSpPr/>
          <p:nvPr/>
        </p:nvGrpSpPr>
        <p:grpSpPr>
          <a:xfrm>
            <a:off x="-104475" y="3048203"/>
            <a:ext cx="3479818" cy="2043508"/>
            <a:chOff x="-106571" y="3108829"/>
            <a:chExt cx="3549596" cy="2084485"/>
          </a:xfrm>
        </p:grpSpPr>
        <p:sp useBgFill="1">
          <p:nvSpPr>
            <p:cNvPr id="203" name="Freeform 280">
              <a:extLst>
                <a:ext uri="{FF2B5EF4-FFF2-40B4-BE49-F238E27FC236}">
                  <a16:creationId xmlns:a16="http://schemas.microsoft.com/office/drawing/2014/main" id="{D4EE5D6D-7DCD-4173-B8CA-851380AFB2D6}"/>
                </a:ext>
              </a:extLst>
            </p:cNvPr>
            <p:cNvSpPr/>
            <p:nvPr/>
          </p:nvSpPr>
          <p:spPr bwMode="auto">
            <a:xfrm>
              <a:off x="-106571" y="3108829"/>
              <a:ext cx="3549596" cy="2033582"/>
            </a:xfrm>
            <a:prstGeom prst="triangle">
              <a:avLst/>
            </a:prstGeom>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kern="0">
                <a:gradFill>
                  <a:gsLst>
                    <a:gs pos="0">
                      <a:srgbClr val="FFFFFF"/>
                    </a:gs>
                    <a:gs pos="100000">
                      <a:srgbClr val="FFFFFF"/>
                    </a:gs>
                  </a:gsLst>
                  <a:lin ang="5400000" scaled="0"/>
                </a:gradFill>
                <a:cs typeface="Segoe UI" pitchFamily="34" charset="0"/>
              </a:endParaRPr>
            </a:p>
          </p:txBody>
        </p:sp>
        <p:sp>
          <p:nvSpPr>
            <p:cNvPr id="225" name="Rectangle 224">
              <a:extLst>
                <a:ext uri="{FF2B5EF4-FFF2-40B4-BE49-F238E27FC236}">
                  <a16:creationId xmlns:a16="http://schemas.microsoft.com/office/drawing/2014/main" id="{57A5F812-67CB-46D9-A2CE-F9DE85299F7E}"/>
                </a:ext>
              </a:extLst>
            </p:cNvPr>
            <p:cNvSpPr/>
            <p:nvPr/>
          </p:nvSpPr>
          <p:spPr>
            <a:xfrm>
              <a:off x="982918" y="3690544"/>
              <a:ext cx="2036850" cy="9848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defTabSz="896094" fontAlgn="base">
                <a:spcAft>
                  <a:spcPct val="0"/>
                </a:spcAft>
              </a:pPr>
              <a:r>
                <a:rPr lang="en-US" sz="1176">
                  <a:solidFill>
                    <a:srgbClr val="353535"/>
                  </a:solidFill>
                  <a:latin typeface="Segoe UI" panose="020B0502040204020203" pitchFamily="34" charset="0"/>
                  <a:cs typeface="Segoe UI" panose="020B0502040204020203" pitchFamily="34" charset="0"/>
                </a:rPr>
                <a:t>Windows Server</a:t>
              </a:r>
            </a:p>
            <a:p>
              <a:pPr defTabSz="896094" fontAlgn="base">
                <a:spcAft>
                  <a:spcPct val="0"/>
                </a:spcAft>
              </a:pPr>
              <a:r>
                <a:rPr lang="en-US" sz="1176">
                  <a:solidFill>
                    <a:srgbClr val="353535"/>
                  </a:solidFill>
                  <a:latin typeface="Segoe UI" panose="020B0502040204020203" pitchFamily="34" charset="0"/>
                  <a:cs typeface="Segoe UI" panose="020B0502040204020203" pitchFamily="34" charset="0"/>
                </a:rPr>
                <a:t>Active Directory</a:t>
              </a:r>
            </a:p>
          </p:txBody>
        </p:sp>
        <p:pic>
          <p:nvPicPr>
            <p:cNvPr id="270" name="Picture 269">
              <a:extLst>
                <a:ext uri="{FF2B5EF4-FFF2-40B4-BE49-F238E27FC236}">
                  <a16:creationId xmlns:a16="http://schemas.microsoft.com/office/drawing/2014/main" id="{56BD2BDD-3776-4C39-9CC2-292211D310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81539" y="3204597"/>
              <a:ext cx="986067" cy="652749"/>
            </a:xfrm>
            <a:prstGeom prst="rect">
              <a:avLst/>
            </a:prstGeom>
          </p:spPr>
        </p:pic>
        <p:sp>
          <p:nvSpPr>
            <p:cNvPr id="271" name="Rectangle 270">
              <a:extLst>
                <a:ext uri="{FF2B5EF4-FFF2-40B4-BE49-F238E27FC236}">
                  <a16:creationId xmlns:a16="http://schemas.microsoft.com/office/drawing/2014/main" id="{EC843361-58A1-4B8A-9522-3F0E8FC2A292}"/>
                </a:ext>
              </a:extLst>
            </p:cNvPr>
            <p:cNvSpPr/>
            <p:nvPr/>
          </p:nvSpPr>
          <p:spPr bwMode="auto">
            <a:xfrm>
              <a:off x="1361656" y="3763152"/>
              <a:ext cx="1625366" cy="1430162"/>
            </a:xfrm>
            <a:prstGeom prst="rect">
              <a:avLst/>
            </a:prstGeom>
            <a:noFill/>
          </p:spPr>
          <p:txBody>
            <a:bodyPr wrap="none" lIns="175761" tIns="140609" rIns="175761" bIns="140609" rtlCol="0">
              <a:spAutoFit/>
            </a:bodyPr>
            <a:lstStyle/>
            <a:p>
              <a:pPr defTabSz="878727">
                <a:lnSpc>
                  <a:spcPct val="90000"/>
                </a:lnSpc>
                <a:spcAft>
                  <a:spcPts val="576"/>
                </a:spcAft>
              </a:pPr>
              <a:br>
                <a:rPr lang="en-US" sz="2691" kern="0" spc="-76">
                  <a:gradFill>
                    <a:gsLst>
                      <a:gs pos="20000">
                        <a:schemeClr val="tx1"/>
                      </a:gs>
                      <a:gs pos="68000">
                        <a:schemeClr val="tx1"/>
                      </a:gs>
                    </a:gsLst>
                    <a:path path="circle">
                      <a:fillToRect l="50000" t="50000" r="50000" b="50000"/>
                    </a:path>
                  </a:gradFill>
                  <a:latin typeface="Segoe UI Semilight" panose="020B0402040204020203" pitchFamily="34" charset="0"/>
                  <a:cs typeface="Segoe UI Semilight" panose="020B0402040204020203" pitchFamily="34" charset="0"/>
                </a:rPr>
              </a:br>
              <a:r>
                <a:rPr lang="en-US" sz="2691" kern="0" spc="-76">
                  <a:gradFill>
                    <a:gsLst>
                      <a:gs pos="20000">
                        <a:schemeClr val="tx1"/>
                      </a:gs>
                      <a:gs pos="68000">
                        <a:schemeClr val="tx1"/>
                      </a:gs>
                    </a:gsLst>
                    <a:path path="circle">
                      <a:fillToRect l="50000" t="50000" r="50000" b="50000"/>
                    </a:path>
                  </a:gradFill>
                  <a:latin typeface="Segoe UI Semilight" panose="020B0402040204020203" pitchFamily="34" charset="0"/>
                  <a:cs typeface="Segoe UI Semilight" panose="020B0402040204020203" pitchFamily="34" charset="0"/>
                </a:rPr>
                <a:t>On-</a:t>
              </a:r>
              <a:br>
                <a:rPr lang="en-US" sz="2691" kern="0" spc="-76">
                  <a:gradFill>
                    <a:gsLst>
                      <a:gs pos="20000">
                        <a:schemeClr val="tx1"/>
                      </a:gs>
                      <a:gs pos="68000">
                        <a:schemeClr val="tx1"/>
                      </a:gs>
                    </a:gsLst>
                    <a:path path="circle">
                      <a:fillToRect l="50000" t="50000" r="50000" b="50000"/>
                    </a:path>
                  </a:gradFill>
                  <a:latin typeface="Segoe UI Semilight" panose="020B0402040204020203" pitchFamily="34" charset="0"/>
                  <a:cs typeface="Segoe UI Semilight" panose="020B0402040204020203" pitchFamily="34" charset="0"/>
                </a:rPr>
              </a:br>
              <a:r>
                <a:rPr lang="en-US" sz="2691" kern="0" spc="-76">
                  <a:gradFill>
                    <a:gsLst>
                      <a:gs pos="20000">
                        <a:schemeClr val="tx1"/>
                      </a:gs>
                      <a:gs pos="68000">
                        <a:schemeClr val="tx1"/>
                      </a:gs>
                    </a:gsLst>
                    <a:path path="circle">
                      <a:fillToRect l="50000" t="50000" r="50000" b="50000"/>
                    </a:path>
                  </a:gradFill>
                  <a:latin typeface="Segoe UI Semilight" panose="020B0402040204020203" pitchFamily="34" charset="0"/>
                  <a:cs typeface="Segoe UI Semilight" panose="020B0402040204020203" pitchFamily="34" charset="0"/>
                </a:rPr>
                <a:t>premises</a:t>
              </a:r>
            </a:p>
          </p:txBody>
        </p:sp>
        <p:grpSp>
          <p:nvGrpSpPr>
            <p:cNvPr id="272" name="Group 207">
              <a:extLst>
                <a:ext uri="{FF2B5EF4-FFF2-40B4-BE49-F238E27FC236}">
                  <a16:creationId xmlns:a16="http://schemas.microsoft.com/office/drawing/2014/main" id="{47563828-065D-44AB-853D-70479D60FDAA}"/>
                </a:ext>
              </a:extLst>
            </p:cNvPr>
            <p:cNvGrpSpPr>
              <a:grpSpLocks noChangeAspect="1"/>
            </p:cNvGrpSpPr>
            <p:nvPr/>
          </p:nvGrpSpPr>
          <p:grpSpPr bwMode="auto">
            <a:xfrm>
              <a:off x="777525" y="4351936"/>
              <a:ext cx="672524" cy="654403"/>
              <a:chOff x="3750" y="2040"/>
              <a:chExt cx="334" cy="325"/>
            </a:xfrm>
          </p:grpSpPr>
          <p:sp>
            <p:nvSpPr>
              <p:cNvPr id="273" name="Rectangle 208">
                <a:extLst>
                  <a:ext uri="{FF2B5EF4-FFF2-40B4-BE49-F238E27FC236}">
                    <a16:creationId xmlns:a16="http://schemas.microsoft.com/office/drawing/2014/main" id="{9A670F5B-A96D-44D8-9EB7-7995924CC1DC}"/>
                  </a:ext>
                </a:extLst>
              </p:cNvPr>
              <p:cNvSpPr>
                <a:spLocks noChangeArrowheads="1"/>
              </p:cNvSpPr>
              <p:nvPr/>
            </p:nvSpPr>
            <p:spPr bwMode="auto">
              <a:xfrm>
                <a:off x="3860" y="2071"/>
                <a:ext cx="150" cy="294"/>
              </a:xfrm>
              <a:prstGeom prst="rect">
                <a:avLst/>
              </a:pr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97" name="Freeform 209">
                <a:extLst>
                  <a:ext uri="{FF2B5EF4-FFF2-40B4-BE49-F238E27FC236}">
                    <a16:creationId xmlns:a16="http://schemas.microsoft.com/office/drawing/2014/main" id="{DFBD131E-5072-4B11-9B08-C51B7C1DC375}"/>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98" name="Freeform 210">
                <a:extLst>
                  <a:ext uri="{FF2B5EF4-FFF2-40B4-BE49-F238E27FC236}">
                    <a16:creationId xmlns:a16="http://schemas.microsoft.com/office/drawing/2014/main" id="{005D8329-7B8E-4ED5-A285-001B61BEEAAE}"/>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99" name="Freeform 211">
                <a:extLst>
                  <a:ext uri="{FF2B5EF4-FFF2-40B4-BE49-F238E27FC236}">
                    <a16:creationId xmlns:a16="http://schemas.microsoft.com/office/drawing/2014/main" id="{99A3172E-A86A-4F60-BEAF-8E508FF96074}"/>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00" name="Rectangle 212">
                <a:extLst>
                  <a:ext uri="{FF2B5EF4-FFF2-40B4-BE49-F238E27FC236}">
                    <a16:creationId xmlns:a16="http://schemas.microsoft.com/office/drawing/2014/main" id="{5CDAA21E-43A3-4FF7-88B7-7B7C2DE0BD8C}"/>
                  </a:ext>
                </a:extLst>
              </p:cNvPr>
              <p:cNvSpPr>
                <a:spLocks noChangeArrowheads="1"/>
              </p:cNvSpPr>
              <p:nvPr/>
            </p:nvSpPr>
            <p:spPr bwMode="auto">
              <a:xfrm>
                <a:off x="3888" y="2040"/>
                <a:ext cx="42" cy="31"/>
              </a:xfrm>
              <a:prstGeom prst="rect">
                <a:avLst/>
              </a:pr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01" name="Rectangle 213">
                <a:extLst>
                  <a:ext uri="{FF2B5EF4-FFF2-40B4-BE49-F238E27FC236}">
                    <a16:creationId xmlns:a16="http://schemas.microsoft.com/office/drawing/2014/main" id="{4EA5D531-C110-4A85-9696-79CAFE103AA5}"/>
                  </a:ext>
                </a:extLst>
              </p:cNvPr>
              <p:cNvSpPr>
                <a:spLocks noChangeArrowheads="1"/>
              </p:cNvSpPr>
              <p:nvPr/>
            </p:nvSpPr>
            <p:spPr bwMode="auto">
              <a:xfrm>
                <a:off x="3970" y="209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2" name="Rectangle 214">
                <a:extLst>
                  <a:ext uri="{FF2B5EF4-FFF2-40B4-BE49-F238E27FC236}">
                    <a16:creationId xmlns:a16="http://schemas.microsoft.com/office/drawing/2014/main" id="{A81B4D0F-720C-4148-B893-DD01344C355D}"/>
                  </a:ext>
                </a:extLst>
              </p:cNvPr>
              <p:cNvSpPr>
                <a:spLocks noChangeArrowheads="1"/>
              </p:cNvSpPr>
              <p:nvPr/>
            </p:nvSpPr>
            <p:spPr bwMode="auto">
              <a:xfrm>
                <a:off x="3970" y="213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3" name="Rectangle 215">
                <a:extLst>
                  <a:ext uri="{FF2B5EF4-FFF2-40B4-BE49-F238E27FC236}">
                    <a16:creationId xmlns:a16="http://schemas.microsoft.com/office/drawing/2014/main" id="{B29F466B-936B-472E-A995-117C32318325}"/>
                  </a:ext>
                </a:extLst>
              </p:cNvPr>
              <p:cNvSpPr>
                <a:spLocks noChangeArrowheads="1"/>
              </p:cNvSpPr>
              <p:nvPr/>
            </p:nvSpPr>
            <p:spPr bwMode="auto">
              <a:xfrm>
                <a:off x="3970"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4" name="Rectangle 216">
                <a:extLst>
                  <a:ext uri="{FF2B5EF4-FFF2-40B4-BE49-F238E27FC236}">
                    <a16:creationId xmlns:a16="http://schemas.microsoft.com/office/drawing/2014/main" id="{B486CFBD-280C-4ADC-A126-2E7012BC5274}"/>
                  </a:ext>
                </a:extLst>
              </p:cNvPr>
              <p:cNvSpPr>
                <a:spLocks noChangeArrowheads="1"/>
              </p:cNvSpPr>
              <p:nvPr/>
            </p:nvSpPr>
            <p:spPr bwMode="auto">
              <a:xfrm>
                <a:off x="3970"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5" name="Rectangle 217">
                <a:extLst>
                  <a:ext uri="{FF2B5EF4-FFF2-40B4-BE49-F238E27FC236}">
                    <a16:creationId xmlns:a16="http://schemas.microsoft.com/office/drawing/2014/main" id="{6813EB48-B543-4FBF-9C97-F06C7A9D3E41}"/>
                  </a:ext>
                </a:extLst>
              </p:cNvPr>
              <p:cNvSpPr>
                <a:spLocks noChangeArrowheads="1"/>
              </p:cNvSpPr>
              <p:nvPr/>
            </p:nvSpPr>
            <p:spPr bwMode="auto">
              <a:xfrm>
                <a:off x="3970"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6" name="Rectangle 218">
                <a:extLst>
                  <a:ext uri="{FF2B5EF4-FFF2-40B4-BE49-F238E27FC236}">
                    <a16:creationId xmlns:a16="http://schemas.microsoft.com/office/drawing/2014/main" id="{BC9047BB-05C9-4A68-AF0C-B82EBF79964B}"/>
                  </a:ext>
                </a:extLst>
              </p:cNvPr>
              <p:cNvSpPr>
                <a:spLocks noChangeArrowheads="1"/>
              </p:cNvSpPr>
              <p:nvPr/>
            </p:nvSpPr>
            <p:spPr bwMode="auto">
              <a:xfrm>
                <a:off x="3885" y="209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7" name="Rectangle 219">
                <a:extLst>
                  <a:ext uri="{FF2B5EF4-FFF2-40B4-BE49-F238E27FC236}">
                    <a16:creationId xmlns:a16="http://schemas.microsoft.com/office/drawing/2014/main" id="{82FF3803-6296-49E6-A6EC-BFDE992AB8E1}"/>
                  </a:ext>
                </a:extLst>
              </p:cNvPr>
              <p:cNvSpPr>
                <a:spLocks noChangeArrowheads="1"/>
              </p:cNvSpPr>
              <p:nvPr/>
            </p:nvSpPr>
            <p:spPr bwMode="auto">
              <a:xfrm>
                <a:off x="3885" y="213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8" name="Rectangle 220">
                <a:extLst>
                  <a:ext uri="{FF2B5EF4-FFF2-40B4-BE49-F238E27FC236}">
                    <a16:creationId xmlns:a16="http://schemas.microsoft.com/office/drawing/2014/main" id="{66AE2A11-8055-4498-A46E-7F5B5773EF4E}"/>
                  </a:ext>
                </a:extLst>
              </p:cNvPr>
              <p:cNvSpPr>
                <a:spLocks noChangeArrowheads="1"/>
              </p:cNvSpPr>
              <p:nvPr/>
            </p:nvSpPr>
            <p:spPr bwMode="auto">
              <a:xfrm>
                <a:off x="3885"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9" name="Rectangle 221">
                <a:extLst>
                  <a:ext uri="{FF2B5EF4-FFF2-40B4-BE49-F238E27FC236}">
                    <a16:creationId xmlns:a16="http://schemas.microsoft.com/office/drawing/2014/main" id="{2E2C059C-EB97-495F-94D4-B0774D283147}"/>
                  </a:ext>
                </a:extLst>
              </p:cNvPr>
              <p:cNvSpPr>
                <a:spLocks noChangeArrowheads="1"/>
              </p:cNvSpPr>
              <p:nvPr/>
            </p:nvSpPr>
            <p:spPr bwMode="auto">
              <a:xfrm>
                <a:off x="3885"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0" name="Rectangle 222">
                <a:extLst>
                  <a:ext uri="{FF2B5EF4-FFF2-40B4-BE49-F238E27FC236}">
                    <a16:creationId xmlns:a16="http://schemas.microsoft.com/office/drawing/2014/main" id="{345D8E35-4506-471F-A508-5669797B05F4}"/>
                  </a:ext>
                </a:extLst>
              </p:cNvPr>
              <p:cNvSpPr>
                <a:spLocks noChangeArrowheads="1"/>
              </p:cNvSpPr>
              <p:nvPr/>
            </p:nvSpPr>
            <p:spPr bwMode="auto">
              <a:xfrm>
                <a:off x="3885"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1" name="Rectangle 223">
                <a:extLst>
                  <a:ext uri="{FF2B5EF4-FFF2-40B4-BE49-F238E27FC236}">
                    <a16:creationId xmlns:a16="http://schemas.microsoft.com/office/drawing/2014/main" id="{155587A0-1412-451B-A04E-164E3416ADE3}"/>
                  </a:ext>
                </a:extLst>
              </p:cNvPr>
              <p:cNvSpPr>
                <a:spLocks noChangeArrowheads="1"/>
              </p:cNvSpPr>
              <p:nvPr/>
            </p:nvSpPr>
            <p:spPr bwMode="auto">
              <a:xfrm>
                <a:off x="3927" y="209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2" name="Rectangle 224">
                <a:extLst>
                  <a:ext uri="{FF2B5EF4-FFF2-40B4-BE49-F238E27FC236}">
                    <a16:creationId xmlns:a16="http://schemas.microsoft.com/office/drawing/2014/main" id="{C8D1094E-1F91-4518-8ADC-CB7FDAB7B972}"/>
                  </a:ext>
                </a:extLst>
              </p:cNvPr>
              <p:cNvSpPr>
                <a:spLocks noChangeArrowheads="1"/>
              </p:cNvSpPr>
              <p:nvPr/>
            </p:nvSpPr>
            <p:spPr bwMode="auto">
              <a:xfrm>
                <a:off x="3927" y="213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3" name="Rectangle 225">
                <a:extLst>
                  <a:ext uri="{FF2B5EF4-FFF2-40B4-BE49-F238E27FC236}">
                    <a16:creationId xmlns:a16="http://schemas.microsoft.com/office/drawing/2014/main" id="{3D670DF9-E07A-489D-945D-CE5F490484D6}"/>
                  </a:ext>
                </a:extLst>
              </p:cNvPr>
              <p:cNvSpPr>
                <a:spLocks noChangeArrowheads="1"/>
              </p:cNvSpPr>
              <p:nvPr/>
            </p:nvSpPr>
            <p:spPr bwMode="auto">
              <a:xfrm>
                <a:off x="3927"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4" name="Rectangle 226">
                <a:extLst>
                  <a:ext uri="{FF2B5EF4-FFF2-40B4-BE49-F238E27FC236}">
                    <a16:creationId xmlns:a16="http://schemas.microsoft.com/office/drawing/2014/main" id="{1CC661ED-2F15-454D-9523-0EBA4620C1A2}"/>
                  </a:ext>
                </a:extLst>
              </p:cNvPr>
              <p:cNvSpPr>
                <a:spLocks noChangeArrowheads="1"/>
              </p:cNvSpPr>
              <p:nvPr/>
            </p:nvSpPr>
            <p:spPr bwMode="auto">
              <a:xfrm>
                <a:off x="3927"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5" name="Rectangle 227">
                <a:extLst>
                  <a:ext uri="{FF2B5EF4-FFF2-40B4-BE49-F238E27FC236}">
                    <a16:creationId xmlns:a16="http://schemas.microsoft.com/office/drawing/2014/main" id="{5EF2A91B-E199-453D-97D3-A1AACACCCB82}"/>
                  </a:ext>
                </a:extLst>
              </p:cNvPr>
              <p:cNvSpPr>
                <a:spLocks noChangeArrowheads="1"/>
              </p:cNvSpPr>
              <p:nvPr/>
            </p:nvSpPr>
            <p:spPr bwMode="auto">
              <a:xfrm>
                <a:off x="3927"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6" name="Rectangle 228">
                <a:extLst>
                  <a:ext uri="{FF2B5EF4-FFF2-40B4-BE49-F238E27FC236}">
                    <a16:creationId xmlns:a16="http://schemas.microsoft.com/office/drawing/2014/main" id="{9F876E6A-6122-4C6C-A234-FF0A21041D81}"/>
                  </a:ext>
                </a:extLst>
              </p:cNvPr>
              <p:cNvSpPr>
                <a:spLocks noChangeArrowheads="1"/>
              </p:cNvSpPr>
              <p:nvPr/>
            </p:nvSpPr>
            <p:spPr bwMode="auto">
              <a:xfrm>
                <a:off x="3776"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7" name="Rectangle 229">
                <a:extLst>
                  <a:ext uri="{FF2B5EF4-FFF2-40B4-BE49-F238E27FC236}">
                    <a16:creationId xmlns:a16="http://schemas.microsoft.com/office/drawing/2014/main" id="{7E559A80-E027-4752-91BB-53D55CD6093D}"/>
                  </a:ext>
                </a:extLst>
              </p:cNvPr>
              <p:cNvSpPr>
                <a:spLocks noChangeArrowheads="1"/>
              </p:cNvSpPr>
              <p:nvPr/>
            </p:nvSpPr>
            <p:spPr bwMode="auto">
              <a:xfrm>
                <a:off x="3776"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8" name="Rectangle 230">
                <a:extLst>
                  <a:ext uri="{FF2B5EF4-FFF2-40B4-BE49-F238E27FC236}">
                    <a16:creationId xmlns:a16="http://schemas.microsoft.com/office/drawing/2014/main" id="{BF4C86F5-40AA-4FA9-B709-5098E065D5E3}"/>
                  </a:ext>
                </a:extLst>
              </p:cNvPr>
              <p:cNvSpPr>
                <a:spLocks noChangeArrowheads="1"/>
              </p:cNvSpPr>
              <p:nvPr/>
            </p:nvSpPr>
            <p:spPr bwMode="auto">
              <a:xfrm>
                <a:off x="3776"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9" name="Rectangle 231">
                <a:extLst>
                  <a:ext uri="{FF2B5EF4-FFF2-40B4-BE49-F238E27FC236}">
                    <a16:creationId xmlns:a16="http://schemas.microsoft.com/office/drawing/2014/main" id="{DED74A51-598C-4693-AA55-B627B972C0B3}"/>
                  </a:ext>
                </a:extLst>
              </p:cNvPr>
              <p:cNvSpPr>
                <a:spLocks noChangeArrowheads="1"/>
              </p:cNvSpPr>
              <p:nvPr/>
            </p:nvSpPr>
            <p:spPr bwMode="auto">
              <a:xfrm>
                <a:off x="3818"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20" name="Rectangle 232">
                <a:extLst>
                  <a:ext uri="{FF2B5EF4-FFF2-40B4-BE49-F238E27FC236}">
                    <a16:creationId xmlns:a16="http://schemas.microsoft.com/office/drawing/2014/main" id="{7DD494ED-4414-4CD5-B025-DC62B323D1BC}"/>
                  </a:ext>
                </a:extLst>
              </p:cNvPr>
              <p:cNvSpPr>
                <a:spLocks noChangeArrowheads="1"/>
              </p:cNvSpPr>
              <p:nvPr/>
            </p:nvSpPr>
            <p:spPr bwMode="auto">
              <a:xfrm>
                <a:off x="3818"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21" name="Rectangle 233">
                <a:extLst>
                  <a:ext uri="{FF2B5EF4-FFF2-40B4-BE49-F238E27FC236}">
                    <a16:creationId xmlns:a16="http://schemas.microsoft.com/office/drawing/2014/main" id="{9F0762A9-88C0-4267-B9FA-E72BE4EE558C}"/>
                  </a:ext>
                </a:extLst>
              </p:cNvPr>
              <p:cNvSpPr>
                <a:spLocks noChangeArrowheads="1"/>
              </p:cNvSpPr>
              <p:nvPr/>
            </p:nvSpPr>
            <p:spPr bwMode="auto">
              <a:xfrm>
                <a:off x="3818"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22" name="Rectangle 234">
                <a:extLst>
                  <a:ext uri="{FF2B5EF4-FFF2-40B4-BE49-F238E27FC236}">
                    <a16:creationId xmlns:a16="http://schemas.microsoft.com/office/drawing/2014/main" id="{4618423D-8B7C-4031-90F9-3F6DCB09568A}"/>
                  </a:ext>
                </a:extLst>
              </p:cNvPr>
              <p:cNvSpPr>
                <a:spLocks noChangeArrowheads="1"/>
              </p:cNvSpPr>
              <p:nvPr/>
            </p:nvSpPr>
            <p:spPr bwMode="auto">
              <a:xfrm>
                <a:off x="3776" y="2295"/>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23" name="Rectangle 235">
                <a:extLst>
                  <a:ext uri="{FF2B5EF4-FFF2-40B4-BE49-F238E27FC236}">
                    <a16:creationId xmlns:a16="http://schemas.microsoft.com/office/drawing/2014/main" id="{26D724E9-6E69-4EB5-8C34-F74BF6C9947C}"/>
                  </a:ext>
                </a:extLst>
              </p:cNvPr>
              <p:cNvSpPr>
                <a:spLocks noChangeArrowheads="1"/>
              </p:cNvSpPr>
              <p:nvPr/>
            </p:nvSpPr>
            <p:spPr bwMode="auto">
              <a:xfrm>
                <a:off x="3818" y="2295"/>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grpSp>
      </p:grpSp>
      <p:sp>
        <p:nvSpPr>
          <p:cNvPr id="424" name="Freeform: Shape 423">
            <a:extLst>
              <a:ext uri="{FF2B5EF4-FFF2-40B4-BE49-F238E27FC236}">
                <a16:creationId xmlns:a16="http://schemas.microsoft.com/office/drawing/2014/main" id="{FE2E7148-0219-4C22-B2F8-9DABE471B540}"/>
              </a:ext>
            </a:extLst>
          </p:cNvPr>
          <p:cNvSpPr/>
          <p:nvPr/>
        </p:nvSpPr>
        <p:spPr bwMode="auto">
          <a:xfrm>
            <a:off x="5267232" y="1668562"/>
            <a:ext cx="2671573" cy="1474510"/>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25" name="MS cloud text">
            <a:extLst>
              <a:ext uri="{FF2B5EF4-FFF2-40B4-BE49-F238E27FC236}">
                <a16:creationId xmlns:a16="http://schemas.microsoft.com/office/drawing/2014/main" id="{C4C4F72A-0238-4509-9D4E-7F12655A5206}"/>
              </a:ext>
            </a:extLst>
          </p:cNvPr>
          <p:cNvSpPr txBox="1">
            <a:spLocks/>
          </p:cNvSpPr>
          <p:nvPr/>
        </p:nvSpPr>
        <p:spPr>
          <a:xfrm>
            <a:off x="5487329" y="2262686"/>
            <a:ext cx="2344844" cy="399809"/>
          </a:xfrm>
          <a:prstGeom prst="rect">
            <a:avLst/>
          </a:prstGeom>
        </p:spPr>
        <p:txBody>
          <a:bodyPr vert="horz" wrap="square" lIns="143428" tIns="89642" rIns="143428" bIns="89642"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lvl="0">
              <a:defRPr/>
            </a:pPr>
            <a:r>
              <a:rPr lang="en-US" sz="1961" kern="0" spc="0">
                <a:solidFill>
                  <a:srgbClr val="002050"/>
                </a:solidFill>
                <a:latin typeface="Segoe UI Semilight"/>
                <a:cs typeface="Segoe UI Semilight" panose="020B0402040204020203" pitchFamily="34" charset="0"/>
              </a:rPr>
              <a:t>Microsoft Azure </a:t>
            </a:r>
            <a:br>
              <a:rPr lang="en-US" sz="1961" kern="0" spc="0">
                <a:solidFill>
                  <a:srgbClr val="002050"/>
                </a:solidFill>
                <a:latin typeface="Segoe UI Semilight"/>
                <a:cs typeface="Segoe UI Semilight" panose="020B0402040204020203" pitchFamily="34" charset="0"/>
              </a:rPr>
            </a:br>
            <a:r>
              <a:rPr lang="en-US" sz="1961" kern="0" spc="0">
                <a:solidFill>
                  <a:srgbClr val="002050"/>
                </a:solidFill>
                <a:latin typeface="Segoe UI Semilight"/>
                <a:cs typeface="Segoe UI Semilight" panose="020B0402040204020203" pitchFamily="34" charset="0"/>
              </a:rPr>
              <a:t>Active Directory</a:t>
            </a:r>
          </a:p>
        </p:txBody>
      </p:sp>
      <p:sp>
        <p:nvSpPr>
          <p:cNvPr id="427" name="TextBox 426">
            <a:extLst>
              <a:ext uri="{FF2B5EF4-FFF2-40B4-BE49-F238E27FC236}">
                <a16:creationId xmlns:a16="http://schemas.microsoft.com/office/drawing/2014/main" id="{86DC0A23-C471-4C8A-A92E-8AD51A58F691}"/>
              </a:ext>
            </a:extLst>
          </p:cNvPr>
          <p:cNvSpPr txBox="1"/>
          <p:nvPr/>
        </p:nvSpPr>
        <p:spPr>
          <a:xfrm>
            <a:off x="3234183" y="2954098"/>
            <a:ext cx="1344637" cy="3137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0609" rIns="89642" bIns="140609" numCol="1" spcCol="0" rtlCol="0" fromWordArt="0" anchor="ctr" anchorCtr="0" forceAA="0" compatLnSpc="1">
            <a:prstTxWarp prst="textNoShape">
              <a:avLst/>
            </a:prstTxWarp>
            <a:noAutofit/>
          </a:bodyPr>
          <a:lstStyle>
            <a:defPPr>
              <a:defRPr lang="en-US"/>
            </a:defPPr>
            <a:lvl1pPr defTabSz="914102" fontAlgn="base">
              <a:spcAft>
                <a:spcPct val="0"/>
              </a:spcAft>
              <a:defRPr sz="1600">
                <a:solidFill>
                  <a:srgbClr val="353535"/>
                </a:solidFill>
                <a:latin typeface="Segoe UI" panose="020B0502040204020203" pitchFamily="34" charset="0"/>
                <a:ea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568"/>
              <a:t>Partners</a:t>
            </a:r>
          </a:p>
        </p:txBody>
      </p:sp>
      <p:sp>
        <p:nvSpPr>
          <p:cNvPr id="428" name="TextBox 427">
            <a:extLst>
              <a:ext uri="{FF2B5EF4-FFF2-40B4-BE49-F238E27FC236}">
                <a16:creationId xmlns:a16="http://schemas.microsoft.com/office/drawing/2014/main" id="{53E7139F-5B5E-45B5-AA84-B6149CBE8C8D}"/>
              </a:ext>
            </a:extLst>
          </p:cNvPr>
          <p:cNvSpPr txBox="1"/>
          <p:nvPr/>
        </p:nvSpPr>
        <p:spPr>
          <a:xfrm>
            <a:off x="3310230" y="2053524"/>
            <a:ext cx="1344637" cy="3137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0609" rIns="89642" bIns="140609" numCol="1" spcCol="0" rtlCol="0" fromWordArt="0" anchor="ctr" anchorCtr="0" forceAA="0" compatLnSpc="1">
            <a:prstTxWarp prst="textNoShape">
              <a:avLst/>
            </a:prstTxWarp>
            <a:noAutofit/>
          </a:bodyPr>
          <a:lstStyle>
            <a:defPPr>
              <a:defRPr lang="en-US"/>
            </a:defPPr>
            <a:lvl1pPr defTabSz="914102" fontAlgn="base">
              <a:spcAft>
                <a:spcPct val="0"/>
              </a:spcAft>
              <a:defRPr sz="1600">
                <a:solidFill>
                  <a:srgbClr val="353535"/>
                </a:solidFill>
                <a:latin typeface="Segoe UI" panose="020B0502040204020203" pitchFamily="34" charset="0"/>
                <a:ea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568"/>
              <a:t>Customers</a:t>
            </a:r>
          </a:p>
        </p:txBody>
      </p:sp>
      <p:grpSp>
        <p:nvGrpSpPr>
          <p:cNvPr id="429" name="Group 428">
            <a:extLst>
              <a:ext uri="{FF2B5EF4-FFF2-40B4-BE49-F238E27FC236}">
                <a16:creationId xmlns:a16="http://schemas.microsoft.com/office/drawing/2014/main" id="{6B104E26-7FC9-4DB3-8947-DAD20BFFBE05}"/>
              </a:ext>
            </a:extLst>
          </p:cNvPr>
          <p:cNvGrpSpPr/>
          <p:nvPr/>
        </p:nvGrpSpPr>
        <p:grpSpPr>
          <a:xfrm>
            <a:off x="8665402" y="1218070"/>
            <a:ext cx="2673703" cy="1520695"/>
            <a:chOff x="8839161" y="1241998"/>
            <a:chExt cx="2727316" cy="1551188"/>
          </a:xfrm>
        </p:grpSpPr>
        <p:pic>
          <p:nvPicPr>
            <p:cNvPr id="430" name="Picture 429">
              <a:extLst>
                <a:ext uri="{FF2B5EF4-FFF2-40B4-BE49-F238E27FC236}">
                  <a16:creationId xmlns:a16="http://schemas.microsoft.com/office/drawing/2014/main" id="{C22480A2-9A5F-4C0D-8D6D-92BB49CF0D7D}"/>
                </a:ext>
              </a:extLst>
            </p:cNvPr>
            <p:cNvPicPr>
              <a:picLocks noChangeAspect="1"/>
            </p:cNvPicPr>
            <p:nvPr/>
          </p:nvPicPr>
          <p:blipFill>
            <a:blip r:embed="rId4"/>
            <a:stretch>
              <a:fillRect/>
            </a:stretch>
          </p:blipFill>
          <p:spPr>
            <a:xfrm>
              <a:off x="9293194" y="1461756"/>
              <a:ext cx="755704" cy="246540"/>
            </a:xfrm>
            <a:prstGeom prst="rect">
              <a:avLst/>
            </a:prstGeom>
          </p:spPr>
        </p:pic>
        <p:grpSp>
          <p:nvGrpSpPr>
            <p:cNvPr id="431" name="Group 430">
              <a:extLst>
                <a:ext uri="{FF2B5EF4-FFF2-40B4-BE49-F238E27FC236}">
                  <a16:creationId xmlns:a16="http://schemas.microsoft.com/office/drawing/2014/main" id="{D85B6710-F268-45ED-A2C4-6C326FF84F73}"/>
                </a:ext>
              </a:extLst>
            </p:cNvPr>
            <p:cNvGrpSpPr/>
            <p:nvPr/>
          </p:nvGrpSpPr>
          <p:grpSpPr>
            <a:xfrm>
              <a:off x="8839161" y="2515054"/>
              <a:ext cx="551963" cy="278132"/>
              <a:chOff x="10788478" y="2276711"/>
              <a:chExt cx="452150" cy="227837"/>
            </a:xfrm>
          </p:grpSpPr>
          <p:sp>
            <p:nvSpPr>
              <p:cNvPr id="439" name="Freeform 299">
                <a:extLst>
                  <a:ext uri="{FF2B5EF4-FFF2-40B4-BE49-F238E27FC236}">
                    <a16:creationId xmlns:a16="http://schemas.microsoft.com/office/drawing/2014/main" id="{7845DD06-5692-4EF5-BEDA-40769C984B0E}"/>
                  </a:ext>
                </a:extLst>
              </p:cNvPr>
              <p:cNvSpPr/>
              <p:nvPr/>
            </p:nvSpPr>
            <p:spPr bwMode="auto">
              <a:xfrm>
                <a:off x="10788478" y="2289155"/>
                <a:ext cx="374248" cy="197582"/>
              </a:xfrm>
              <a:custGeom>
                <a:avLst/>
                <a:gdLst>
                  <a:gd name="connsiteX0" fmla="*/ 0 w 374248"/>
                  <a:gd name="connsiteY0" fmla="*/ 0 h 197582"/>
                  <a:gd name="connsiteX1" fmla="*/ 374248 w 374248"/>
                  <a:gd name="connsiteY1" fmla="*/ 0 h 197582"/>
                  <a:gd name="connsiteX2" fmla="*/ 374248 w 374248"/>
                  <a:gd name="connsiteY2" fmla="*/ 56976 h 197582"/>
                  <a:gd name="connsiteX3" fmla="*/ 233820 w 374248"/>
                  <a:gd name="connsiteY3" fmla="*/ 197582 h 197582"/>
                  <a:gd name="connsiteX4" fmla="*/ 0 w 374248"/>
                  <a:gd name="connsiteY4" fmla="*/ 197582 h 197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48" h="197582">
                    <a:moveTo>
                      <a:pt x="0" y="0"/>
                    </a:moveTo>
                    <a:lnTo>
                      <a:pt x="374248" y="0"/>
                    </a:lnTo>
                    <a:lnTo>
                      <a:pt x="374248" y="56976"/>
                    </a:lnTo>
                    <a:lnTo>
                      <a:pt x="233820" y="197582"/>
                    </a:lnTo>
                    <a:lnTo>
                      <a:pt x="0" y="19758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40" name="Picture 439">
                <a:extLst>
                  <a:ext uri="{FF2B5EF4-FFF2-40B4-BE49-F238E27FC236}">
                    <a16:creationId xmlns:a16="http://schemas.microsoft.com/office/drawing/2014/main" id="{36703768-9611-4682-A507-2E635DF8D19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88739" y="2276711"/>
                <a:ext cx="451889" cy="227837"/>
              </a:xfrm>
              <a:prstGeom prst="rect">
                <a:avLst/>
              </a:prstGeom>
            </p:spPr>
          </p:pic>
        </p:grpSp>
        <p:pic>
          <p:nvPicPr>
            <p:cNvPr id="432" name="Picture 431">
              <a:extLst>
                <a:ext uri="{FF2B5EF4-FFF2-40B4-BE49-F238E27FC236}">
                  <a16:creationId xmlns:a16="http://schemas.microsoft.com/office/drawing/2014/main" id="{8A4B83D6-E356-4C10-A8DD-63D861883E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73058" y="2305805"/>
              <a:ext cx="393419" cy="393419"/>
            </a:xfrm>
            <a:prstGeom prst="rect">
              <a:avLst/>
            </a:prstGeom>
          </p:spPr>
        </p:pic>
        <p:pic>
          <p:nvPicPr>
            <p:cNvPr id="433" name="Picture 432">
              <a:extLst>
                <a:ext uri="{FF2B5EF4-FFF2-40B4-BE49-F238E27FC236}">
                  <a16:creationId xmlns:a16="http://schemas.microsoft.com/office/drawing/2014/main" id="{AE72DFA7-37A1-4FA9-B861-BD6D385645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5108" y="1766797"/>
              <a:ext cx="772261" cy="206794"/>
            </a:xfrm>
            <a:prstGeom prst="rect">
              <a:avLst/>
            </a:prstGeom>
          </p:spPr>
        </p:pic>
        <p:pic>
          <p:nvPicPr>
            <p:cNvPr id="434" name="Picture 433">
              <a:extLst>
                <a:ext uri="{FF2B5EF4-FFF2-40B4-BE49-F238E27FC236}">
                  <a16:creationId xmlns:a16="http://schemas.microsoft.com/office/drawing/2014/main" id="{EAB6FD95-7453-4562-A75D-3F3A18FFF5CE}"/>
                </a:ext>
              </a:extLst>
            </p:cNvPr>
            <p:cNvPicPr>
              <a:picLocks noChangeAspect="1"/>
            </p:cNvPicPr>
            <p:nvPr/>
          </p:nvPicPr>
          <p:blipFill>
            <a:blip r:embed="rId8"/>
            <a:stretch>
              <a:fillRect/>
            </a:stretch>
          </p:blipFill>
          <p:spPr>
            <a:xfrm>
              <a:off x="9852948" y="1241998"/>
              <a:ext cx="732270" cy="167077"/>
            </a:xfrm>
            <a:prstGeom prst="rect">
              <a:avLst/>
            </a:prstGeom>
            <a:noFill/>
          </p:spPr>
        </p:pic>
        <p:pic>
          <p:nvPicPr>
            <p:cNvPr id="435" name="Picture 434">
              <a:extLst>
                <a:ext uri="{FF2B5EF4-FFF2-40B4-BE49-F238E27FC236}">
                  <a16:creationId xmlns:a16="http://schemas.microsoft.com/office/drawing/2014/main" id="{858308CE-E61C-459C-8E15-DDFD044186E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38220" y="2065380"/>
              <a:ext cx="652959" cy="220854"/>
            </a:xfrm>
            <a:prstGeom prst="rect">
              <a:avLst/>
            </a:prstGeom>
          </p:spPr>
        </p:pic>
        <p:sp>
          <p:nvSpPr>
            <p:cNvPr id="436" name="TextBox 435">
              <a:extLst>
                <a:ext uri="{FF2B5EF4-FFF2-40B4-BE49-F238E27FC236}">
                  <a16:creationId xmlns:a16="http://schemas.microsoft.com/office/drawing/2014/main" id="{B0E42080-EAE9-49CE-867C-54C40350266F}"/>
                </a:ext>
              </a:extLst>
            </p:cNvPr>
            <p:cNvSpPr txBox="1"/>
            <p:nvPr/>
          </p:nvSpPr>
          <p:spPr>
            <a:xfrm>
              <a:off x="8889803" y="2106437"/>
              <a:ext cx="641008" cy="221600"/>
            </a:xfrm>
            <a:prstGeom prst="rect">
              <a:avLst/>
            </a:prstGeom>
          </p:spPr>
          <p:txBody>
            <a:bodyPr wrap="square" lIns="0" tIns="0" rIns="0" bIns="0" rtlCol="0">
              <a:spAutoFit/>
            </a:bodyPr>
            <a:lstStyle/>
            <a:p>
              <a:pPr defTabSz="896094" fontAlgn="base">
                <a:lnSpc>
                  <a:spcPct val="90000"/>
                </a:lnSpc>
                <a:spcBef>
                  <a:spcPct val="0"/>
                </a:spcBef>
                <a:spcAft>
                  <a:spcPct val="0"/>
                </a:spcAft>
                <a:buSzPct val="80000"/>
                <a:defRPr/>
              </a:pPr>
              <a:r>
                <a:rPr lang="en-US" sz="1568">
                  <a:solidFill>
                    <a:srgbClr val="353535"/>
                  </a:solidFill>
                  <a:latin typeface="Segoe UI" panose="020B0502040204020203" pitchFamily="34" charset="0"/>
                  <a:cs typeface="Segoe UI" panose="020B0502040204020203" pitchFamily="34" charset="0"/>
                </a:rPr>
                <a:t>Azure</a:t>
              </a:r>
            </a:p>
          </p:txBody>
        </p:sp>
        <p:sp>
          <p:nvSpPr>
            <p:cNvPr id="437" name="Freeform 5">
              <a:extLst>
                <a:ext uri="{FF2B5EF4-FFF2-40B4-BE49-F238E27FC236}">
                  <a16:creationId xmlns:a16="http://schemas.microsoft.com/office/drawing/2014/main" id="{65678BEF-7F65-429F-BA92-AB9F9A1745EE}"/>
                </a:ext>
              </a:extLst>
            </p:cNvPr>
            <p:cNvSpPr>
              <a:spLocks noChangeAspect="1" noEditPoints="1"/>
            </p:cNvSpPr>
            <p:nvPr/>
          </p:nvSpPr>
          <p:spPr bwMode="black">
            <a:xfrm>
              <a:off x="10269335" y="1501970"/>
              <a:ext cx="782564" cy="173038"/>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83B01"/>
            </a:solidFill>
            <a:ln>
              <a:noFill/>
            </a:ln>
          </p:spPr>
          <p:txBody>
            <a:bodyPr vert="horz" wrap="square" lIns="87880" tIns="43940" rIns="87880" bIns="43940" numCol="1" anchor="t" anchorCtr="0" compatLnSpc="1">
              <a:prstTxWarp prst="textNoShape">
                <a:avLst/>
              </a:prstTxWarp>
            </a:bodyPr>
            <a:lstStyle/>
            <a:p>
              <a:pPr defTabSz="896354">
                <a:defRPr/>
              </a:pPr>
              <a:endParaRPr lang="en-US" sz="1730">
                <a:solidFill>
                  <a:srgbClr val="505050"/>
                </a:solidFill>
                <a:latin typeface="Segoe UI"/>
              </a:endParaRPr>
            </a:p>
          </p:txBody>
        </p:sp>
        <p:sp>
          <p:nvSpPr>
            <p:cNvPr id="438" name="TextBox 437">
              <a:extLst>
                <a:ext uri="{FF2B5EF4-FFF2-40B4-BE49-F238E27FC236}">
                  <a16:creationId xmlns:a16="http://schemas.microsoft.com/office/drawing/2014/main" id="{C9EC0FEC-9A4F-43CE-A48D-A9996E97CE9C}"/>
                </a:ext>
              </a:extLst>
            </p:cNvPr>
            <p:cNvSpPr txBox="1"/>
            <p:nvPr/>
          </p:nvSpPr>
          <p:spPr>
            <a:xfrm>
              <a:off x="9007702" y="1778921"/>
              <a:ext cx="1315794" cy="221599"/>
            </a:xfrm>
            <a:prstGeom prst="rect">
              <a:avLst/>
            </a:prstGeom>
          </p:spPr>
          <p:txBody>
            <a:bodyPr wrap="square" lIns="0" tIns="0" rIns="0" bIns="0" rtlCol="0">
              <a:spAutoFit/>
            </a:bodyPr>
            <a:lstStyle/>
            <a:p>
              <a:pPr defTabSz="896094" fontAlgn="base">
                <a:lnSpc>
                  <a:spcPct val="90000"/>
                </a:lnSpc>
                <a:spcBef>
                  <a:spcPct val="0"/>
                </a:spcBef>
                <a:spcAft>
                  <a:spcPct val="0"/>
                </a:spcAft>
                <a:buSzPct val="80000"/>
                <a:defRPr/>
              </a:pPr>
              <a:r>
                <a:rPr lang="en-US" sz="1568">
                  <a:solidFill>
                    <a:srgbClr val="353535"/>
                  </a:solidFill>
                  <a:latin typeface="Segoe UI" panose="020B0502040204020203" pitchFamily="34" charset="0"/>
                  <a:cs typeface="Segoe UI" panose="020B0502040204020203" pitchFamily="34" charset="0"/>
                </a:rPr>
                <a:t>Public cloud</a:t>
              </a:r>
            </a:p>
          </p:txBody>
        </p:sp>
      </p:grpSp>
      <p:grpSp>
        <p:nvGrpSpPr>
          <p:cNvPr id="441" name="Group 440">
            <a:extLst>
              <a:ext uri="{FF2B5EF4-FFF2-40B4-BE49-F238E27FC236}">
                <a16:creationId xmlns:a16="http://schemas.microsoft.com/office/drawing/2014/main" id="{64C06476-20BA-45F4-8263-DEDB27B494E9}"/>
              </a:ext>
            </a:extLst>
          </p:cNvPr>
          <p:cNvGrpSpPr/>
          <p:nvPr/>
        </p:nvGrpSpPr>
        <p:grpSpPr>
          <a:xfrm>
            <a:off x="8048606" y="5103403"/>
            <a:ext cx="1566379" cy="398207"/>
            <a:chOff x="9485283" y="4970832"/>
            <a:chExt cx="1597788" cy="406192"/>
          </a:xfrm>
        </p:grpSpPr>
        <p:pic>
          <p:nvPicPr>
            <p:cNvPr id="442" name="Picture 441">
              <a:extLst>
                <a:ext uri="{FF2B5EF4-FFF2-40B4-BE49-F238E27FC236}">
                  <a16:creationId xmlns:a16="http://schemas.microsoft.com/office/drawing/2014/main" id="{95645F72-7B3E-471A-B1C8-551C0B712054}"/>
                </a:ext>
              </a:extLst>
            </p:cNvPr>
            <p:cNvPicPr>
              <a:picLocks noChangeAspect="1"/>
            </p:cNvPicPr>
            <p:nvPr/>
          </p:nvPicPr>
          <p:blipFill>
            <a:blip r:embed="rId10"/>
            <a:stretch>
              <a:fillRect/>
            </a:stretch>
          </p:blipFill>
          <p:spPr>
            <a:xfrm>
              <a:off x="10899405" y="5193358"/>
              <a:ext cx="183666" cy="183666"/>
            </a:xfrm>
            <a:prstGeom prst="rect">
              <a:avLst/>
            </a:prstGeom>
          </p:spPr>
        </p:pic>
        <p:pic>
          <p:nvPicPr>
            <p:cNvPr id="443" name="Picture 442">
              <a:extLst>
                <a:ext uri="{FF2B5EF4-FFF2-40B4-BE49-F238E27FC236}">
                  <a16:creationId xmlns:a16="http://schemas.microsoft.com/office/drawing/2014/main" id="{AC9682EE-C1D0-417B-88B7-39DE82CB1ECB}"/>
                </a:ext>
              </a:extLst>
            </p:cNvPr>
            <p:cNvPicPr>
              <a:picLocks noChangeAspect="1"/>
            </p:cNvPicPr>
            <p:nvPr/>
          </p:nvPicPr>
          <p:blipFill>
            <a:blip r:embed="rId11">
              <a:duotone>
                <a:schemeClr val="accent5">
                  <a:shade val="45000"/>
                  <a:satMod val="135000"/>
                </a:schemeClr>
                <a:prstClr val="white"/>
              </a:duotone>
            </a:blip>
            <a:stretch>
              <a:fillRect/>
            </a:stretch>
          </p:blipFill>
          <p:spPr>
            <a:xfrm>
              <a:off x="9485283" y="5148990"/>
              <a:ext cx="185763" cy="215949"/>
            </a:xfrm>
            <a:prstGeom prst="rect">
              <a:avLst/>
            </a:prstGeom>
          </p:spPr>
        </p:pic>
        <p:sp>
          <p:nvSpPr>
            <p:cNvPr id="444" name="Freeform 505">
              <a:extLst>
                <a:ext uri="{FF2B5EF4-FFF2-40B4-BE49-F238E27FC236}">
                  <a16:creationId xmlns:a16="http://schemas.microsoft.com/office/drawing/2014/main" id="{DADFA683-F346-47A6-AF5E-F7FE89C40B79}"/>
                </a:ext>
              </a:extLst>
            </p:cNvPr>
            <p:cNvSpPr>
              <a:spLocks noChangeAspect="1" noEditPoints="1"/>
            </p:cNvSpPr>
            <p:nvPr/>
          </p:nvSpPr>
          <p:spPr bwMode="black">
            <a:xfrm>
              <a:off x="10216140" y="4970832"/>
              <a:ext cx="278743" cy="27761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4"/>
            </a:solidFill>
            <a:ln>
              <a:noFill/>
            </a:ln>
            <a:extLst/>
          </p:spPr>
          <p:txBody>
            <a:bodyPr vert="horz" wrap="square" lIns="87880" tIns="43940" rIns="87880" bIns="43940" numCol="1" anchor="t" anchorCtr="0" compatLnSpc="1">
              <a:prstTxWarp prst="textNoShape">
                <a:avLst/>
              </a:prstTxWarp>
            </a:bodyPr>
            <a:lstStyle/>
            <a:p>
              <a:pPr defTabSz="878727">
                <a:defRPr/>
              </a:pPr>
              <a:endParaRPr lang="en-US" sz="1730" kern="0">
                <a:solidFill>
                  <a:srgbClr val="FFFFFF"/>
                </a:solidFill>
                <a:latin typeface="Segoe UI"/>
              </a:endParaRPr>
            </a:p>
          </p:txBody>
        </p:sp>
      </p:grpSp>
      <p:sp>
        <p:nvSpPr>
          <p:cNvPr id="445" name="Oval 444">
            <a:extLst>
              <a:ext uri="{FF2B5EF4-FFF2-40B4-BE49-F238E27FC236}">
                <a16:creationId xmlns:a16="http://schemas.microsoft.com/office/drawing/2014/main" id="{BF08E20D-7DDE-4B6E-AA00-F00F90975A16}"/>
              </a:ext>
            </a:extLst>
          </p:cNvPr>
          <p:cNvSpPr/>
          <p:nvPr/>
        </p:nvSpPr>
        <p:spPr bwMode="auto">
          <a:xfrm>
            <a:off x="7283792" y="3883828"/>
            <a:ext cx="2958202" cy="295820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sp>
        <p:nvSpPr>
          <p:cNvPr id="446" name="Oval 445">
            <a:extLst>
              <a:ext uri="{FF2B5EF4-FFF2-40B4-BE49-F238E27FC236}">
                <a16:creationId xmlns:a16="http://schemas.microsoft.com/office/drawing/2014/main" id="{43A6AA95-1D52-4FB9-A001-05428B03A27D}"/>
              </a:ext>
            </a:extLst>
          </p:cNvPr>
          <p:cNvSpPr/>
          <p:nvPr/>
        </p:nvSpPr>
        <p:spPr bwMode="auto">
          <a:xfrm>
            <a:off x="8534009" y="1043710"/>
            <a:ext cx="2958202" cy="295820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sp>
        <p:nvSpPr>
          <p:cNvPr id="447" name="Freeform: Shape 446">
            <a:extLst>
              <a:ext uri="{FF2B5EF4-FFF2-40B4-BE49-F238E27FC236}">
                <a16:creationId xmlns:a16="http://schemas.microsoft.com/office/drawing/2014/main" id="{F139DF78-6228-4ED7-B635-81041D53D0F3}"/>
              </a:ext>
            </a:extLst>
          </p:cNvPr>
          <p:cNvSpPr/>
          <p:nvPr/>
        </p:nvSpPr>
        <p:spPr bwMode="auto">
          <a:xfrm flipV="1">
            <a:off x="9310252" y="2037990"/>
            <a:ext cx="1451680" cy="800242"/>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noFill/>
          <a:ln w="222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p>
        </p:txBody>
      </p:sp>
      <p:grpSp>
        <p:nvGrpSpPr>
          <p:cNvPr id="448" name="Group 447">
            <a:extLst>
              <a:ext uri="{FF2B5EF4-FFF2-40B4-BE49-F238E27FC236}">
                <a16:creationId xmlns:a16="http://schemas.microsoft.com/office/drawing/2014/main" id="{ACBC4D7D-19D0-4E84-8A02-E4CD717D783C}"/>
              </a:ext>
            </a:extLst>
          </p:cNvPr>
          <p:cNvGrpSpPr/>
          <p:nvPr/>
        </p:nvGrpSpPr>
        <p:grpSpPr>
          <a:xfrm>
            <a:off x="7892558" y="5232926"/>
            <a:ext cx="494206" cy="362490"/>
            <a:chOff x="4036202" y="3031654"/>
            <a:chExt cx="514225" cy="377173"/>
          </a:xfrm>
        </p:grpSpPr>
        <p:sp>
          <p:nvSpPr>
            <p:cNvPr id="449" name="Freeform 9">
              <a:extLst>
                <a:ext uri="{FF2B5EF4-FFF2-40B4-BE49-F238E27FC236}">
                  <a16:creationId xmlns:a16="http://schemas.microsoft.com/office/drawing/2014/main" id="{7B14281E-FD91-48ED-95D4-D3ED68E02D38}"/>
                </a:ext>
              </a:extLst>
            </p:cNvPr>
            <p:cNvSpPr>
              <a:spLocks noEditPoints="1"/>
            </p:cNvSpPr>
            <p:nvPr/>
          </p:nvSpPr>
          <p:spPr bwMode="auto">
            <a:xfrm>
              <a:off x="4036202" y="3031654"/>
              <a:ext cx="514225" cy="37717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222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450" name="Rectangle 449">
              <a:extLst>
                <a:ext uri="{FF2B5EF4-FFF2-40B4-BE49-F238E27FC236}">
                  <a16:creationId xmlns:a16="http://schemas.microsoft.com/office/drawing/2014/main" id="{6EBB47E3-4B29-4E58-AC66-23E2F112E5FA}"/>
                </a:ext>
              </a:extLst>
            </p:cNvPr>
            <p:cNvSpPr/>
            <p:nvPr/>
          </p:nvSpPr>
          <p:spPr bwMode="auto">
            <a:xfrm>
              <a:off x="4203700" y="3117850"/>
              <a:ext cx="95250" cy="952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51" name="Group 450">
            <a:extLst>
              <a:ext uri="{FF2B5EF4-FFF2-40B4-BE49-F238E27FC236}">
                <a16:creationId xmlns:a16="http://schemas.microsoft.com/office/drawing/2014/main" id="{C412B04A-693B-4E39-B156-84A7FDB34F1C}"/>
              </a:ext>
            </a:extLst>
          </p:cNvPr>
          <p:cNvGrpSpPr/>
          <p:nvPr/>
        </p:nvGrpSpPr>
        <p:grpSpPr>
          <a:xfrm>
            <a:off x="8491012" y="5047694"/>
            <a:ext cx="821434" cy="547721"/>
            <a:chOff x="4658896" y="2838920"/>
            <a:chExt cx="854707" cy="569907"/>
          </a:xfrm>
        </p:grpSpPr>
        <p:sp>
          <p:nvSpPr>
            <p:cNvPr id="452" name="Freeform 5">
              <a:extLst>
                <a:ext uri="{FF2B5EF4-FFF2-40B4-BE49-F238E27FC236}">
                  <a16:creationId xmlns:a16="http://schemas.microsoft.com/office/drawing/2014/main" id="{D63A2488-FA55-43CE-BE7E-A99E96BDB8F4}"/>
                </a:ext>
              </a:extLst>
            </p:cNvPr>
            <p:cNvSpPr>
              <a:spLocks noEditPoints="1"/>
            </p:cNvSpPr>
            <p:nvPr/>
          </p:nvSpPr>
          <p:spPr bwMode="auto">
            <a:xfrm>
              <a:off x="4658896" y="2838920"/>
              <a:ext cx="854707" cy="569907"/>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222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453" name="Isosceles Triangle 452">
              <a:extLst>
                <a:ext uri="{FF2B5EF4-FFF2-40B4-BE49-F238E27FC236}">
                  <a16:creationId xmlns:a16="http://schemas.microsoft.com/office/drawing/2014/main" id="{02CC51DA-424E-464C-AAD6-4AFCF91F5A3B}"/>
                </a:ext>
              </a:extLst>
            </p:cNvPr>
            <p:cNvSpPr/>
            <p:nvPr/>
          </p:nvSpPr>
          <p:spPr bwMode="auto">
            <a:xfrm>
              <a:off x="4921250" y="2965450"/>
              <a:ext cx="169418" cy="146050"/>
            </a:xfrm>
            <a:prstGeom prst="triangl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54" name="Group 453">
            <a:extLst>
              <a:ext uri="{FF2B5EF4-FFF2-40B4-BE49-F238E27FC236}">
                <a16:creationId xmlns:a16="http://schemas.microsoft.com/office/drawing/2014/main" id="{1C481392-7291-4E62-8173-D0F4649E7BEC}"/>
              </a:ext>
            </a:extLst>
          </p:cNvPr>
          <p:cNvGrpSpPr/>
          <p:nvPr/>
        </p:nvGrpSpPr>
        <p:grpSpPr>
          <a:xfrm>
            <a:off x="9416692" y="5235282"/>
            <a:ext cx="216535" cy="360133"/>
            <a:chOff x="5622072" y="3034107"/>
            <a:chExt cx="225306" cy="374720"/>
          </a:xfrm>
        </p:grpSpPr>
        <p:sp>
          <p:nvSpPr>
            <p:cNvPr id="455" name="Freeform 5">
              <a:extLst>
                <a:ext uri="{FF2B5EF4-FFF2-40B4-BE49-F238E27FC236}">
                  <a16:creationId xmlns:a16="http://schemas.microsoft.com/office/drawing/2014/main" id="{ABDC9B5F-67FB-4F04-9EE7-42EDD583CB27}"/>
                </a:ext>
              </a:extLst>
            </p:cNvPr>
            <p:cNvSpPr>
              <a:spLocks noEditPoints="1"/>
            </p:cNvSpPr>
            <p:nvPr/>
          </p:nvSpPr>
          <p:spPr bwMode="auto">
            <a:xfrm>
              <a:off x="5622072" y="3034107"/>
              <a:ext cx="225306" cy="37472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222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456" name="Oval 455">
              <a:extLst>
                <a:ext uri="{FF2B5EF4-FFF2-40B4-BE49-F238E27FC236}">
                  <a16:creationId xmlns:a16="http://schemas.microsoft.com/office/drawing/2014/main" id="{2F33A260-E521-4789-875D-672BADF26C5E}"/>
                </a:ext>
              </a:extLst>
            </p:cNvPr>
            <p:cNvSpPr/>
            <p:nvPr/>
          </p:nvSpPr>
          <p:spPr bwMode="auto">
            <a:xfrm>
              <a:off x="5670550" y="3124200"/>
              <a:ext cx="107950" cy="10795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grpSp>
      <p:sp>
        <p:nvSpPr>
          <p:cNvPr id="457" name="Rectangle 456">
            <a:extLst>
              <a:ext uri="{FF2B5EF4-FFF2-40B4-BE49-F238E27FC236}">
                <a16:creationId xmlns:a16="http://schemas.microsoft.com/office/drawing/2014/main" id="{3F46A628-F20B-4528-92D1-7EBB6D60C13A}"/>
              </a:ext>
            </a:extLst>
          </p:cNvPr>
          <p:cNvSpPr/>
          <p:nvPr/>
        </p:nvSpPr>
        <p:spPr>
          <a:xfrm>
            <a:off x="3580591" y="3770591"/>
            <a:ext cx="3607077" cy="18994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Single sign-on to thousands </a:t>
            </a:r>
            <a:b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b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of cloud applications</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Access to on-premises apps</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Boost user productivity with </a:t>
            </a:r>
            <a:b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b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self-service capabilities</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Cross-organization collaboration</a:t>
            </a:r>
          </a:p>
          <a:p>
            <a:pPr defTabSz="896094" fontAlgn="base">
              <a:spcAft>
                <a:spcPts val="1176"/>
              </a:spcAft>
            </a:pPr>
            <a:endParaRPr lang="en-US" sz="1765">
              <a:solidFill>
                <a:srgbClr val="353535"/>
              </a:solidFill>
              <a:latin typeface="Segoe UI" panose="020B0502040204020203" pitchFamily="34" charset="0"/>
              <a:ea typeface="Segoe UI" panose="020B0502040204020203" pitchFamily="34" charset="0"/>
              <a:cs typeface="Segoe UI" panose="020B0502040204020203" pitchFamily="34" charset="0"/>
            </a:endParaRPr>
          </a:p>
          <a:p>
            <a:pPr defTabSz="896094" fontAlgn="base">
              <a:spcAft>
                <a:spcPts val="1176"/>
              </a:spcAft>
            </a:pPr>
            <a:endParaRPr lang="en-US" sz="1765">
              <a:solidFill>
                <a:srgbClr val="353535"/>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458" name="Straight Arrow Connector 457">
            <a:extLst>
              <a:ext uri="{FF2B5EF4-FFF2-40B4-BE49-F238E27FC236}">
                <a16:creationId xmlns:a16="http://schemas.microsoft.com/office/drawing/2014/main" id="{AB56AEF6-FB3B-404C-B2EC-25EEE97BD7C5}"/>
              </a:ext>
            </a:extLst>
          </p:cNvPr>
          <p:cNvCxnSpPr>
            <a:cxnSpLocks/>
          </p:cNvCxnSpPr>
          <p:nvPr/>
        </p:nvCxnSpPr>
        <p:spPr>
          <a:xfrm flipH="1" flipV="1">
            <a:off x="7865895" y="2892858"/>
            <a:ext cx="807716" cy="275463"/>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9" name="Straight Arrow Connector 458">
            <a:extLst>
              <a:ext uri="{FF2B5EF4-FFF2-40B4-BE49-F238E27FC236}">
                <a16:creationId xmlns:a16="http://schemas.microsoft.com/office/drawing/2014/main" id="{9279909A-E0F2-4928-9858-6395B911673E}"/>
              </a:ext>
            </a:extLst>
          </p:cNvPr>
          <p:cNvCxnSpPr>
            <a:cxnSpLocks/>
          </p:cNvCxnSpPr>
          <p:nvPr/>
        </p:nvCxnSpPr>
        <p:spPr>
          <a:xfrm flipV="1">
            <a:off x="7938805" y="2503613"/>
            <a:ext cx="602452" cy="85135"/>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0" name="Straight Connector 459">
            <a:extLst>
              <a:ext uri="{FF2B5EF4-FFF2-40B4-BE49-F238E27FC236}">
                <a16:creationId xmlns:a16="http://schemas.microsoft.com/office/drawing/2014/main" id="{5E086950-142C-4C7E-AB93-57667C4E9C20}"/>
              </a:ext>
            </a:extLst>
          </p:cNvPr>
          <p:cNvCxnSpPr>
            <a:cxnSpLocks/>
          </p:cNvCxnSpPr>
          <p:nvPr/>
        </p:nvCxnSpPr>
        <p:spPr>
          <a:xfrm>
            <a:off x="7553344" y="3134786"/>
            <a:ext cx="545962" cy="835749"/>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1" name="Straight Connector 460">
            <a:extLst>
              <a:ext uri="{FF2B5EF4-FFF2-40B4-BE49-F238E27FC236}">
                <a16:creationId xmlns:a16="http://schemas.microsoft.com/office/drawing/2014/main" id="{E63275D4-6ABE-4D17-8669-5D1D2F254641}"/>
              </a:ext>
            </a:extLst>
          </p:cNvPr>
          <p:cNvCxnSpPr>
            <a:cxnSpLocks/>
          </p:cNvCxnSpPr>
          <p:nvPr/>
        </p:nvCxnSpPr>
        <p:spPr>
          <a:xfrm flipH="1">
            <a:off x="2505388" y="3098105"/>
            <a:ext cx="2905779" cy="946901"/>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2" name="Straight Arrow Connector 461">
            <a:extLst>
              <a:ext uri="{FF2B5EF4-FFF2-40B4-BE49-F238E27FC236}">
                <a16:creationId xmlns:a16="http://schemas.microsoft.com/office/drawing/2014/main" id="{434324D1-E0F5-4737-A302-E00698A88839}"/>
              </a:ext>
            </a:extLst>
          </p:cNvPr>
          <p:cNvCxnSpPr>
            <a:cxnSpLocks/>
          </p:cNvCxnSpPr>
          <p:nvPr/>
        </p:nvCxnSpPr>
        <p:spPr>
          <a:xfrm flipV="1">
            <a:off x="7764374" y="1817416"/>
            <a:ext cx="948903" cy="359936"/>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5" name="Straight Arrow Connector 464">
            <a:extLst>
              <a:ext uri="{FF2B5EF4-FFF2-40B4-BE49-F238E27FC236}">
                <a16:creationId xmlns:a16="http://schemas.microsoft.com/office/drawing/2014/main" id="{DED88F1B-69CA-4B3B-8187-2886B7239865}"/>
              </a:ext>
            </a:extLst>
          </p:cNvPr>
          <p:cNvCxnSpPr>
            <a:cxnSpLocks/>
          </p:cNvCxnSpPr>
          <p:nvPr/>
        </p:nvCxnSpPr>
        <p:spPr>
          <a:xfrm>
            <a:off x="4206590" y="2814838"/>
            <a:ext cx="1081342" cy="64982"/>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0" name="Freeform: Shape 89">
            <a:extLst>
              <a:ext uri="{FF2B5EF4-FFF2-40B4-BE49-F238E27FC236}">
                <a16:creationId xmlns:a16="http://schemas.microsoft.com/office/drawing/2014/main" id="{59FB9AEA-775F-4135-BF24-E9DA8571B70C}"/>
              </a:ext>
            </a:extLst>
          </p:cNvPr>
          <p:cNvSpPr/>
          <p:nvPr/>
        </p:nvSpPr>
        <p:spPr bwMode="auto">
          <a:xfrm flipH="1">
            <a:off x="3438000" y="1582339"/>
            <a:ext cx="842132" cy="464794"/>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 name="Freeform: Shape 90">
            <a:extLst>
              <a:ext uri="{FF2B5EF4-FFF2-40B4-BE49-F238E27FC236}">
                <a16:creationId xmlns:a16="http://schemas.microsoft.com/office/drawing/2014/main" id="{2AD2A2B6-452A-47C6-A825-DF4EF3B9348D}"/>
              </a:ext>
            </a:extLst>
          </p:cNvPr>
          <p:cNvSpPr/>
          <p:nvPr/>
        </p:nvSpPr>
        <p:spPr bwMode="auto">
          <a:xfrm flipH="1">
            <a:off x="3274411" y="2482461"/>
            <a:ext cx="842132" cy="464794"/>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89" name="Straight Arrow Connector 88">
            <a:extLst>
              <a:ext uri="{FF2B5EF4-FFF2-40B4-BE49-F238E27FC236}">
                <a16:creationId xmlns:a16="http://schemas.microsoft.com/office/drawing/2014/main" id="{C8334BF7-BE13-4179-92EB-E5A875777BD4}"/>
              </a:ext>
            </a:extLst>
          </p:cNvPr>
          <p:cNvCxnSpPr>
            <a:cxnSpLocks/>
          </p:cNvCxnSpPr>
          <p:nvPr/>
        </p:nvCxnSpPr>
        <p:spPr>
          <a:xfrm>
            <a:off x="4381092" y="2022410"/>
            <a:ext cx="994184" cy="533536"/>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97214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500"/>
                                  </p:stCondLst>
                                  <p:childTnLst>
                                    <p:set>
                                      <p:cBhvr>
                                        <p:cTn id="6" dur="1" fill="hold">
                                          <p:stCondLst>
                                            <p:cond delay="0"/>
                                          </p:stCondLst>
                                        </p:cTn>
                                        <p:tgtEl>
                                          <p:spTgt spid="42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24"/>
                                        </p:tgtEl>
                                      </p:cBhvr>
                                      <p:by x="80000" y="80000"/>
                                    </p:animScale>
                                  </p:childTnLst>
                                </p:cTn>
                              </p:par>
                              <p:par>
                                <p:cTn id="9" presetID="21" presetClass="entr" presetSubtype="1" fill="hold" grpId="0" nodeType="withEffect">
                                  <p:stCondLst>
                                    <p:cond delay="500"/>
                                  </p:stCondLst>
                                  <p:childTnLst>
                                    <p:set>
                                      <p:cBhvr>
                                        <p:cTn id="10" dur="1" fill="hold">
                                          <p:stCondLst>
                                            <p:cond delay="0"/>
                                          </p:stCondLst>
                                        </p:cTn>
                                        <p:tgtEl>
                                          <p:spTgt spid="424"/>
                                        </p:tgtEl>
                                        <p:attrNameLst>
                                          <p:attrName>style.visibility</p:attrName>
                                        </p:attrNameLst>
                                      </p:cBhvr>
                                      <p:to>
                                        <p:strVal val="visible"/>
                                      </p:to>
                                    </p:set>
                                    <p:animEffect transition="in" filter="wheel(1)">
                                      <p:cBhvr>
                                        <p:cTn id="11" dur="500"/>
                                        <p:tgtEl>
                                          <p:spTgt spid="424"/>
                                        </p:tgtEl>
                                      </p:cBhvr>
                                    </p:animEffect>
                                  </p:childTnLst>
                                </p:cTn>
                              </p:par>
                              <p:par>
                                <p:cTn id="12" presetID="10" presetClass="entr" presetSubtype="0" fill="hold" grpId="0" nodeType="withEffect">
                                  <p:stCondLst>
                                    <p:cond delay="600"/>
                                  </p:stCondLst>
                                  <p:childTnLst>
                                    <p:set>
                                      <p:cBhvr>
                                        <p:cTn id="13" dur="1" fill="hold">
                                          <p:stCondLst>
                                            <p:cond delay="0"/>
                                          </p:stCondLst>
                                        </p:cTn>
                                        <p:tgtEl>
                                          <p:spTgt spid="425"/>
                                        </p:tgtEl>
                                        <p:attrNameLst>
                                          <p:attrName>style.visibility</p:attrName>
                                        </p:attrNameLst>
                                      </p:cBhvr>
                                      <p:to>
                                        <p:strVal val="visible"/>
                                      </p:to>
                                    </p:set>
                                    <p:animEffect transition="in" filter="fade">
                                      <p:cBhvr>
                                        <p:cTn id="14" dur="400"/>
                                        <p:tgtEl>
                                          <p:spTgt spid="425"/>
                                        </p:tgtEl>
                                      </p:cBhvr>
                                    </p:animEffect>
                                  </p:childTnLst>
                                </p:cTn>
                              </p:par>
                              <p:par>
                                <p:cTn id="15" presetID="42" presetClass="path" presetSubtype="0" decel="100000" fill="hold" grpId="1" nodeType="withEffect">
                                  <p:stCondLst>
                                    <p:cond delay="300"/>
                                  </p:stCondLst>
                                  <p:childTnLst>
                                    <p:animMotion origin="layout" path="M -1.45833E-6 -3.7037E-6 L -1.45833E-6 0.0963 " pathEditMode="relative" rAng="0" ptsTypes="AA">
                                      <p:cBhvr>
                                        <p:cTn id="16" dur="700" spd="-100000" fill="hold"/>
                                        <p:tgtEl>
                                          <p:spTgt spid="425"/>
                                        </p:tgtEl>
                                        <p:attrNameLst>
                                          <p:attrName>ppt_x</p:attrName>
                                          <p:attrName>ppt_y</p:attrName>
                                        </p:attrNameLst>
                                      </p:cBhvr>
                                      <p:rCtr x="0" y="4815"/>
                                    </p:animMotion>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202"/>
                                        </p:tgtEl>
                                        <p:attrNameLst>
                                          <p:attrName>style.visibility</p:attrName>
                                        </p:attrNameLst>
                                      </p:cBhvr>
                                      <p:to>
                                        <p:strVal val="visible"/>
                                      </p:to>
                                    </p:set>
                                  </p:childTnLst>
                                </p:cTn>
                              </p:par>
                              <p:par>
                                <p:cTn id="20" presetID="6" presetClass="emph" presetSubtype="0" accel="100000" autoRev="1" fill="hold" nodeType="withEffect">
                                  <p:stCondLst>
                                    <p:cond delay="0"/>
                                  </p:stCondLst>
                                  <p:childTnLst>
                                    <p:animScale>
                                      <p:cBhvr>
                                        <p:cTn id="21" dur="500" fill="hold"/>
                                        <p:tgtEl>
                                          <p:spTgt spid="202"/>
                                        </p:tgtEl>
                                      </p:cBhvr>
                                      <p:by x="0" y="0"/>
                                    </p:animScale>
                                  </p:childTnLst>
                                </p:cTn>
                              </p:par>
                              <p:par>
                                <p:cTn id="22" presetID="10" presetClass="entr" presetSubtype="0" fill="hold" grpId="0" nodeType="withEffect">
                                  <p:stCondLst>
                                    <p:cond delay="0"/>
                                  </p:stCondLst>
                                  <p:childTnLst>
                                    <p:set>
                                      <p:cBhvr>
                                        <p:cTn id="23" dur="1" fill="hold">
                                          <p:stCondLst>
                                            <p:cond delay="0"/>
                                          </p:stCondLst>
                                        </p:cTn>
                                        <p:tgtEl>
                                          <p:spTgt spid="428"/>
                                        </p:tgtEl>
                                        <p:attrNameLst>
                                          <p:attrName>style.visibility</p:attrName>
                                        </p:attrNameLst>
                                      </p:cBhvr>
                                      <p:to>
                                        <p:strVal val="visible"/>
                                      </p:to>
                                    </p:set>
                                    <p:animEffect transition="in" filter="fade">
                                      <p:cBhvr>
                                        <p:cTn id="24" dur="400"/>
                                        <p:tgtEl>
                                          <p:spTgt spid="428"/>
                                        </p:tgtEl>
                                      </p:cBhvr>
                                    </p:animEffect>
                                  </p:childTnLst>
                                </p:cTn>
                              </p:par>
                              <p:par>
                                <p:cTn id="25" presetID="42" presetClass="path" presetSubtype="0" decel="100000" fill="hold" grpId="1" nodeType="withEffect">
                                  <p:stCondLst>
                                    <p:cond delay="0"/>
                                  </p:stCondLst>
                                  <p:childTnLst>
                                    <p:animMotion origin="layout" path="M -1.45833E-6 -3.7037E-6 L -1.45833E-6 0.0963 " pathEditMode="relative" rAng="0" ptsTypes="AA">
                                      <p:cBhvr>
                                        <p:cTn id="26" dur="700" spd="-100000" fill="hold"/>
                                        <p:tgtEl>
                                          <p:spTgt spid="428"/>
                                        </p:tgtEl>
                                        <p:attrNameLst>
                                          <p:attrName>ppt_x</p:attrName>
                                          <p:attrName>ppt_y</p:attrName>
                                        </p:attrNameLst>
                                      </p:cBhvr>
                                      <p:rCtr x="0" y="4815"/>
                                    </p:animMotion>
                                  </p:childTnLst>
                                </p:cTn>
                              </p:par>
                              <p:par>
                                <p:cTn id="27" presetID="1" presetClass="entr" presetSubtype="0" fill="hold" grpId="0" nodeType="withEffect">
                                  <p:stCondLst>
                                    <p:cond delay="500"/>
                                  </p:stCondLst>
                                  <p:childTnLst>
                                    <p:set>
                                      <p:cBhvr>
                                        <p:cTn id="28" dur="1" fill="hold">
                                          <p:stCondLst>
                                            <p:cond delay="0"/>
                                          </p:stCondLst>
                                        </p:cTn>
                                        <p:tgtEl>
                                          <p:spTgt spid="90"/>
                                        </p:tgtEl>
                                        <p:attrNameLst>
                                          <p:attrName>style.visibility</p:attrName>
                                        </p:attrNameLst>
                                      </p:cBhvr>
                                      <p:to>
                                        <p:strVal val="visible"/>
                                      </p:to>
                                    </p:set>
                                  </p:childTnLst>
                                </p:cTn>
                              </p:par>
                              <p:par>
                                <p:cTn id="29" presetID="6" presetClass="emph" presetSubtype="0" accel="100000" autoRev="1" fill="hold" grpId="1" nodeType="withEffect">
                                  <p:stCondLst>
                                    <p:cond delay="0"/>
                                  </p:stCondLst>
                                  <p:childTnLst>
                                    <p:animScale>
                                      <p:cBhvr>
                                        <p:cTn id="30" dur="500" fill="hold"/>
                                        <p:tgtEl>
                                          <p:spTgt spid="90"/>
                                        </p:tgtEl>
                                      </p:cBhvr>
                                      <p:by x="80000" y="80000"/>
                                    </p:animScale>
                                  </p:childTnLst>
                                </p:cTn>
                              </p:par>
                              <p:par>
                                <p:cTn id="31" presetID="21" presetClass="entr" presetSubtype="1" fill="hold" grpId="2" nodeType="withEffect">
                                  <p:stCondLst>
                                    <p:cond delay="500"/>
                                  </p:stCondLst>
                                  <p:childTnLst>
                                    <p:set>
                                      <p:cBhvr>
                                        <p:cTn id="32" dur="1" fill="hold">
                                          <p:stCondLst>
                                            <p:cond delay="0"/>
                                          </p:stCondLst>
                                        </p:cTn>
                                        <p:tgtEl>
                                          <p:spTgt spid="90"/>
                                        </p:tgtEl>
                                        <p:attrNameLst>
                                          <p:attrName>style.visibility</p:attrName>
                                        </p:attrNameLst>
                                      </p:cBhvr>
                                      <p:to>
                                        <p:strVal val="visible"/>
                                      </p:to>
                                    </p:set>
                                    <p:animEffect transition="in" filter="wheel(1)">
                                      <p:cBhvr>
                                        <p:cTn id="33" dur="500"/>
                                        <p:tgtEl>
                                          <p:spTgt spid="9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427"/>
                                        </p:tgtEl>
                                        <p:attrNameLst>
                                          <p:attrName>style.visibility</p:attrName>
                                        </p:attrNameLst>
                                      </p:cBhvr>
                                      <p:to>
                                        <p:strVal val="visible"/>
                                      </p:to>
                                    </p:set>
                                    <p:animEffect transition="in" filter="fade">
                                      <p:cBhvr>
                                        <p:cTn id="36" dur="400"/>
                                        <p:tgtEl>
                                          <p:spTgt spid="427"/>
                                        </p:tgtEl>
                                      </p:cBhvr>
                                    </p:animEffect>
                                  </p:childTnLst>
                                </p:cTn>
                              </p:par>
                              <p:par>
                                <p:cTn id="37" presetID="42" presetClass="path" presetSubtype="0" decel="100000" fill="hold" grpId="1" nodeType="withEffect">
                                  <p:stCondLst>
                                    <p:cond delay="200"/>
                                  </p:stCondLst>
                                  <p:childTnLst>
                                    <p:animMotion origin="layout" path="M -1.45833E-6 -3.7037E-6 L -1.45833E-6 0.0963 " pathEditMode="relative" rAng="0" ptsTypes="AA">
                                      <p:cBhvr>
                                        <p:cTn id="38" dur="700" spd="-100000" fill="hold"/>
                                        <p:tgtEl>
                                          <p:spTgt spid="427"/>
                                        </p:tgtEl>
                                        <p:attrNameLst>
                                          <p:attrName>ppt_x</p:attrName>
                                          <p:attrName>ppt_y</p:attrName>
                                        </p:attrNameLst>
                                      </p:cBhvr>
                                      <p:rCtr x="0" y="4815"/>
                                    </p:animMotion>
                                  </p:childTnLst>
                                </p:cTn>
                              </p:par>
                              <p:par>
                                <p:cTn id="39" presetID="1" presetClass="entr" presetSubtype="0" fill="hold" grpId="0" nodeType="withEffect">
                                  <p:stCondLst>
                                    <p:cond delay="500"/>
                                  </p:stCondLst>
                                  <p:childTnLst>
                                    <p:set>
                                      <p:cBhvr>
                                        <p:cTn id="40" dur="1" fill="hold">
                                          <p:stCondLst>
                                            <p:cond delay="0"/>
                                          </p:stCondLst>
                                        </p:cTn>
                                        <p:tgtEl>
                                          <p:spTgt spid="91"/>
                                        </p:tgtEl>
                                        <p:attrNameLst>
                                          <p:attrName>style.visibility</p:attrName>
                                        </p:attrNameLst>
                                      </p:cBhvr>
                                      <p:to>
                                        <p:strVal val="visible"/>
                                      </p:to>
                                    </p:set>
                                  </p:childTnLst>
                                </p:cTn>
                              </p:par>
                              <p:par>
                                <p:cTn id="41" presetID="6" presetClass="emph" presetSubtype="0" accel="100000" autoRev="1" fill="hold" grpId="1" nodeType="withEffect">
                                  <p:stCondLst>
                                    <p:cond delay="0"/>
                                  </p:stCondLst>
                                  <p:childTnLst>
                                    <p:animScale>
                                      <p:cBhvr>
                                        <p:cTn id="42" dur="500" fill="hold"/>
                                        <p:tgtEl>
                                          <p:spTgt spid="91"/>
                                        </p:tgtEl>
                                      </p:cBhvr>
                                      <p:by x="80000" y="80000"/>
                                    </p:animScale>
                                  </p:childTnLst>
                                </p:cTn>
                              </p:par>
                              <p:par>
                                <p:cTn id="43" presetID="21" presetClass="entr" presetSubtype="1" fill="hold" grpId="2" nodeType="withEffect">
                                  <p:stCondLst>
                                    <p:cond delay="500"/>
                                  </p:stCondLst>
                                  <p:childTnLst>
                                    <p:set>
                                      <p:cBhvr>
                                        <p:cTn id="44" dur="1" fill="hold">
                                          <p:stCondLst>
                                            <p:cond delay="0"/>
                                          </p:stCondLst>
                                        </p:cTn>
                                        <p:tgtEl>
                                          <p:spTgt spid="91"/>
                                        </p:tgtEl>
                                        <p:attrNameLst>
                                          <p:attrName>style.visibility</p:attrName>
                                        </p:attrNameLst>
                                      </p:cBhvr>
                                      <p:to>
                                        <p:strVal val="visible"/>
                                      </p:to>
                                    </p:set>
                                    <p:animEffect transition="in" filter="wheel(1)">
                                      <p:cBhvr>
                                        <p:cTn id="45" dur="500"/>
                                        <p:tgtEl>
                                          <p:spTgt spid="91"/>
                                        </p:tgtEl>
                                      </p:cBhvr>
                                    </p:animEffect>
                                  </p:childTnLst>
                                </p:cTn>
                              </p:par>
                            </p:childTnLst>
                          </p:cTn>
                        </p:par>
                        <p:par>
                          <p:cTn id="46" fill="hold">
                            <p:stCondLst>
                              <p:cond delay="2000"/>
                            </p:stCondLst>
                            <p:childTnLst>
                              <p:par>
                                <p:cTn id="47" presetID="1" presetClass="entr" presetSubtype="0" fill="hold" grpId="1" nodeType="afterEffect">
                                  <p:stCondLst>
                                    <p:cond delay="0"/>
                                  </p:stCondLst>
                                  <p:childTnLst>
                                    <p:set>
                                      <p:cBhvr>
                                        <p:cTn id="48" dur="1" fill="hold">
                                          <p:stCondLst>
                                            <p:cond delay="499"/>
                                          </p:stCondLst>
                                        </p:cTn>
                                        <p:tgtEl>
                                          <p:spTgt spid="445"/>
                                        </p:tgtEl>
                                        <p:attrNameLst>
                                          <p:attrName>style.visibility</p:attrName>
                                        </p:attrNameLst>
                                      </p:cBhvr>
                                      <p:to>
                                        <p:strVal val="visible"/>
                                      </p:to>
                                    </p:set>
                                  </p:childTnLst>
                                </p:cTn>
                              </p:par>
                              <p:par>
                                <p:cTn id="49" presetID="6" presetClass="emph" presetSubtype="0" accel="100000" autoRev="1" fill="hold" grpId="0" nodeType="withEffect">
                                  <p:stCondLst>
                                    <p:cond delay="0"/>
                                  </p:stCondLst>
                                  <p:childTnLst>
                                    <p:animScale>
                                      <p:cBhvr>
                                        <p:cTn id="50" dur="500" fill="hold"/>
                                        <p:tgtEl>
                                          <p:spTgt spid="445"/>
                                        </p:tgtEl>
                                      </p:cBhvr>
                                      <p:by x="0" y="0"/>
                                    </p:animScale>
                                  </p:childTnLst>
                                </p:cTn>
                              </p:par>
                              <p:par>
                                <p:cTn id="51" presetID="1" presetClass="entr" presetSubtype="0" fill="hold" grpId="0" nodeType="withEffect">
                                  <p:stCondLst>
                                    <p:cond delay="100"/>
                                  </p:stCondLst>
                                  <p:childTnLst>
                                    <p:set>
                                      <p:cBhvr>
                                        <p:cTn id="52" dur="1" fill="hold">
                                          <p:stCondLst>
                                            <p:cond delay="499"/>
                                          </p:stCondLst>
                                        </p:cTn>
                                        <p:tgtEl>
                                          <p:spTgt spid="446"/>
                                        </p:tgtEl>
                                        <p:attrNameLst>
                                          <p:attrName>style.visibility</p:attrName>
                                        </p:attrNameLst>
                                      </p:cBhvr>
                                      <p:to>
                                        <p:strVal val="visible"/>
                                      </p:to>
                                    </p:set>
                                  </p:childTnLst>
                                </p:cTn>
                              </p:par>
                              <p:par>
                                <p:cTn id="53" presetID="6" presetClass="emph" presetSubtype="0" accel="100000" autoRev="1" fill="hold" grpId="1" nodeType="withEffect">
                                  <p:stCondLst>
                                    <p:cond delay="100"/>
                                  </p:stCondLst>
                                  <p:childTnLst>
                                    <p:animScale>
                                      <p:cBhvr>
                                        <p:cTn id="54" dur="500" fill="hold"/>
                                        <p:tgtEl>
                                          <p:spTgt spid="446"/>
                                        </p:tgtEl>
                                      </p:cBhvr>
                                      <p:by x="0" y="0"/>
                                    </p:animScale>
                                  </p:childTnLst>
                                </p:cTn>
                              </p:par>
                              <p:par>
                                <p:cTn id="55" presetID="10" presetClass="entr" presetSubtype="0" fill="hold" grpId="0" nodeType="withEffect">
                                  <p:stCondLst>
                                    <p:cond delay="800"/>
                                  </p:stCondLst>
                                  <p:childTnLst>
                                    <p:set>
                                      <p:cBhvr>
                                        <p:cTn id="56" dur="1" fill="hold">
                                          <p:stCondLst>
                                            <p:cond delay="0"/>
                                          </p:stCondLst>
                                        </p:cTn>
                                        <p:tgtEl>
                                          <p:spTgt spid="447"/>
                                        </p:tgtEl>
                                        <p:attrNameLst>
                                          <p:attrName>style.visibility</p:attrName>
                                        </p:attrNameLst>
                                      </p:cBhvr>
                                      <p:to>
                                        <p:strVal val="visible"/>
                                      </p:to>
                                    </p:set>
                                    <p:animEffect transition="in" filter="fade">
                                      <p:cBhvr>
                                        <p:cTn id="57" dur="500"/>
                                        <p:tgtEl>
                                          <p:spTgt spid="447"/>
                                        </p:tgtEl>
                                      </p:cBhvr>
                                    </p:animEffect>
                                  </p:childTnLst>
                                </p:cTn>
                              </p:par>
                              <p:par>
                                <p:cTn id="58" presetID="64" presetClass="path" presetSubtype="0" decel="100000" fill="hold" grpId="1" nodeType="withEffect">
                                  <p:stCondLst>
                                    <p:cond delay="800"/>
                                  </p:stCondLst>
                                  <p:childTnLst>
                                    <p:animMotion origin="layout" path="M -3.33333E-6 5.55112E-17 L -3.33333E-6 -0.02824 " pathEditMode="relative" rAng="0" ptsTypes="AA">
                                      <p:cBhvr>
                                        <p:cTn id="59" dur="500" spd="-100000" fill="hold"/>
                                        <p:tgtEl>
                                          <p:spTgt spid="447"/>
                                        </p:tgtEl>
                                        <p:attrNameLst>
                                          <p:attrName>ppt_x</p:attrName>
                                          <p:attrName>ppt_y</p:attrName>
                                        </p:attrNameLst>
                                      </p:cBhvr>
                                      <p:rCtr x="0" y="-1412"/>
                                    </p:animMotion>
                                  </p:childTnLst>
                                </p:cTn>
                              </p:par>
                              <p:par>
                                <p:cTn id="60" presetID="10" presetClass="entr" presetSubtype="0" fill="hold" nodeType="withEffect">
                                  <p:stCondLst>
                                    <p:cond delay="700"/>
                                  </p:stCondLst>
                                  <p:childTnLst>
                                    <p:set>
                                      <p:cBhvr>
                                        <p:cTn id="61" dur="1" fill="hold">
                                          <p:stCondLst>
                                            <p:cond delay="0"/>
                                          </p:stCondLst>
                                        </p:cTn>
                                        <p:tgtEl>
                                          <p:spTgt spid="448"/>
                                        </p:tgtEl>
                                        <p:attrNameLst>
                                          <p:attrName>style.visibility</p:attrName>
                                        </p:attrNameLst>
                                      </p:cBhvr>
                                      <p:to>
                                        <p:strVal val="visible"/>
                                      </p:to>
                                    </p:set>
                                    <p:animEffect transition="in" filter="fade">
                                      <p:cBhvr>
                                        <p:cTn id="62" dur="500"/>
                                        <p:tgtEl>
                                          <p:spTgt spid="448"/>
                                        </p:tgtEl>
                                      </p:cBhvr>
                                    </p:animEffect>
                                  </p:childTnLst>
                                </p:cTn>
                              </p:par>
                              <p:par>
                                <p:cTn id="63" presetID="64" presetClass="path" presetSubtype="0" decel="100000" fill="hold" nodeType="withEffect">
                                  <p:stCondLst>
                                    <p:cond delay="700"/>
                                  </p:stCondLst>
                                  <p:childTnLst>
                                    <p:animMotion origin="layout" path="M 3.125E-6 -3.33333E-6 L 3.125E-6 -0.02824 " pathEditMode="relative" rAng="0" ptsTypes="AA">
                                      <p:cBhvr>
                                        <p:cTn id="64" dur="500" spd="-100000" fill="hold"/>
                                        <p:tgtEl>
                                          <p:spTgt spid="448"/>
                                        </p:tgtEl>
                                        <p:attrNameLst>
                                          <p:attrName>ppt_x</p:attrName>
                                          <p:attrName>ppt_y</p:attrName>
                                        </p:attrNameLst>
                                      </p:cBhvr>
                                      <p:rCtr x="0" y="-1412"/>
                                    </p:animMotion>
                                  </p:childTnLst>
                                </p:cTn>
                              </p:par>
                              <p:par>
                                <p:cTn id="65" presetID="10" presetClass="entr" presetSubtype="0" fill="hold" nodeType="withEffect">
                                  <p:stCondLst>
                                    <p:cond delay="700"/>
                                  </p:stCondLst>
                                  <p:childTnLst>
                                    <p:set>
                                      <p:cBhvr>
                                        <p:cTn id="66" dur="1" fill="hold">
                                          <p:stCondLst>
                                            <p:cond delay="0"/>
                                          </p:stCondLst>
                                        </p:cTn>
                                        <p:tgtEl>
                                          <p:spTgt spid="451"/>
                                        </p:tgtEl>
                                        <p:attrNameLst>
                                          <p:attrName>style.visibility</p:attrName>
                                        </p:attrNameLst>
                                      </p:cBhvr>
                                      <p:to>
                                        <p:strVal val="visible"/>
                                      </p:to>
                                    </p:set>
                                    <p:animEffect transition="in" filter="fade">
                                      <p:cBhvr>
                                        <p:cTn id="67" dur="500"/>
                                        <p:tgtEl>
                                          <p:spTgt spid="451"/>
                                        </p:tgtEl>
                                      </p:cBhvr>
                                    </p:animEffect>
                                  </p:childTnLst>
                                </p:cTn>
                              </p:par>
                              <p:par>
                                <p:cTn id="68" presetID="64" presetClass="path" presetSubtype="0" decel="100000" fill="hold" nodeType="withEffect">
                                  <p:stCondLst>
                                    <p:cond delay="700"/>
                                  </p:stCondLst>
                                  <p:childTnLst>
                                    <p:animMotion origin="layout" path="M 1.04167E-6 4.07407E-6 L 1.04167E-6 -0.02824 " pathEditMode="relative" rAng="0" ptsTypes="AA">
                                      <p:cBhvr>
                                        <p:cTn id="69" dur="500" spd="-100000" fill="hold"/>
                                        <p:tgtEl>
                                          <p:spTgt spid="451"/>
                                        </p:tgtEl>
                                        <p:attrNameLst>
                                          <p:attrName>ppt_x</p:attrName>
                                          <p:attrName>ppt_y</p:attrName>
                                        </p:attrNameLst>
                                      </p:cBhvr>
                                      <p:rCtr x="0" y="-1412"/>
                                    </p:animMotion>
                                  </p:childTnLst>
                                </p:cTn>
                              </p:par>
                              <p:par>
                                <p:cTn id="70" presetID="10" presetClass="entr" presetSubtype="0" fill="hold" nodeType="withEffect">
                                  <p:stCondLst>
                                    <p:cond delay="700"/>
                                  </p:stCondLst>
                                  <p:childTnLst>
                                    <p:set>
                                      <p:cBhvr>
                                        <p:cTn id="71" dur="1" fill="hold">
                                          <p:stCondLst>
                                            <p:cond delay="0"/>
                                          </p:stCondLst>
                                        </p:cTn>
                                        <p:tgtEl>
                                          <p:spTgt spid="454"/>
                                        </p:tgtEl>
                                        <p:attrNameLst>
                                          <p:attrName>style.visibility</p:attrName>
                                        </p:attrNameLst>
                                      </p:cBhvr>
                                      <p:to>
                                        <p:strVal val="visible"/>
                                      </p:to>
                                    </p:set>
                                    <p:animEffect transition="in" filter="fade">
                                      <p:cBhvr>
                                        <p:cTn id="72" dur="500"/>
                                        <p:tgtEl>
                                          <p:spTgt spid="454"/>
                                        </p:tgtEl>
                                      </p:cBhvr>
                                    </p:animEffect>
                                  </p:childTnLst>
                                </p:cTn>
                              </p:par>
                              <p:par>
                                <p:cTn id="73" presetID="64" presetClass="path" presetSubtype="0" decel="100000" fill="hold" nodeType="withEffect">
                                  <p:stCondLst>
                                    <p:cond delay="700"/>
                                  </p:stCondLst>
                                  <p:childTnLst>
                                    <p:animMotion origin="layout" path="M -2.29167E-6 -4.81481E-6 L -2.29167E-6 -0.02824 " pathEditMode="relative" rAng="0" ptsTypes="AA">
                                      <p:cBhvr>
                                        <p:cTn id="74" dur="500" spd="-100000" fill="hold"/>
                                        <p:tgtEl>
                                          <p:spTgt spid="454"/>
                                        </p:tgtEl>
                                        <p:attrNameLst>
                                          <p:attrName>ppt_x</p:attrName>
                                          <p:attrName>ppt_y</p:attrName>
                                        </p:attrNameLst>
                                      </p:cBhvr>
                                      <p:rCtr x="0" y="-1412"/>
                                    </p:animMotion>
                                  </p:childTnLst>
                                </p:cTn>
                              </p:par>
                            </p:childTnLst>
                          </p:cTn>
                        </p:par>
                        <p:par>
                          <p:cTn id="75" fill="hold">
                            <p:stCondLst>
                              <p:cond delay="3300"/>
                            </p:stCondLst>
                            <p:childTnLst>
                              <p:par>
                                <p:cTn id="76" presetID="10" presetClass="entr" presetSubtype="0" fill="hold" nodeType="afterEffect">
                                  <p:stCondLst>
                                    <p:cond delay="0"/>
                                  </p:stCondLst>
                                  <p:childTnLst>
                                    <p:set>
                                      <p:cBhvr>
                                        <p:cTn id="77" dur="1" fill="hold">
                                          <p:stCondLst>
                                            <p:cond delay="0"/>
                                          </p:stCondLst>
                                        </p:cTn>
                                        <p:tgtEl>
                                          <p:spTgt spid="429"/>
                                        </p:tgtEl>
                                        <p:attrNameLst>
                                          <p:attrName>style.visibility</p:attrName>
                                        </p:attrNameLst>
                                      </p:cBhvr>
                                      <p:to>
                                        <p:strVal val="visible"/>
                                      </p:to>
                                    </p:set>
                                    <p:animEffect transition="in" filter="fade">
                                      <p:cBhvr>
                                        <p:cTn id="78" dur="500"/>
                                        <p:tgtEl>
                                          <p:spTgt spid="429"/>
                                        </p:tgtEl>
                                      </p:cBhvr>
                                    </p:animEffect>
                                  </p:childTnLst>
                                </p:cTn>
                              </p:par>
                              <p:par>
                                <p:cTn id="79" presetID="10" presetClass="entr" presetSubtype="0" fill="hold" nodeType="withEffect">
                                  <p:stCondLst>
                                    <p:cond delay="0"/>
                                  </p:stCondLst>
                                  <p:childTnLst>
                                    <p:set>
                                      <p:cBhvr>
                                        <p:cTn id="80" dur="1" fill="hold">
                                          <p:stCondLst>
                                            <p:cond delay="0"/>
                                          </p:stCondLst>
                                        </p:cTn>
                                        <p:tgtEl>
                                          <p:spTgt spid="441"/>
                                        </p:tgtEl>
                                        <p:attrNameLst>
                                          <p:attrName>style.visibility</p:attrName>
                                        </p:attrNameLst>
                                      </p:cBhvr>
                                      <p:to>
                                        <p:strVal val="visible"/>
                                      </p:to>
                                    </p:set>
                                    <p:animEffect transition="in" filter="fade">
                                      <p:cBhvr>
                                        <p:cTn id="81" dur="500"/>
                                        <p:tgtEl>
                                          <p:spTgt spid="441"/>
                                        </p:tgtEl>
                                      </p:cBhvr>
                                    </p:animEffect>
                                  </p:childTnLst>
                                </p:cTn>
                              </p:par>
                              <p:par>
                                <p:cTn id="82" presetID="10" presetClass="entr" presetSubtype="0" fill="hold" grpId="0" nodeType="withEffect">
                                  <p:stCondLst>
                                    <p:cond delay="700"/>
                                  </p:stCondLst>
                                  <p:childTnLst>
                                    <p:set>
                                      <p:cBhvr>
                                        <p:cTn id="83" dur="1" fill="hold">
                                          <p:stCondLst>
                                            <p:cond delay="0"/>
                                          </p:stCondLst>
                                        </p:cTn>
                                        <p:tgtEl>
                                          <p:spTgt spid="457"/>
                                        </p:tgtEl>
                                        <p:attrNameLst>
                                          <p:attrName>style.visibility</p:attrName>
                                        </p:attrNameLst>
                                      </p:cBhvr>
                                      <p:to>
                                        <p:strVal val="visible"/>
                                      </p:to>
                                    </p:set>
                                    <p:animEffect transition="in" filter="fade">
                                      <p:cBhvr>
                                        <p:cTn id="84" dur="500"/>
                                        <p:tgtEl>
                                          <p:spTgt spid="457"/>
                                        </p:tgtEl>
                                      </p:cBhvr>
                                    </p:animEffect>
                                  </p:childTnLst>
                                </p:cTn>
                              </p:par>
                              <p:par>
                                <p:cTn id="85" presetID="42" presetClass="path" presetSubtype="0" decel="100000" fill="hold" grpId="1" nodeType="withEffect">
                                  <p:stCondLst>
                                    <p:cond delay="700"/>
                                  </p:stCondLst>
                                  <p:childTnLst>
                                    <p:animMotion origin="layout" path="M 1.25E-6 -1.85185E-6 L 1.25E-6 0.0257 " pathEditMode="relative" rAng="0" ptsTypes="AA">
                                      <p:cBhvr>
                                        <p:cTn id="86" dur="500" spd="-100000" fill="hold"/>
                                        <p:tgtEl>
                                          <p:spTgt spid="457"/>
                                        </p:tgtEl>
                                        <p:attrNameLst>
                                          <p:attrName>ppt_x</p:attrName>
                                          <p:attrName>ppt_y</p:attrName>
                                        </p:attrNameLst>
                                      </p:cBhvr>
                                      <p:rCtr x="0" y="1273"/>
                                    </p:animMotion>
                                  </p:childTnLst>
                                </p:cTn>
                              </p:par>
                              <p:par>
                                <p:cTn id="87" presetID="22" presetClass="entr" presetSubtype="2" fill="hold" nodeType="withEffect">
                                  <p:stCondLst>
                                    <p:cond delay="0"/>
                                  </p:stCondLst>
                                  <p:childTnLst>
                                    <p:set>
                                      <p:cBhvr>
                                        <p:cTn id="88" dur="1" fill="hold">
                                          <p:stCondLst>
                                            <p:cond delay="0"/>
                                          </p:stCondLst>
                                        </p:cTn>
                                        <p:tgtEl>
                                          <p:spTgt spid="465"/>
                                        </p:tgtEl>
                                        <p:attrNameLst>
                                          <p:attrName>style.visibility</p:attrName>
                                        </p:attrNameLst>
                                      </p:cBhvr>
                                      <p:to>
                                        <p:strVal val="visible"/>
                                      </p:to>
                                    </p:set>
                                    <p:animEffect transition="in" filter="wipe(right)">
                                      <p:cBhvr>
                                        <p:cTn id="89" dur="500"/>
                                        <p:tgtEl>
                                          <p:spTgt spid="465"/>
                                        </p:tgtEl>
                                      </p:cBhvr>
                                    </p:animEffect>
                                  </p:childTnLst>
                                </p:cTn>
                              </p:par>
                              <p:par>
                                <p:cTn id="90" presetID="22" presetClass="entr" presetSubtype="2" fill="hold" nodeType="withEffect">
                                  <p:stCondLst>
                                    <p:cond delay="0"/>
                                  </p:stCondLst>
                                  <p:childTnLst>
                                    <p:set>
                                      <p:cBhvr>
                                        <p:cTn id="91" dur="1" fill="hold">
                                          <p:stCondLst>
                                            <p:cond delay="0"/>
                                          </p:stCondLst>
                                        </p:cTn>
                                        <p:tgtEl>
                                          <p:spTgt spid="461"/>
                                        </p:tgtEl>
                                        <p:attrNameLst>
                                          <p:attrName>style.visibility</p:attrName>
                                        </p:attrNameLst>
                                      </p:cBhvr>
                                      <p:to>
                                        <p:strVal val="visible"/>
                                      </p:to>
                                    </p:set>
                                    <p:animEffect transition="in" filter="wipe(right)">
                                      <p:cBhvr>
                                        <p:cTn id="92" dur="500"/>
                                        <p:tgtEl>
                                          <p:spTgt spid="461"/>
                                        </p:tgtEl>
                                      </p:cBhvr>
                                    </p:animEffect>
                                  </p:childTnLst>
                                </p:cTn>
                              </p:par>
                              <p:par>
                                <p:cTn id="93" presetID="22" presetClass="entr" presetSubtype="8" fill="hold" nodeType="withEffect">
                                  <p:stCondLst>
                                    <p:cond delay="0"/>
                                  </p:stCondLst>
                                  <p:childTnLst>
                                    <p:set>
                                      <p:cBhvr>
                                        <p:cTn id="94" dur="1" fill="hold">
                                          <p:stCondLst>
                                            <p:cond delay="0"/>
                                          </p:stCondLst>
                                        </p:cTn>
                                        <p:tgtEl>
                                          <p:spTgt spid="462"/>
                                        </p:tgtEl>
                                        <p:attrNameLst>
                                          <p:attrName>style.visibility</p:attrName>
                                        </p:attrNameLst>
                                      </p:cBhvr>
                                      <p:to>
                                        <p:strVal val="visible"/>
                                      </p:to>
                                    </p:set>
                                    <p:animEffect transition="in" filter="wipe(left)">
                                      <p:cBhvr>
                                        <p:cTn id="95" dur="500"/>
                                        <p:tgtEl>
                                          <p:spTgt spid="462"/>
                                        </p:tgtEl>
                                      </p:cBhvr>
                                    </p:animEffect>
                                  </p:childTnLst>
                                </p:cTn>
                              </p:par>
                              <p:par>
                                <p:cTn id="96" presetID="22" presetClass="entr" presetSubtype="8" fill="hold" nodeType="withEffect">
                                  <p:stCondLst>
                                    <p:cond delay="0"/>
                                  </p:stCondLst>
                                  <p:childTnLst>
                                    <p:set>
                                      <p:cBhvr>
                                        <p:cTn id="97" dur="1" fill="hold">
                                          <p:stCondLst>
                                            <p:cond delay="0"/>
                                          </p:stCondLst>
                                        </p:cTn>
                                        <p:tgtEl>
                                          <p:spTgt spid="459"/>
                                        </p:tgtEl>
                                        <p:attrNameLst>
                                          <p:attrName>style.visibility</p:attrName>
                                        </p:attrNameLst>
                                      </p:cBhvr>
                                      <p:to>
                                        <p:strVal val="visible"/>
                                      </p:to>
                                    </p:set>
                                    <p:animEffect transition="in" filter="wipe(left)">
                                      <p:cBhvr>
                                        <p:cTn id="98" dur="500"/>
                                        <p:tgtEl>
                                          <p:spTgt spid="459"/>
                                        </p:tgtEl>
                                      </p:cBhvr>
                                    </p:animEffect>
                                  </p:childTnLst>
                                </p:cTn>
                              </p:par>
                              <p:par>
                                <p:cTn id="99" presetID="22" presetClass="entr" presetSubtype="8" fill="hold" nodeType="withEffect">
                                  <p:stCondLst>
                                    <p:cond delay="0"/>
                                  </p:stCondLst>
                                  <p:childTnLst>
                                    <p:set>
                                      <p:cBhvr>
                                        <p:cTn id="100" dur="1" fill="hold">
                                          <p:stCondLst>
                                            <p:cond delay="0"/>
                                          </p:stCondLst>
                                        </p:cTn>
                                        <p:tgtEl>
                                          <p:spTgt spid="458"/>
                                        </p:tgtEl>
                                        <p:attrNameLst>
                                          <p:attrName>style.visibility</p:attrName>
                                        </p:attrNameLst>
                                      </p:cBhvr>
                                      <p:to>
                                        <p:strVal val="visible"/>
                                      </p:to>
                                    </p:set>
                                    <p:animEffect transition="in" filter="wipe(left)">
                                      <p:cBhvr>
                                        <p:cTn id="101" dur="500"/>
                                        <p:tgtEl>
                                          <p:spTgt spid="458"/>
                                        </p:tgtEl>
                                      </p:cBhvr>
                                    </p:animEffect>
                                  </p:childTnLst>
                                </p:cTn>
                              </p:par>
                              <p:par>
                                <p:cTn id="102" presetID="22" presetClass="entr" presetSubtype="8" fill="hold" nodeType="withEffect">
                                  <p:stCondLst>
                                    <p:cond delay="0"/>
                                  </p:stCondLst>
                                  <p:childTnLst>
                                    <p:set>
                                      <p:cBhvr>
                                        <p:cTn id="103" dur="1" fill="hold">
                                          <p:stCondLst>
                                            <p:cond delay="0"/>
                                          </p:stCondLst>
                                        </p:cTn>
                                        <p:tgtEl>
                                          <p:spTgt spid="460"/>
                                        </p:tgtEl>
                                        <p:attrNameLst>
                                          <p:attrName>style.visibility</p:attrName>
                                        </p:attrNameLst>
                                      </p:cBhvr>
                                      <p:to>
                                        <p:strVal val="visible"/>
                                      </p:to>
                                    </p:set>
                                    <p:animEffect transition="in" filter="wipe(left)">
                                      <p:cBhvr>
                                        <p:cTn id="104" dur="500"/>
                                        <p:tgtEl>
                                          <p:spTgt spid="460"/>
                                        </p:tgtEl>
                                      </p:cBhvr>
                                    </p:animEffect>
                                  </p:childTnLst>
                                </p:cTn>
                              </p:par>
                              <p:par>
                                <p:cTn id="105" presetID="22" presetClass="entr" presetSubtype="2" fill="hold" nodeType="withEffect">
                                  <p:stCondLst>
                                    <p:cond delay="0"/>
                                  </p:stCondLst>
                                  <p:childTnLst>
                                    <p:set>
                                      <p:cBhvr>
                                        <p:cTn id="106" dur="1" fill="hold">
                                          <p:stCondLst>
                                            <p:cond delay="0"/>
                                          </p:stCondLst>
                                        </p:cTn>
                                        <p:tgtEl>
                                          <p:spTgt spid="89"/>
                                        </p:tgtEl>
                                        <p:attrNameLst>
                                          <p:attrName>style.visibility</p:attrName>
                                        </p:attrNameLst>
                                      </p:cBhvr>
                                      <p:to>
                                        <p:strVal val="visible"/>
                                      </p:to>
                                    </p:set>
                                    <p:animEffect transition="in" filter="wipe(right)">
                                      <p:cBhvr>
                                        <p:cTn id="10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animBg="1"/>
      <p:bldP spid="424" grpId="1" animBg="1"/>
      <p:bldP spid="424" grpId="2" animBg="1"/>
      <p:bldP spid="425" grpId="0"/>
      <p:bldP spid="425" grpId="1"/>
      <p:bldP spid="427" grpId="0"/>
      <p:bldP spid="427" grpId="1"/>
      <p:bldP spid="428" grpId="0"/>
      <p:bldP spid="428" grpId="1"/>
      <p:bldP spid="445" grpId="0" animBg="1"/>
      <p:bldP spid="445" grpId="1" animBg="1"/>
      <p:bldP spid="446" grpId="0" animBg="1"/>
      <p:bldP spid="446" grpId="1" animBg="1"/>
      <p:bldP spid="447" grpId="0" animBg="1"/>
      <p:bldP spid="447" grpId="1" animBg="1"/>
      <p:bldP spid="457" grpId="0"/>
      <p:bldP spid="457" grpId="1"/>
      <p:bldP spid="90" grpId="0" animBg="1"/>
      <p:bldP spid="90" grpId="1" animBg="1"/>
      <p:bldP spid="90" grpId="2" animBg="1"/>
      <p:bldP spid="91" grpId="0" animBg="1"/>
      <p:bldP spid="91" grpId="1" animBg="1"/>
      <p:bldP spid="91"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5FB6-EDC8-4F1D-BE29-EA11FADAE8A3}"/>
              </a:ext>
            </a:extLst>
          </p:cNvPr>
          <p:cNvSpPr>
            <a:spLocks noGrp="1"/>
          </p:cNvSpPr>
          <p:nvPr>
            <p:ph type="title"/>
          </p:nvPr>
        </p:nvSpPr>
        <p:spPr/>
        <p:txBody>
          <a:bodyPr/>
          <a:lstStyle/>
          <a:p>
            <a:pPr algn="ctr"/>
            <a:r>
              <a:rPr lang="en-US"/>
              <a:t>Cross-Platform APIs for Identity </a:t>
            </a:r>
            <a:br>
              <a:rPr lang="en-US"/>
            </a:br>
            <a:r>
              <a:rPr lang="en-US"/>
              <a:t>Management </a:t>
            </a:r>
          </a:p>
        </p:txBody>
      </p:sp>
      <p:grpSp>
        <p:nvGrpSpPr>
          <p:cNvPr id="19" name="Group 18">
            <a:extLst>
              <a:ext uri="{FF2B5EF4-FFF2-40B4-BE49-F238E27FC236}">
                <a16:creationId xmlns:a16="http://schemas.microsoft.com/office/drawing/2014/main" id="{6A702416-8854-41B8-AE6D-2AC4D1CCC4E9}"/>
              </a:ext>
            </a:extLst>
          </p:cNvPr>
          <p:cNvGrpSpPr/>
          <p:nvPr/>
        </p:nvGrpSpPr>
        <p:grpSpPr>
          <a:xfrm>
            <a:off x="2458018" y="1896417"/>
            <a:ext cx="8258292" cy="2728668"/>
            <a:chOff x="2507306" y="1631624"/>
            <a:chExt cx="8423888" cy="2783383"/>
          </a:xfrm>
        </p:grpSpPr>
        <p:pic>
          <p:nvPicPr>
            <p:cNvPr id="195" name="Picture 194">
              <a:extLst>
                <a:ext uri="{FF2B5EF4-FFF2-40B4-BE49-F238E27FC236}">
                  <a16:creationId xmlns:a16="http://schemas.microsoft.com/office/drawing/2014/main" id="{C369E8C6-8345-47EC-AE8B-8E7F34BE57F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50" t="2250" r="2250" b="2250"/>
            <a:stretch/>
          </p:blipFill>
          <p:spPr>
            <a:xfrm>
              <a:off x="3021192" y="2862671"/>
              <a:ext cx="657051" cy="657051"/>
            </a:xfrm>
            <a:prstGeom prst="ellipse">
              <a:avLst/>
            </a:prstGeom>
          </p:spPr>
        </p:pic>
        <p:pic>
          <p:nvPicPr>
            <p:cNvPr id="202" name="Picture 201">
              <a:extLst>
                <a:ext uri="{FF2B5EF4-FFF2-40B4-BE49-F238E27FC236}">
                  <a16:creationId xmlns:a16="http://schemas.microsoft.com/office/drawing/2014/main" id="{524E21D2-AAAD-4258-9217-A21DE8F7C95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1127"/>
            <a:stretch/>
          </p:blipFill>
          <p:spPr>
            <a:xfrm>
              <a:off x="2666782" y="2296090"/>
              <a:ext cx="827499" cy="457200"/>
            </a:xfrm>
            <a:prstGeom prst="rect">
              <a:avLst/>
            </a:prstGeom>
          </p:spPr>
        </p:pic>
        <p:grpSp>
          <p:nvGrpSpPr>
            <p:cNvPr id="205" name="Group 204">
              <a:extLst>
                <a:ext uri="{FF2B5EF4-FFF2-40B4-BE49-F238E27FC236}">
                  <a16:creationId xmlns:a16="http://schemas.microsoft.com/office/drawing/2014/main" id="{AD1623B5-A3B8-4589-A7A1-E8B0A208AD81}"/>
                </a:ext>
              </a:extLst>
            </p:cNvPr>
            <p:cNvGrpSpPr/>
            <p:nvPr/>
          </p:nvGrpSpPr>
          <p:grpSpPr>
            <a:xfrm>
              <a:off x="8343108" y="1980198"/>
              <a:ext cx="1457529" cy="507831"/>
              <a:chOff x="6131596" y="2578675"/>
              <a:chExt cx="1457529" cy="507831"/>
            </a:xfrm>
          </p:grpSpPr>
          <p:sp>
            <p:nvSpPr>
              <p:cNvPr id="206" name="Freeform: Shape 205">
                <a:extLst>
                  <a:ext uri="{FF2B5EF4-FFF2-40B4-BE49-F238E27FC236}">
                    <a16:creationId xmlns:a16="http://schemas.microsoft.com/office/drawing/2014/main" id="{AE11288E-F85C-4D16-94C2-0816CDC4DBB8}"/>
                  </a:ext>
                </a:extLst>
              </p:cNvPr>
              <p:cNvSpPr/>
              <p:nvPr/>
            </p:nvSpPr>
            <p:spPr bwMode="auto">
              <a:xfrm>
                <a:off x="6131596" y="2669481"/>
                <a:ext cx="306688" cy="300026"/>
              </a:xfrm>
              <a:custGeom>
                <a:avLst/>
                <a:gdLst>
                  <a:gd name="connsiteX0" fmla="*/ 218287 w 411956"/>
                  <a:gd name="connsiteY0" fmla="*/ 248555 h 403008"/>
                  <a:gd name="connsiteX1" fmla="*/ 218287 w 411956"/>
                  <a:gd name="connsiteY1" fmla="*/ 285131 h 403008"/>
                  <a:gd name="connsiteX2" fmla="*/ 376640 w 411956"/>
                  <a:gd name="connsiteY2" fmla="*/ 285131 h 403008"/>
                  <a:gd name="connsiteX3" fmla="*/ 376640 w 411956"/>
                  <a:gd name="connsiteY3" fmla="*/ 248555 h 403008"/>
                  <a:gd name="connsiteX4" fmla="*/ 114493 w 411956"/>
                  <a:gd name="connsiteY4" fmla="*/ 237413 h 403008"/>
                  <a:gd name="connsiteX5" fmla="*/ 45967 w 411956"/>
                  <a:gd name="connsiteY5" fmla="*/ 305939 h 403008"/>
                  <a:gd name="connsiteX6" fmla="*/ 114493 w 411956"/>
                  <a:gd name="connsiteY6" fmla="*/ 374465 h 403008"/>
                  <a:gd name="connsiteX7" fmla="*/ 183019 w 411956"/>
                  <a:gd name="connsiteY7" fmla="*/ 305939 h 403008"/>
                  <a:gd name="connsiteX8" fmla="*/ 114493 w 411956"/>
                  <a:gd name="connsiteY8" fmla="*/ 237413 h 403008"/>
                  <a:gd name="connsiteX9" fmla="*/ 218287 w 411956"/>
                  <a:gd name="connsiteY9" fmla="*/ 167789 h 403008"/>
                  <a:gd name="connsiteX10" fmla="*/ 218287 w 411956"/>
                  <a:gd name="connsiteY10" fmla="*/ 204365 h 403008"/>
                  <a:gd name="connsiteX11" fmla="*/ 376640 w 411956"/>
                  <a:gd name="connsiteY11" fmla="*/ 204365 h 403008"/>
                  <a:gd name="connsiteX12" fmla="*/ 376640 w 411956"/>
                  <a:gd name="connsiteY12" fmla="*/ 167789 h 403008"/>
                  <a:gd name="connsiteX13" fmla="*/ 35316 w 411956"/>
                  <a:gd name="connsiteY13" fmla="*/ 167789 h 403008"/>
                  <a:gd name="connsiteX14" fmla="*/ 35316 w 411956"/>
                  <a:gd name="connsiteY14" fmla="*/ 204365 h 403008"/>
                  <a:gd name="connsiteX15" fmla="*/ 193669 w 411956"/>
                  <a:gd name="connsiteY15" fmla="*/ 204365 h 403008"/>
                  <a:gd name="connsiteX16" fmla="*/ 193669 w 411956"/>
                  <a:gd name="connsiteY16" fmla="*/ 167789 h 403008"/>
                  <a:gd name="connsiteX17" fmla="*/ 218287 w 411956"/>
                  <a:gd name="connsiteY17" fmla="*/ 98166 h 403008"/>
                  <a:gd name="connsiteX18" fmla="*/ 218287 w 411956"/>
                  <a:gd name="connsiteY18" fmla="*/ 134742 h 403008"/>
                  <a:gd name="connsiteX19" fmla="*/ 376640 w 411956"/>
                  <a:gd name="connsiteY19" fmla="*/ 134742 h 403008"/>
                  <a:gd name="connsiteX20" fmla="*/ 376640 w 411956"/>
                  <a:gd name="connsiteY20" fmla="*/ 98166 h 403008"/>
                  <a:gd name="connsiteX21" fmla="*/ 35316 w 411956"/>
                  <a:gd name="connsiteY21" fmla="*/ 98166 h 403008"/>
                  <a:gd name="connsiteX22" fmla="*/ 35316 w 411956"/>
                  <a:gd name="connsiteY22" fmla="*/ 134742 h 403008"/>
                  <a:gd name="connsiteX23" fmla="*/ 193669 w 411956"/>
                  <a:gd name="connsiteY23" fmla="*/ 134742 h 403008"/>
                  <a:gd name="connsiteX24" fmla="*/ 193669 w 411956"/>
                  <a:gd name="connsiteY24" fmla="*/ 98166 h 403008"/>
                  <a:gd name="connsiteX25" fmla="*/ 218287 w 411956"/>
                  <a:gd name="connsiteY25" fmla="*/ 28543 h 403008"/>
                  <a:gd name="connsiteX26" fmla="*/ 218287 w 411956"/>
                  <a:gd name="connsiteY26" fmla="*/ 65119 h 403008"/>
                  <a:gd name="connsiteX27" fmla="*/ 376640 w 411956"/>
                  <a:gd name="connsiteY27" fmla="*/ 65119 h 403008"/>
                  <a:gd name="connsiteX28" fmla="*/ 376640 w 411956"/>
                  <a:gd name="connsiteY28" fmla="*/ 28543 h 403008"/>
                  <a:gd name="connsiteX29" fmla="*/ 35316 w 411956"/>
                  <a:gd name="connsiteY29" fmla="*/ 28543 h 403008"/>
                  <a:gd name="connsiteX30" fmla="*/ 35316 w 411956"/>
                  <a:gd name="connsiteY30" fmla="*/ 65119 h 403008"/>
                  <a:gd name="connsiteX31" fmla="*/ 193669 w 411956"/>
                  <a:gd name="connsiteY31" fmla="*/ 65119 h 403008"/>
                  <a:gd name="connsiteX32" fmla="*/ 193669 w 411956"/>
                  <a:gd name="connsiteY32" fmla="*/ 28543 h 403008"/>
                  <a:gd name="connsiteX33" fmla="*/ 0 w 411956"/>
                  <a:gd name="connsiteY33" fmla="*/ 0 h 403008"/>
                  <a:gd name="connsiteX34" fmla="*/ 411956 w 411956"/>
                  <a:gd name="connsiteY34" fmla="*/ 0 h 403008"/>
                  <a:gd name="connsiteX35" fmla="*/ 411956 w 411956"/>
                  <a:gd name="connsiteY35" fmla="*/ 403008 h 403008"/>
                  <a:gd name="connsiteX36" fmla="*/ 0 w 411956"/>
                  <a:gd name="connsiteY36" fmla="*/ 403008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1956" h="403008">
                    <a:moveTo>
                      <a:pt x="218287" y="248555"/>
                    </a:moveTo>
                    <a:lnTo>
                      <a:pt x="218287" y="285131"/>
                    </a:lnTo>
                    <a:lnTo>
                      <a:pt x="376640" y="285131"/>
                    </a:lnTo>
                    <a:lnTo>
                      <a:pt x="376640" y="248555"/>
                    </a:lnTo>
                    <a:close/>
                    <a:moveTo>
                      <a:pt x="114493" y="237413"/>
                    </a:moveTo>
                    <a:cubicBezTo>
                      <a:pt x="76647" y="237413"/>
                      <a:pt x="45967" y="268093"/>
                      <a:pt x="45967" y="305939"/>
                    </a:cubicBezTo>
                    <a:cubicBezTo>
                      <a:pt x="45967" y="343785"/>
                      <a:pt x="76647" y="374465"/>
                      <a:pt x="114493" y="374465"/>
                    </a:cubicBezTo>
                    <a:cubicBezTo>
                      <a:pt x="152339" y="374465"/>
                      <a:pt x="183019" y="343785"/>
                      <a:pt x="183019" y="305939"/>
                    </a:cubicBezTo>
                    <a:cubicBezTo>
                      <a:pt x="183019" y="268093"/>
                      <a:pt x="152339" y="237413"/>
                      <a:pt x="114493" y="237413"/>
                    </a:cubicBezTo>
                    <a:close/>
                    <a:moveTo>
                      <a:pt x="218287" y="167789"/>
                    </a:moveTo>
                    <a:lnTo>
                      <a:pt x="218287" y="204365"/>
                    </a:lnTo>
                    <a:lnTo>
                      <a:pt x="376640" y="204365"/>
                    </a:lnTo>
                    <a:lnTo>
                      <a:pt x="376640" y="167789"/>
                    </a:lnTo>
                    <a:close/>
                    <a:moveTo>
                      <a:pt x="35316" y="167789"/>
                    </a:moveTo>
                    <a:lnTo>
                      <a:pt x="35316" y="204365"/>
                    </a:lnTo>
                    <a:lnTo>
                      <a:pt x="193669" y="204365"/>
                    </a:lnTo>
                    <a:lnTo>
                      <a:pt x="193669" y="167789"/>
                    </a:lnTo>
                    <a:close/>
                    <a:moveTo>
                      <a:pt x="218287" y="98166"/>
                    </a:moveTo>
                    <a:lnTo>
                      <a:pt x="218287" y="134742"/>
                    </a:lnTo>
                    <a:lnTo>
                      <a:pt x="376640" y="134742"/>
                    </a:lnTo>
                    <a:lnTo>
                      <a:pt x="376640" y="98166"/>
                    </a:lnTo>
                    <a:close/>
                    <a:moveTo>
                      <a:pt x="35316" y="98166"/>
                    </a:moveTo>
                    <a:lnTo>
                      <a:pt x="35316" y="134742"/>
                    </a:lnTo>
                    <a:lnTo>
                      <a:pt x="193669" y="134742"/>
                    </a:lnTo>
                    <a:lnTo>
                      <a:pt x="193669" y="98166"/>
                    </a:lnTo>
                    <a:close/>
                    <a:moveTo>
                      <a:pt x="218287" y="28543"/>
                    </a:moveTo>
                    <a:lnTo>
                      <a:pt x="218287" y="65119"/>
                    </a:lnTo>
                    <a:lnTo>
                      <a:pt x="376640" y="65119"/>
                    </a:lnTo>
                    <a:lnTo>
                      <a:pt x="376640" y="28543"/>
                    </a:lnTo>
                    <a:close/>
                    <a:moveTo>
                      <a:pt x="35316" y="28543"/>
                    </a:moveTo>
                    <a:lnTo>
                      <a:pt x="35316" y="65119"/>
                    </a:lnTo>
                    <a:lnTo>
                      <a:pt x="193669" y="65119"/>
                    </a:lnTo>
                    <a:lnTo>
                      <a:pt x="193669" y="28543"/>
                    </a:lnTo>
                    <a:close/>
                    <a:moveTo>
                      <a:pt x="0" y="0"/>
                    </a:moveTo>
                    <a:lnTo>
                      <a:pt x="411956" y="0"/>
                    </a:lnTo>
                    <a:lnTo>
                      <a:pt x="411956" y="403008"/>
                    </a:lnTo>
                    <a:lnTo>
                      <a:pt x="0" y="403008"/>
                    </a:lnTo>
                    <a:close/>
                  </a:path>
                </a:pathLst>
              </a:cu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94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a:extLst>
                  <a:ext uri="{FF2B5EF4-FFF2-40B4-BE49-F238E27FC236}">
                    <a16:creationId xmlns:a16="http://schemas.microsoft.com/office/drawing/2014/main" id="{9FB6E32A-068D-438A-A07C-7719AB5D45A5}"/>
                  </a:ext>
                </a:extLst>
              </p:cNvPr>
              <p:cNvSpPr/>
              <p:nvPr/>
            </p:nvSpPr>
            <p:spPr>
              <a:xfrm>
                <a:off x="6394567" y="2578675"/>
                <a:ext cx="1194558" cy="507831"/>
              </a:xfrm>
              <a:prstGeom prst="rect">
                <a:avLst/>
              </a:prstGeom>
            </p:spPr>
            <p:txBody>
              <a:bodyPr wrap="none" anchor="ctr">
                <a:spAutoFit/>
              </a:bodyPr>
              <a:lstStyle/>
              <a:p>
                <a:pPr defTabSz="914102" fontAlgn="base">
                  <a:lnSpc>
                    <a:spcPct val="90000"/>
                  </a:lnSpc>
                  <a:spcBef>
                    <a:spcPts val="588"/>
                  </a:spcBef>
                  <a:spcAft>
                    <a:spcPct val="0"/>
                  </a:spcAft>
                </a:pPr>
                <a:r>
                  <a:rPr lang="en-US" sz="2941" spc="-147">
                    <a:latin typeface="Segoe UI Semibold" panose="020B0702040204020203" pitchFamily="34" charset="0"/>
                    <a:ea typeface="Segoe UI" pitchFamily="34" charset="0"/>
                    <a:cs typeface="Segoe UI Semibold" panose="020B0702040204020203" pitchFamily="34" charset="0"/>
                  </a:rPr>
                  <a:t>OData</a:t>
                </a:r>
              </a:p>
            </p:txBody>
          </p:sp>
        </p:grpSp>
        <p:sp>
          <p:nvSpPr>
            <p:cNvPr id="210" name="Rectangle 209">
              <a:extLst>
                <a:ext uri="{FF2B5EF4-FFF2-40B4-BE49-F238E27FC236}">
                  <a16:creationId xmlns:a16="http://schemas.microsoft.com/office/drawing/2014/main" id="{BA1101E0-1D57-48C6-8CCB-0D081FBB289D}"/>
                </a:ext>
              </a:extLst>
            </p:cNvPr>
            <p:cNvSpPr/>
            <p:nvPr/>
          </p:nvSpPr>
          <p:spPr>
            <a:xfrm>
              <a:off x="9031973" y="3907176"/>
              <a:ext cx="1446230" cy="507831"/>
            </a:xfrm>
            <a:prstGeom prst="rect">
              <a:avLst/>
            </a:prstGeom>
          </p:spPr>
          <p:txBody>
            <a:bodyPr wrap="none" anchor="ctr">
              <a:spAutoFit/>
            </a:bodyPr>
            <a:lstStyle/>
            <a:p>
              <a:pPr defTabSz="914102" fontAlgn="base">
                <a:lnSpc>
                  <a:spcPct val="90000"/>
                </a:lnSpc>
                <a:spcBef>
                  <a:spcPts val="588"/>
                </a:spcBef>
                <a:spcAft>
                  <a:spcPct val="0"/>
                </a:spcAft>
              </a:pPr>
              <a:r>
                <a:rPr lang="en-US" sz="2941" spc="-147">
                  <a:latin typeface="Segoe UI Semibold" panose="020B0702040204020203" pitchFamily="34" charset="0"/>
                  <a:ea typeface="Segoe UI" pitchFamily="34" charset="0"/>
                  <a:cs typeface="Segoe UI Semibold" panose="020B0702040204020203" pitchFamily="34" charset="0"/>
                </a:rPr>
                <a:t>{ JSON }</a:t>
              </a:r>
              <a:endParaRPr lang="en-US" sz="2941" spc="-147">
                <a:ea typeface="Segoe UI" pitchFamily="34" charset="0"/>
                <a:cs typeface="Segoe UI Semibold" panose="020B0702040204020203" pitchFamily="34" charset="0"/>
              </a:endParaRPr>
            </a:p>
          </p:txBody>
        </p:sp>
        <p:pic>
          <p:nvPicPr>
            <p:cNvPr id="196" name="Picture 195">
              <a:extLst>
                <a:ext uri="{FF2B5EF4-FFF2-40B4-BE49-F238E27FC236}">
                  <a16:creationId xmlns:a16="http://schemas.microsoft.com/office/drawing/2014/main" id="{55DF5FC0-A4E6-4B07-AADF-3270D048A4C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17" t="717" r="717" b="717"/>
            <a:stretch/>
          </p:blipFill>
          <p:spPr>
            <a:xfrm>
              <a:off x="3284046" y="1631624"/>
              <a:ext cx="657051" cy="657051"/>
            </a:xfrm>
            <a:prstGeom prst="ellipse">
              <a:avLst/>
            </a:prstGeom>
          </p:spPr>
        </p:pic>
        <p:sp>
          <p:nvSpPr>
            <p:cNvPr id="199" name="Rectangle 198">
              <a:extLst>
                <a:ext uri="{FF2B5EF4-FFF2-40B4-BE49-F238E27FC236}">
                  <a16:creationId xmlns:a16="http://schemas.microsoft.com/office/drawing/2014/main" id="{81939F04-445B-40F7-933E-D227D28A0097}"/>
                </a:ext>
              </a:extLst>
            </p:cNvPr>
            <p:cNvSpPr/>
            <p:nvPr/>
          </p:nvSpPr>
          <p:spPr>
            <a:xfrm>
              <a:off x="9203358" y="2453953"/>
              <a:ext cx="1636987" cy="507831"/>
            </a:xfrm>
            <a:prstGeom prst="rect">
              <a:avLst/>
            </a:prstGeom>
          </p:spPr>
          <p:txBody>
            <a:bodyPr wrap="none" anchor="ctr">
              <a:spAutoFit/>
            </a:bodyPr>
            <a:lstStyle/>
            <a:p>
              <a:pPr defTabSz="914102" fontAlgn="base">
                <a:lnSpc>
                  <a:spcPct val="90000"/>
                </a:lnSpc>
                <a:spcBef>
                  <a:spcPts val="588"/>
                </a:spcBef>
                <a:spcAft>
                  <a:spcPct val="0"/>
                </a:spcAft>
              </a:pPr>
              <a:r>
                <a:rPr lang="en-US" sz="2941" spc="-147">
                  <a:solidFill>
                    <a:srgbClr val="3A0070"/>
                  </a:solidFill>
                  <a:latin typeface="Segoe UI Semibold" panose="020B0702040204020203" pitchFamily="34" charset="0"/>
                  <a:ea typeface="Segoe UI" pitchFamily="34" charset="0"/>
                  <a:cs typeface="Segoe UI Semibold" panose="020B0702040204020203" pitchFamily="34" charset="0"/>
                </a:rPr>
                <a:t>SAML </a:t>
              </a:r>
              <a:r>
                <a:rPr lang="en-US" sz="2941" spc="-147">
                  <a:solidFill>
                    <a:srgbClr val="3A0070"/>
                  </a:solidFill>
                  <a:ea typeface="Segoe UI" pitchFamily="34" charset="0"/>
                  <a:cs typeface="Segoe UI Semibold" panose="020B0702040204020203" pitchFamily="34" charset="0"/>
                </a:rPr>
                <a:t>2.0</a:t>
              </a:r>
            </a:p>
          </p:txBody>
        </p:sp>
        <p:grpSp>
          <p:nvGrpSpPr>
            <p:cNvPr id="213" name="Group 212">
              <a:extLst>
                <a:ext uri="{FF2B5EF4-FFF2-40B4-BE49-F238E27FC236}">
                  <a16:creationId xmlns:a16="http://schemas.microsoft.com/office/drawing/2014/main" id="{2997B43C-A180-4D72-98B9-8397E970268C}"/>
                </a:ext>
              </a:extLst>
            </p:cNvPr>
            <p:cNvGrpSpPr/>
            <p:nvPr/>
          </p:nvGrpSpPr>
          <p:grpSpPr>
            <a:xfrm>
              <a:off x="9363946" y="3041049"/>
              <a:ext cx="1567248" cy="563231"/>
              <a:chOff x="8729665" y="2566791"/>
              <a:chExt cx="1567248" cy="563231"/>
            </a:xfrm>
          </p:grpSpPr>
          <p:pic>
            <p:nvPicPr>
              <p:cNvPr id="214" name="Picture 2" descr="http://www.simplecloud.info/img/logo/SCIM_B-and-W_792x270.png">
                <a:extLst>
                  <a:ext uri="{FF2B5EF4-FFF2-40B4-BE49-F238E27FC236}">
                    <a16:creationId xmlns:a16="http://schemas.microsoft.com/office/drawing/2014/main" id="{0AF60828-3C85-4D7C-84C3-4640D3E849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9665" y="2668328"/>
                <a:ext cx="963675" cy="328525"/>
              </a:xfrm>
              <a:prstGeom prst="rect">
                <a:avLst/>
              </a:prstGeom>
              <a:noFill/>
              <a:extLst>
                <a:ext uri="{909E8E84-426E-40DD-AFC4-6F175D3DCCD1}">
                  <a14:hiddenFill xmlns:a14="http://schemas.microsoft.com/office/drawing/2010/main">
                    <a:solidFill>
                      <a:srgbClr val="FFFFFF"/>
                    </a:solidFill>
                  </a14:hiddenFill>
                </a:ext>
              </a:extLst>
            </p:spPr>
          </p:pic>
          <p:sp>
            <p:nvSpPr>
              <p:cNvPr id="215" name="Rectangle 214">
                <a:extLst>
                  <a:ext uri="{FF2B5EF4-FFF2-40B4-BE49-F238E27FC236}">
                    <a16:creationId xmlns:a16="http://schemas.microsoft.com/office/drawing/2014/main" id="{0A87E2A7-4CDB-42D8-A2C7-47F10A497B13}"/>
                  </a:ext>
                </a:extLst>
              </p:cNvPr>
              <p:cNvSpPr/>
              <p:nvPr/>
            </p:nvSpPr>
            <p:spPr>
              <a:xfrm>
                <a:off x="9615316" y="2566791"/>
                <a:ext cx="681597" cy="563231"/>
              </a:xfrm>
              <a:prstGeom prst="rect">
                <a:avLst/>
              </a:prstGeom>
            </p:spPr>
            <p:txBody>
              <a:bodyPr wrap="none" anchor="ctr">
                <a:spAutoFit/>
              </a:bodyPr>
              <a:lstStyle/>
              <a:p>
                <a:pPr defTabSz="914102" fontAlgn="base">
                  <a:lnSpc>
                    <a:spcPct val="90000"/>
                  </a:lnSpc>
                  <a:spcBef>
                    <a:spcPts val="588"/>
                  </a:spcBef>
                  <a:spcAft>
                    <a:spcPct val="0"/>
                  </a:spcAft>
                </a:pPr>
                <a:r>
                  <a:rPr lang="en-US" sz="3333" spc="-147">
                    <a:solidFill>
                      <a:srgbClr val="040707"/>
                    </a:solidFill>
                    <a:ea typeface="Segoe UI" pitchFamily="34" charset="0"/>
                    <a:cs typeface="Segoe UI Semibold" panose="020B0702040204020203" pitchFamily="34" charset="0"/>
                  </a:rPr>
                  <a:t>2.0</a:t>
                </a:r>
              </a:p>
            </p:txBody>
          </p:sp>
        </p:grpSp>
        <p:sp>
          <p:nvSpPr>
            <p:cNvPr id="218" name="Rectangle 217">
              <a:extLst>
                <a:ext uri="{FF2B5EF4-FFF2-40B4-BE49-F238E27FC236}">
                  <a16:creationId xmlns:a16="http://schemas.microsoft.com/office/drawing/2014/main" id="{FCB273C2-9E2B-431B-920C-4A1CA71BF4B0}"/>
                </a:ext>
              </a:extLst>
            </p:cNvPr>
            <p:cNvSpPr/>
            <p:nvPr/>
          </p:nvSpPr>
          <p:spPr>
            <a:xfrm>
              <a:off x="2507306" y="3509799"/>
              <a:ext cx="1258678" cy="867930"/>
            </a:xfrm>
            <a:prstGeom prst="rect">
              <a:avLst/>
            </a:prstGeom>
          </p:spPr>
          <p:txBody>
            <a:bodyPr wrap="none" anchor="ctr">
              <a:spAutoFit/>
            </a:bodyPr>
            <a:lstStyle/>
            <a:p>
              <a:pPr defTabSz="914102" fontAlgn="base">
                <a:lnSpc>
                  <a:spcPct val="90000"/>
                </a:lnSpc>
                <a:spcBef>
                  <a:spcPts val="588"/>
                </a:spcBef>
                <a:spcAft>
                  <a:spcPct val="0"/>
                </a:spcAft>
              </a:pPr>
              <a:r>
                <a:rPr lang="en-US" sz="2745" spc="-147">
                  <a:latin typeface="Segoe UI" panose="020B0502040204020203" pitchFamily="34" charset="0"/>
                  <a:cs typeface="Segoe UI" panose="020B0502040204020203" pitchFamily="34" charset="0"/>
                </a:rPr>
                <a:t>Token</a:t>
              </a:r>
              <a:br>
                <a:rPr lang="en-US" sz="2745" spc="-147">
                  <a:latin typeface="Segoe UI" panose="020B0502040204020203" pitchFamily="34" charset="0"/>
                  <a:cs typeface="Segoe UI" panose="020B0502040204020203" pitchFamily="34" charset="0"/>
                </a:rPr>
              </a:br>
              <a:r>
                <a:rPr lang="en-US" sz="2745" spc="-147">
                  <a:latin typeface="Segoe UI" panose="020B0502040204020203" pitchFamily="34" charset="0"/>
                  <a:cs typeface="Segoe UI" panose="020B0502040204020203" pitchFamily="34" charset="0"/>
                </a:rPr>
                <a:t>Binding</a:t>
              </a:r>
            </a:p>
          </p:txBody>
        </p:sp>
      </p:grpSp>
      <p:grpSp>
        <p:nvGrpSpPr>
          <p:cNvPr id="46" name="Group 45">
            <a:extLst>
              <a:ext uri="{FF2B5EF4-FFF2-40B4-BE49-F238E27FC236}">
                <a16:creationId xmlns:a16="http://schemas.microsoft.com/office/drawing/2014/main" id="{FFF3C9D8-AA2E-4E6A-AB01-67B40FEC9CD9}"/>
              </a:ext>
            </a:extLst>
          </p:cNvPr>
          <p:cNvGrpSpPr/>
          <p:nvPr/>
        </p:nvGrpSpPr>
        <p:grpSpPr>
          <a:xfrm>
            <a:off x="448213" y="470487"/>
            <a:ext cx="1344637" cy="1344637"/>
            <a:chOff x="7309594" y="4368800"/>
            <a:chExt cx="1371600" cy="1371600"/>
          </a:xfrm>
        </p:grpSpPr>
        <p:sp>
          <p:nvSpPr>
            <p:cNvPr id="47" name="Oval 46">
              <a:extLst>
                <a:ext uri="{FF2B5EF4-FFF2-40B4-BE49-F238E27FC236}">
                  <a16:creationId xmlns:a16="http://schemas.microsoft.com/office/drawing/2014/main" id="{554FD00E-A8DC-4860-9814-D27C7429F637}"/>
                </a:ext>
              </a:extLst>
            </p:cNvPr>
            <p:cNvSpPr/>
            <p:nvPr/>
          </p:nvSpPr>
          <p:spPr bwMode="auto">
            <a:xfrm>
              <a:off x="7309594" y="4368800"/>
              <a:ext cx="1371600" cy="1371600"/>
            </a:xfrm>
            <a:prstGeom prst="ellipse">
              <a:avLst/>
            </a:prstGeom>
            <a:solidFill>
              <a:schemeClr val="bg1">
                <a:lumMod val="95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kern="0">
                <a:gradFill>
                  <a:gsLst>
                    <a:gs pos="0">
                      <a:srgbClr val="FFFFFF"/>
                    </a:gs>
                    <a:gs pos="100000">
                      <a:srgbClr val="FFFFFF"/>
                    </a:gs>
                  </a:gsLst>
                  <a:lin ang="5400000" scaled="0"/>
                </a:gradFill>
                <a:cs typeface="Segoe UI" pitchFamily="34" charset="0"/>
              </a:endParaRPr>
            </a:p>
          </p:txBody>
        </p:sp>
        <p:grpSp>
          <p:nvGrpSpPr>
            <p:cNvPr id="48" name="Group 47">
              <a:extLst>
                <a:ext uri="{FF2B5EF4-FFF2-40B4-BE49-F238E27FC236}">
                  <a16:creationId xmlns:a16="http://schemas.microsoft.com/office/drawing/2014/main" id="{D67E1C4A-9B5A-40BD-ABC4-07E5C34AF413}"/>
                </a:ext>
              </a:extLst>
            </p:cNvPr>
            <p:cNvGrpSpPr>
              <a:grpSpLocks noChangeAspect="1"/>
            </p:cNvGrpSpPr>
            <p:nvPr/>
          </p:nvGrpSpPr>
          <p:grpSpPr>
            <a:xfrm>
              <a:off x="7625197" y="4740936"/>
              <a:ext cx="740394" cy="627328"/>
              <a:chOff x="4947743" y="5339803"/>
              <a:chExt cx="825499" cy="706436"/>
            </a:xfrm>
          </p:grpSpPr>
          <p:sp>
            <p:nvSpPr>
              <p:cNvPr id="49" name="Freeform 5">
                <a:extLst>
                  <a:ext uri="{FF2B5EF4-FFF2-40B4-BE49-F238E27FC236}">
                    <a16:creationId xmlns:a16="http://schemas.microsoft.com/office/drawing/2014/main" id="{68093E3E-465A-427C-85DA-EE472AC055F0}"/>
                  </a:ext>
                </a:extLst>
              </p:cNvPr>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01201512-7373-4955-8905-B2032C551FA0}"/>
                  </a:ext>
                </a:extLst>
              </p:cNvPr>
              <p:cNvSpPr>
                <a:spLocks/>
              </p:cNvSpPr>
              <p:nvPr/>
            </p:nvSpPr>
            <p:spPr bwMode="auto">
              <a:xfrm>
                <a:off x="4947743" y="5339803"/>
                <a:ext cx="742950" cy="531812"/>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541F8B95-2624-4D4E-A5ED-EC6407A665D8}"/>
                  </a:ext>
                </a:extLst>
              </p:cNvPr>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69BD53F1-9FC3-464C-94DD-F80A2C1086A5}"/>
                  </a:ext>
                </a:extLst>
              </p:cNvPr>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3" name="Line 9">
                <a:extLst>
                  <a:ext uri="{FF2B5EF4-FFF2-40B4-BE49-F238E27FC236}">
                    <a16:creationId xmlns:a16="http://schemas.microsoft.com/office/drawing/2014/main" id="{10555513-8D4A-4180-8761-6493D455642C}"/>
                  </a:ext>
                </a:extLst>
              </p:cNvPr>
              <p:cNvSpPr>
                <a:spLocks noChangeShapeType="1"/>
              </p:cNvSpPr>
              <p:nvPr/>
            </p:nvSpPr>
            <p:spPr bwMode="auto">
              <a:xfrm flipH="1" flipV="1">
                <a:off x="5468442" y="5963690"/>
                <a:ext cx="30480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4" name="Line 10">
                <a:extLst>
                  <a:ext uri="{FF2B5EF4-FFF2-40B4-BE49-F238E27FC236}">
                    <a16:creationId xmlns:a16="http://schemas.microsoft.com/office/drawing/2014/main" id="{8CD545F1-9AC3-4F4C-8142-C5E76DB6F695}"/>
                  </a:ext>
                </a:extLst>
              </p:cNvPr>
              <p:cNvSpPr>
                <a:spLocks noChangeShapeType="1"/>
              </p:cNvSpPr>
              <p:nvPr/>
            </p:nvSpPr>
            <p:spPr bwMode="auto">
              <a:xfrm>
                <a:off x="5468442" y="5543002"/>
                <a:ext cx="304800" cy="4763"/>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en-US"/>
              </a:p>
            </p:txBody>
          </p:sp>
        </p:grpSp>
      </p:grpSp>
      <p:cxnSp>
        <p:nvCxnSpPr>
          <p:cNvPr id="57" name="Straight Arrow Connector 56">
            <a:extLst>
              <a:ext uri="{FF2B5EF4-FFF2-40B4-BE49-F238E27FC236}">
                <a16:creationId xmlns:a16="http://schemas.microsoft.com/office/drawing/2014/main" id="{5E50309C-A21B-468C-9BB6-55221E4E1464}"/>
              </a:ext>
            </a:extLst>
          </p:cNvPr>
          <p:cNvCxnSpPr>
            <a:cxnSpLocks/>
          </p:cNvCxnSpPr>
          <p:nvPr/>
        </p:nvCxnSpPr>
        <p:spPr>
          <a:xfrm flipH="1">
            <a:off x="8038254" y="3528764"/>
            <a:ext cx="1108073" cy="78324"/>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778054A5-7929-408A-B4FC-7176E737C403}"/>
              </a:ext>
            </a:extLst>
          </p:cNvPr>
          <p:cNvCxnSpPr>
            <a:cxnSpLocks/>
          </p:cNvCxnSpPr>
          <p:nvPr/>
        </p:nvCxnSpPr>
        <p:spPr>
          <a:xfrm flipV="1">
            <a:off x="8038254" y="2951506"/>
            <a:ext cx="1029375" cy="326629"/>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a:extLst>
              <a:ext uri="{FF2B5EF4-FFF2-40B4-BE49-F238E27FC236}">
                <a16:creationId xmlns:a16="http://schemas.microsoft.com/office/drawing/2014/main" id="{388D690E-066F-4370-8D02-AFA9C1705092}"/>
              </a:ext>
            </a:extLst>
          </p:cNvPr>
          <p:cNvCxnSpPr>
            <a:cxnSpLocks/>
          </p:cNvCxnSpPr>
          <p:nvPr/>
        </p:nvCxnSpPr>
        <p:spPr>
          <a:xfrm>
            <a:off x="3863624" y="2487062"/>
            <a:ext cx="527598" cy="227730"/>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2DF03CED-7C0E-458B-A180-E9FCEA90A468}"/>
              </a:ext>
            </a:extLst>
          </p:cNvPr>
          <p:cNvCxnSpPr>
            <a:cxnSpLocks/>
          </p:cNvCxnSpPr>
          <p:nvPr/>
        </p:nvCxnSpPr>
        <p:spPr>
          <a:xfrm flipH="1">
            <a:off x="3445593" y="3503808"/>
            <a:ext cx="940221" cy="502244"/>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a:extLst>
              <a:ext uri="{FF2B5EF4-FFF2-40B4-BE49-F238E27FC236}">
                <a16:creationId xmlns:a16="http://schemas.microsoft.com/office/drawing/2014/main" id="{005E5A15-C3A5-4DD3-BA8E-B216C5A37653}"/>
              </a:ext>
            </a:extLst>
          </p:cNvPr>
          <p:cNvCxnSpPr>
            <a:cxnSpLocks/>
          </p:cNvCxnSpPr>
          <p:nvPr/>
        </p:nvCxnSpPr>
        <p:spPr>
          <a:xfrm flipV="1">
            <a:off x="7848686" y="2695515"/>
            <a:ext cx="444986" cy="414007"/>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337C5090-A20A-4D59-9026-540338B50AEE}"/>
              </a:ext>
            </a:extLst>
          </p:cNvPr>
          <p:cNvCxnSpPr>
            <a:cxnSpLocks/>
          </p:cNvCxnSpPr>
          <p:nvPr/>
        </p:nvCxnSpPr>
        <p:spPr>
          <a:xfrm>
            <a:off x="3640051" y="2915897"/>
            <a:ext cx="739908" cy="80136"/>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46172F69-A157-4D6B-BD12-C0F8333C5B5A}"/>
              </a:ext>
            </a:extLst>
          </p:cNvPr>
          <p:cNvCxnSpPr>
            <a:cxnSpLocks/>
          </p:cNvCxnSpPr>
          <p:nvPr/>
        </p:nvCxnSpPr>
        <p:spPr>
          <a:xfrm>
            <a:off x="7963552" y="3942634"/>
            <a:ext cx="945233" cy="312562"/>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Arrow Connector 63">
            <a:extLst>
              <a:ext uri="{FF2B5EF4-FFF2-40B4-BE49-F238E27FC236}">
                <a16:creationId xmlns:a16="http://schemas.microsoft.com/office/drawing/2014/main" id="{E2F88D01-CBED-4F28-8D25-4BE0795DE203}"/>
              </a:ext>
            </a:extLst>
          </p:cNvPr>
          <p:cNvCxnSpPr>
            <a:cxnSpLocks/>
          </p:cNvCxnSpPr>
          <p:nvPr/>
        </p:nvCxnSpPr>
        <p:spPr>
          <a:xfrm flipV="1">
            <a:off x="3723540" y="3259637"/>
            <a:ext cx="642824" cy="122316"/>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5" name="Rectangle 64">
            <a:extLst>
              <a:ext uri="{FF2B5EF4-FFF2-40B4-BE49-F238E27FC236}">
                <a16:creationId xmlns:a16="http://schemas.microsoft.com/office/drawing/2014/main" id="{90274207-B834-4BAB-906B-BB6BA3C6CDA2}"/>
              </a:ext>
            </a:extLst>
          </p:cNvPr>
          <p:cNvSpPr/>
          <p:nvPr/>
        </p:nvSpPr>
        <p:spPr>
          <a:xfrm>
            <a:off x="2062090" y="5205577"/>
            <a:ext cx="8964247" cy="18994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2" spcCol="182880" rtlCol="0" fromWordArt="0" anchor="t" anchorCtr="0" forceAA="0" compatLnSpc="1">
            <a:prstTxWarp prst="textNoShape">
              <a:avLst/>
            </a:prstTxWarp>
            <a:noAutofit/>
          </a:bodyPr>
          <a:lstStyle/>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Supports consistent identity protocols across on-premises and cloud</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Identity provider supports apps </a:t>
            </a:r>
            <a:b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b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that run on-premises or in any cloud</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Open-source authentication libraries:</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.NET, iOS, Android, and JavaScript</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Enterprise, Consumer and B2C apps</a:t>
            </a:r>
          </a:p>
        </p:txBody>
      </p:sp>
      <p:sp>
        <p:nvSpPr>
          <p:cNvPr id="37" name="Rectangle: Rounded Corners 36">
            <a:extLst>
              <a:ext uri="{FF2B5EF4-FFF2-40B4-BE49-F238E27FC236}">
                <a16:creationId xmlns:a16="http://schemas.microsoft.com/office/drawing/2014/main" id="{858AF78F-1EC8-4121-94B1-2E517BAE3D82}"/>
              </a:ext>
            </a:extLst>
          </p:cNvPr>
          <p:cNvSpPr>
            <a:spLocks/>
          </p:cNvSpPr>
          <p:nvPr/>
        </p:nvSpPr>
        <p:spPr bwMode="auto">
          <a:xfrm>
            <a:off x="4598209" y="2724576"/>
            <a:ext cx="3083597" cy="1950335"/>
          </a:xfrm>
          <a:prstGeom prst="roundRect">
            <a:avLst>
              <a:gd name="adj" fmla="val 6771"/>
            </a:avLst>
          </a:prstGeom>
          <a:solidFill>
            <a:schemeClr val="tx1">
              <a:alpha val="5000"/>
            </a:schemeClr>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156"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8" name="TextBox 37">
            <a:extLst>
              <a:ext uri="{FF2B5EF4-FFF2-40B4-BE49-F238E27FC236}">
                <a16:creationId xmlns:a16="http://schemas.microsoft.com/office/drawing/2014/main" id="{9C9BE0D1-5920-4EDE-9B80-F3AAB637D4EF}"/>
              </a:ext>
            </a:extLst>
          </p:cNvPr>
          <p:cNvSpPr txBox="1"/>
          <p:nvPr/>
        </p:nvSpPr>
        <p:spPr>
          <a:xfrm>
            <a:off x="6589611" y="4393358"/>
            <a:ext cx="1028104" cy="275794"/>
          </a:xfrm>
          <a:prstGeom prst="rect">
            <a:avLst/>
          </a:prstGeom>
          <a:noFill/>
        </p:spPr>
        <p:txBody>
          <a:bodyPr wrap="none" lIns="88103" tIns="70483" rIns="88103" bIns="70483" rtlCol="0">
            <a:spAutoFit/>
          </a:bodyPr>
          <a:lstStyle/>
          <a:p>
            <a:pPr defTabSz="449387">
              <a:lnSpc>
                <a:spcPct val="90000"/>
              </a:lnSpc>
              <a:spcAft>
                <a:spcPts val="288"/>
              </a:spcAft>
              <a:defRPr/>
            </a:pPr>
            <a:r>
              <a:rPr lang="en-US" sz="964">
                <a:gradFill>
                  <a:gsLst>
                    <a:gs pos="2917">
                      <a:srgbClr val="505050"/>
                    </a:gs>
                    <a:gs pos="30000">
                      <a:srgbClr val="505050"/>
                    </a:gs>
                  </a:gsLst>
                  <a:lin ang="5400000" scaled="0"/>
                </a:gradFill>
                <a:latin typeface="Segoe UI" charset="0"/>
                <a:ea typeface="Segoe UI" charset="0"/>
                <a:cs typeface="Segoe UI" charset="0"/>
              </a:rPr>
              <a:t>“</a:t>
            </a:r>
            <a:r>
              <a:rPr lang="en-US" sz="964" i="1">
                <a:gradFill>
                  <a:gsLst>
                    <a:gs pos="2917">
                      <a:srgbClr val="505050"/>
                    </a:gs>
                    <a:gs pos="30000">
                      <a:srgbClr val="505050"/>
                    </a:gs>
                  </a:gsLst>
                  <a:lin ang="5400000" scaled="0"/>
                </a:gradFill>
                <a:latin typeface="Segoe UI" charset="0"/>
                <a:ea typeface="Segoe UI" charset="0"/>
                <a:cs typeface="Segoe UI" charset="0"/>
              </a:rPr>
              <a:t>Identity Fabric”</a:t>
            </a:r>
            <a:endParaRPr lang="en-US" sz="964">
              <a:gradFill>
                <a:gsLst>
                  <a:gs pos="2917">
                    <a:srgbClr val="505050"/>
                  </a:gs>
                  <a:gs pos="30000">
                    <a:srgbClr val="505050"/>
                  </a:gs>
                </a:gsLst>
                <a:lin ang="5400000" scaled="0"/>
              </a:gradFill>
              <a:latin typeface="Segoe UI" charset="0"/>
              <a:ea typeface="Segoe UI" charset="0"/>
              <a:cs typeface="Segoe UI" charset="0"/>
            </a:endParaRPr>
          </a:p>
        </p:txBody>
      </p:sp>
      <p:grpSp>
        <p:nvGrpSpPr>
          <p:cNvPr id="39" name="User">
            <a:extLst>
              <a:ext uri="{FF2B5EF4-FFF2-40B4-BE49-F238E27FC236}">
                <a16:creationId xmlns:a16="http://schemas.microsoft.com/office/drawing/2014/main" id="{05C6C2BB-A74F-403F-A269-5EECFA6ABF7B}"/>
              </a:ext>
            </a:extLst>
          </p:cNvPr>
          <p:cNvGrpSpPr>
            <a:grpSpLocks noChangeAspect="1"/>
          </p:cNvGrpSpPr>
          <p:nvPr/>
        </p:nvGrpSpPr>
        <p:grpSpPr>
          <a:xfrm>
            <a:off x="5810361" y="3351003"/>
            <a:ext cx="591631" cy="591631"/>
            <a:chOff x="5604197" y="2883222"/>
            <a:chExt cx="1228080" cy="1228080"/>
          </a:xfrm>
        </p:grpSpPr>
        <p:sp useBgFill="1">
          <p:nvSpPr>
            <p:cNvPr id="40" name="Oval 39">
              <a:extLst>
                <a:ext uri="{FF2B5EF4-FFF2-40B4-BE49-F238E27FC236}">
                  <a16:creationId xmlns:a16="http://schemas.microsoft.com/office/drawing/2014/main" id="{8BD1C334-1686-46CC-8ADC-36BC73CEC605}"/>
                </a:ext>
              </a:extLst>
            </p:cNvPr>
            <p:cNvSpPr/>
            <p:nvPr/>
          </p:nvSpPr>
          <p:spPr bwMode="auto">
            <a:xfrm>
              <a:off x="5604197" y="2883222"/>
              <a:ext cx="1228080" cy="1228080"/>
            </a:xfrm>
            <a:prstGeom prst="ellipse">
              <a:avLst/>
            </a:prstGeom>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pPr>
              <a:endParaRPr lang="en-US" sz="1156"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1" name="Group 40">
              <a:extLst>
                <a:ext uri="{FF2B5EF4-FFF2-40B4-BE49-F238E27FC236}">
                  <a16:creationId xmlns:a16="http://schemas.microsoft.com/office/drawing/2014/main" id="{B074E295-5E8D-42D9-A222-B6164B5DE85B}"/>
                </a:ext>
              </a:extLst>
            </p:cNvPr>
            <p:cNvGrpSpPr>
              <a:grpSpLocks noChangeAspect="1"/>
            </p:cNvGrpSpPr>
            <p:nvPr/>
          </p:nvGrpSpPr>
          <p:grpSpPr>
            <a:xfrm>
              <a:off x="5823280" y="3040062"/>
              <a:ext cx="789915" cy="914400"/>
              <a:chOff x="1276787" y="2998761"/>
              <a:chExt cx="326341" cy="377770"/>
            </a:xfrm>
          </p:grpSpPr>
          <p:sp>
            <p:nvSpPr>
              <p:cNvPr id="42" name="Oval 8">
                <a:extLst>
                  <a:ext uri="{FF2B5EF4-FFF2-40B4-BE49-F238E27FC236}">
                    <a16:creationId xmlns:a16="http://schemas.microsoft.com/office/drawing/2014/main" id="{4536A4EA-0B52-4842-92C4-FFC7FF6289D8}"/>
                  </a:ext>
                </a:extLst>
              </p:cNvPr>
              <p:cNvSpPr>
                <a:spLocks noChangeArrowheads="1"/>
              </p:cNvSpPr>
              <p:nvPr/>
            </p:nvSpPr>
            <p:spPr bwMode="auto">
              <a:xfrm>
                <a:off x="1324255" y="2998761"/>
                <a:ext cx="231405" cy="222712"/>
              </a:xfrm>
              <a:prstGeom prst="ellipse">
                <a:avLst/>
              </a:prstGeom>
              <a:noFill/>
              <a:ln w="12700" cap="flat">
                <a:solidFill>
                  <a:schemeClr val="accent4"/>
                </a:solidFill>
                <a:prstDash val="solid"/>
                <a:miter lim="800000"/>
                <a:headEnd/>
                <a:tailEnd/>
              </a:ln>
              <a:extLst/>
            </p:spPr>
            <p:txBody>
              <a:bodyPr vert="horz" wrap="square" lIns="44928" tIns="22464" rIns="44928" bIns="22464" numCol="1" anchor="t" anchorCtr="0" compatLnSpc="1">
                <a:prstTxWarp prst="textNoShape">
                  <a:avLst/>
                </a:prstTxWarp>
              </a:bodyPr>
              <a:lstStyle/>
              <a:p>
                <a:pPr defTabSz="449387"/>
                <a:endParaRPr lang="en-US" sz="884">
                  <a:solidFill>
                    <a:srgbClr val="353535"/>
                  </a:solidFill>
                  <a:latin typeface="Segoe UI Semilight"/>
                </a:endParaRPr>
              </a:p>
            </p:txBody>
          </p:sp>
          <p:sp>
            <p:nvSpPr>
              <p:cNvPr id="43" name="Freeform 9">
                <a:extLst>
                  <a:ext uri="{FF2B5EF4-FFF2-40B4-BE49-F238E27FC236}">
                    <a16:creationId xmlns:a16="http://schemas.microsoft.com/office/drawing/2014/main" id="{30E7E504-3E65-4A5B-9351-9DAB4C8F1E54}"/>
                  </a:ext>
                </a:extLst>
              </p:cNvPr>
              <p:cNvSpPr>
                <a:spLocks/>
              </p:cNvSpPr>
              <p:nvPr/>
            </p:nvSpPr>
            <p:spPr bwMode="auto">
              <a:xfrm>
                <a:off x="1276787" y="3221478"/>
                <a:ext cx="326341" cy="155053"/>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chemeClr val="accent4"/>
                </a:solidFill>
                <a:prstDash val="solid"/>
                <a:miter lim="800000"/>
                <a:headEnd/>
                <a:tailEnd/>
              </a:ln>
              <a:extLst/>
            </p:spPr>
            <p:txBody>
              <a:bodyPr vert="horz" wrap="square" lIns="44928" tIns="22464" rIns="44928" bIns="22464" numCol="1" anchor="t" anchorCtr="0" compatLnSpc="1">
                <a:prstTxWarp prst="textNoShape">
                  <a:avLst/>
                </a:prstTxWarp>
              </a:bodyPr>
              <a:lstStyle/>
              <a:p>
                <a:pPr defTabSz="449387"/>
                <a:endParaRPr lang="en-US" sz="884">
                  <a:solidFill>
                    <a:srgbClr val="353535"/>
                  </a:solidFill>
                  <a:latin typeface="Segoe UI Semilight"/>
                </a:endParaRPr>
              </a:p>
            </p:txBody>
          </p:sp>
        </p:grpSp>
      </p:grpSp>
      <p:sp useBgFill="1">
        <p:nvSpPr>
          <p:cNvPr id="44" name="Phone">
            <a:extLst>
              <a:ext uri="{FF2B5EF4-FFF2-40B4-BE49-F238E27FC236}">
                <a16:creationId xmlns:a16="http://schemas.microsoft.com/office/drawing/2014/main" id="{1274BF38-6AD9-44F5-BC49-45A228E1C0C7}"/>
              </a:ext>
            </a:extLst>
          </p:cNvPr>
          <p:cNvSpPr>
            <a:spLocks noEditPoints="1"/>
          </p:cNvSpPr>
          <p:nvPr/>
        </p:nvSpPr>
        <p:spPr bwMode="auto">
          <a:xfrm>
            <a:off x="6032760" y="2942045"/>
            <a:ext cx="163332" cy="271647"/>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ln w="12700" cap="flat">
            <a:solidFill>
              <a:schemeClr val="tx1"/>
            </a:solidFill>
            <a:prstDash val="solid"/>
            <a:miter lim="800000"/>
            <a:headEnd/>
            <a:tailEnd/>
          </a:ln>
          <a:extLst/>
        </p:spPr>
        <p:txBody>
          <a:bodyPr vert="horz" wrap="square" lIns="43185" tIns="21593" rIns="43185" bIns="21593" numCol="1" anchor="t" anchorCtr="0" compatLnSpc="1">
            <a:prstTxWarp prst="textNoShape">
              <a:avLst/>
            </a:prstTxWarp>
          </a:bodyPr>
          <a:lstStyle/>
          <a:p>
            <a:pPr defTabSz="431871">
              <a:defRPr/>
            </a:pPr>
            <a:endParaRPr lang="en-US" sz="850" kern="0">
              <a:solidFill>
                <a:sysClr val="windowText" lastClr="000000"/>
              </a:solidFill>
              <a:latin typeface="Segoe UI Semilight"/>
            </a:endParaRPr>
          </a:p>
        </p:txBody>
      </p:sp>
      <p:sp useBgFill="1">
        <p:nvSpPr>
          <p:cNvPr id="45" name="Laptop">
            <a:extLst>
              <a:ext uri="{FF2B5EF4-FFF2-40B4-BE49-F238E27FC236}">
                <a16:creationId xmlns:a16="http://schemas.microsoft.com/office/drawing/2014/main" id="{04C5EB83-1CBE-4FB8-9D19-CC8A2E7CC6D9}"/>
              </a:ext>
            </a:extLst>
          </p:cNvPr>
          <p:cNvSpPr>
            <a:spLocks noEditPoints="1"/>
          </p:cNvSpPr>
          <p:nvPr/>
        </p:nvSpPr>
        <p:spPr bwMode="auto">
          <a:xfrm>
            <a:off x="5904346" y="4053533"/>
            <a:ext cx="403662" cy="269157"/>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3185" tIns="21593" rIns="43185" bIns="21593" numCol="1" anchor="t" anchorCtr="0" compatLnSpc="1">
            <a:prstTxWarp prst="textNoShape">
              <a:avLst/>
            </a:prstTxWarp>
          </a:bodyPr>
          <a:lstStyle/>
          <a:p>
            <a:pPr defTabSz="431871">
              <a:defRPr/>
            </a:pPr>
            <a:endParaRPr lang="en-US" sz="850" kern="0">
              <a:solidFill>
                <a:sysClr val="windowText" lastClr="000000"/>
              </a:solidFill>
              <a:latin typeface="Segoe UI Semilight"/>
            </a:endParaRPr>
          </a:p>
        </p:txBody>
      </p:sp>
      <p:grpSp>
        <p:nvGrpSpPr>
          <p:cNvPr id="66" name="Group 65">
            <a:extLst>
              <a:ext uri="{FF2B5EF4-FFF2-40B4-BE49-F238E27FC236}">
                <a16:creationId xmlns:a16="http://schemas.microsoft.com/office/drawing/2014/main" id="{D3781472-7D87-4D0E-A2D9-617BABE1494E}"/>
              </a:ext>
            </a:extLst>
          </p:cNvPr>
          <p:cNvGrpSpPr/>
          <p:nvPr/>
        </p:nvGrpSpPr>
        <p:grpSpPr>
          <a:xfrm>
            <a:off x="6053195" y="2969282"/>
            <a:ext cx="124202" cy="182878"/>
            <a:chOff x="6904862" y="5736031"/>
            <a:chExt cx="275096" cy="405067"/>
          </a:xfrm>
        </p:grpSpPr>
        <p:sp useBgFill="1">
          <p:nvSpPr>
            <p:cNvPr id="67" name="Cloud app">
              <a:extLst>
                <a:ext uri="{FF2B5EF4-FFF2-40B4-BE49-F238E27FC236}">
                  <a16:creationId xmlns:a16="http://schemas.microsoft.com/office/drawing/2014/main" id="{0EF33D5E-6DEF-4C28-B489-4948028E8298}"/>
                </a:ext>
              </a:extLst>
            </p:cNvPr>
            <p:cNvSpPr/>
            <p:nvPr/>
          </p:nvSpPr>
          <p:spPr bwMode="auto">
            <a:xfrm>
              <a:off x="6904862" y="5736031"/>
              <a:ext cx="275096" cy="151832"/>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ln w="63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34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8" name="On prem app">
              <a:extLst>
                <a:ext uri="{FF2B5EF4-FFF2-40B4-BE49-F238E27FC236}">
                  <a16:creationId xmlns:a16="http://schemas.microsoft.com/office/drawing/2014/main" id="{54891506-37B7-49B3-B076-F286BD5C9BF4}"/>
                </a:ext>
              </a:extLst>
            </p:cNvPr>
            <p:cNvGrpSpPr/>
            <p:nvPr/>
          </p:nvGrpSpPr>
          <p:grpSpPr>
            <a:xfrm>
              <a:off x="6935385" y="5927113"/>
              <a:ext cx="214051" cy="213985"/>
              <a:chOff x="-133771" y="-1448341"/>
              <a:chExt cx="9232900" cy="9229725"/>
            </a:xfrm>
            <a:solidFill>
              <a:srgbClr val="FFFFFF"/>
            </a:solidFill>
          </p:grpSpPr>
          <p:sp>
            <p:nvSpPr>
              <p:cNvPr id="70" name="Freeform 9">
                <a:extLst>
                  <a:ext uri="{FF2B5EF4-FFF2-40B4-BE49-F238E27FC236}">
                    <a16:creationId xmlns:a16="http://schemas.microsoft.com/office/drawing/2014/main" id="{77EFA8FC-C741-47DF-941D-CD7A0A160175}"/>
                  </a:ext>
                </a:extLst>
              </p:cNvPr>
              <p:cNvSpPr>
                <a:spLocks/>
              </p:cNvSpPr>
              <p:nvPr/>
            </p:nvSpPr>
            <p:spPr bwMode="auto">
              <a:xfrm>
                <a:off x="2074471" y="870657"/>
                <a:ext cx="2589254" cy="2587706"/>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868" kern="0">
                  <a:solidFill>
                    <a:sysClr val="windowText" lastClr="000000"/>
                  </a:solidFill>
                  <a:latin typeface="Segoe UI Semilight"/>
                </a:endParaRPr>
              </a:p>
            </p:txBody>
          </p:sp>
          <p:sp>
            <p:nvSpPr>
              <p:cNvPr id="71" name="Freeform 10">
                <a:extLst>
                  <a:ext uri="{FF2B5EF4-FFF2-40B4-BE49-F238E27FC236}">
                    <a16:creationId xmlns:a16="http://schemas.microsoft.com/office/drawing/2014/main" id="{04A53D68-5151-47BB-8BDF-7929E7D05C0A}"/>
                  </a:ext>
                </a:extLst>
              </p:cNvPr>
              <p:cNvSpPr>
                <a:spLocks noEditPoints="1"/>
              </p:cNvSpPr>
              <p:nvPr/>
            </p:nvSpPr>
            <p:spPr bwMode="auto">
              <a:xfrm>
                <a:off x="-133771" y="-1448341"/>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868" kern="0">
                  <a:solidFill>
                    <a:sysClr val="windowText" lastClr="000000"/>
                  </a:solidFill>
                  <a:latin typeface="Segoe UI Semilight"/>
                </a:endParaRPr>
              </a:p>
            </p:txBody>
          </p:sp>
        </p:grpSp>
      </p:grpSp>
      <p:grpSp>
        <p:nvGrpSpPr>
          <p:cNvPr id="72" name="Group 71">
            <a:extLst>
              <a:ext uri="{FF2B5EF4-FFF2-40B4-BE49-F238E27FC236}">
                <a16:creationId xmlns:a16="http://schemas.microsoft.com/office/drawing/2014/main" id="{12E818E1-08DF-4452-9437-62361CF534BA}"/>
              </a:ext>
            </a:extLst>
          </p:cNvPr>
          <p:cNvGrpSpPr/>
          <p:nvPr/>
        </p:nvGrpSpPr>
        <p:grpSpPr>
          <a:xfrm>
            <a:off x="5980379" y="4090776"/>
            <a:ext cx="251597" cy="111000"/>
            <a:chOff x="6104670" y="5950387"/>
            <a:chExt cx="575301" cy="261291"/>
          </a:xfrm>
        </p:grpSpPr>
        <p:sp useBgFill="1">
          <p:nvSpPr>
            <p:cNvPr id="73" name="Cloud app">
              <a:extLst>
                <a:ext uri="{FF2B5EF4-FFF2-40B4-BE49-F238E27FC236}">
                  <a16:creationId xmlns:a16="http://schemas.microsoft.com/office/drawing/2014/main" id="{EFB46B3D-E5BC-44A9-BC8A-7E2268E51A4D}"/>
                </a:ext>
              </a:extLst>
            </p:cNvPr>
            <p:cNvSpPr/>
            <p:nvPr/>
          </p:nvSpPr>
          <p:spPr bwMode="auto">
            <a:xfrm>
              <a:off x="6404875" y="6005116"/>
              <a:ext cx="275096" cy="151833"/>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ln w="63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34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4" name="On prem app">
              <a:extLst>
                <a:ext uri="{FF2B5EF4-FFF2-40B4-BE49-F238E27FC236}">
                  <a16:creationId xmlns:a16="http://schemas.microsoft.com/office/drawing/2014/main" id="{0B7A1D72-FC64-4E84-B109-495C92C03237}"/>
                </a:ext>
              </a:extLst>
            </p:cNvPr>
            <p:cNvGrpSpPr/>
            <p:nvPr/>
          </p:nvGrpSpPr>
          <p:grpSpPr>
            <a:xfrm>
              <a:off x="6104670" y="5950387"/>
              <a:ext cx="261372" cy="261291"/>
              <a:chOff x="-133771" y="-444418"/>
              <a:chExt cx="9232900" cy="9229725"/>
            </a:xfrm>
            <a:solidFill>
              <a:srgbClr val="FFFFFF"/>
            </a:solidFill>
          </p:grpSpPr>
          <p:sp>
            <p:nvSpPr>
              <p:cNvPr id="75" name="Freeform 9">
                <a:extLst>
                  <a:ext uri="{FF2B5EF4-FFF2-40B4-BE49-F238E27FC236}">
                    <a16:creationId xmlns:a16="http://schemas.microsoft.com/office/drawing/2014/main" id="{6C5524F1-BCF2-4519-B8D9-F06B57D9E7B2}"/>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868" kern="0">
                  <a:solidFill>
                    <a:sysClr val="windowText" lastClr="000000"/>
                  </a:solidFill>
                  <a:latin typeface="Segoe UI Semilight"/>
                </a:endParaRPr>
              </a:p>
            </p:txBody>
          </p:sp>
          <p:sp>
            <p:nvSpPr>
              <p:cNvPr id="76" name="Freeform 10">
                <a:extLst>
                  <a:ext uri="{FF2B5EF4-FFF2-40B4-BE49-F238E27FC236}">
                    <a16:creationId xmlns:a16="http://schemas.microsoft.com/office/drawing/2014/main" id="{93DE3632-1757-46FF-A393-5E08022D5BC9}"/>
                  </a:ext>
                </a:extLst>
              </p:cNvPr>
              <p:cNvSpPr>
                <a:spLocks noEditPoints="1"/>
              </p:cNvSpPr>
              <p:nvPr/>
            </p:nvSpPr>
            <p:spPr bwMode="auto">
              <a:xfrm>
                <a:off x="-133771"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868" kern="0">
                  <a:solidFill>
                    <a:sysClr val="windowText" lastClr="000000"/>
                  </a:solidFill>
                  <a:latin typeface="Segoe UI Semilight"/>
                </a:endParaRPr>
              </a:p>
            </p:txBody>
          </p:sp>
        </p:grpSp>
      </p:grpSp>
      <p:sp>
        <p:nvSpPr>
          <p:cNvPr id="77" name="Arc 76">
            <a:extLst>
              <a:ext uri="{FF2B5EF4-FFF2-40B4-BE49-F238E27FC236}">
                <a16:creationId xmlns:a16="http://schemas.microsoft.com/office/drawing/2014/main" id="{6A274E4A-1C9A-4B4F-845F-AD11B3DFD5C9}"/>
              </a:ext>
            </a:extLst>
          </p:cNvPr>
          <p:cNvSpPr/>
          <p:nvPr/>
        </p:nvSpPr>
        <p:spPr>
          <a:xfrm>
            <a:off x="4871956" y="3094836"/>
            <a:ext cx="2177439" cy="1124099"/>
          </a:xfrm>
          <a:prstGeom prst="arc">
            <a:avLst>
              <a:gd name="adj1" fmla="val 5469426"/>
              <a:gd name="adj2" fmla="val 16235125"/>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449387"/>
            <a:endParaRPr lang="en-US" sz="868">
              <a:solidFill>
                <a:srgbClr val="353535"/>
              </a:solidFill>
              <a:latin typeface="Segoe UI Semilight"/>
            </a:endParaRPr>
          </a:p>
        </p:txBody>
      </p:sp>
      <p:sp>
        <p:nvSpPr>
          <p:cNvPr id="78" name="Arc 77">
            <a:extLst>
              <a:ext uri="{FF2B5EF4-FFF2-40B4-BE49-F238E27FC236}">
                <a16:creationId xmlns:a16="http://schemas.microsoft.com/office/drawing/2014/main" id="{E0EFEF70-DC98-4A08-A0FA-AE71B4ACB770}"/>
              </a:ext>
            </a:extLst>
          </p:cNvPr>
          <p:cNvSpPr/>
          <p:nvPr/>
        </p:nvSpPr>
        <p:spPr>
          <a:xfrm flipH="1">
            <a:off x="5169883" y="3094836"/>
            <a:ext cx="2177439" cy="1124099"/>
          </a:xfrm>
          <a:prstGeom prst="arc">
            <a:avLst>
              <a:gd name="adj1" fmla="val 5469426"/>
              <a:gd name="adj2" fmla="val 16235125"/>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449387"/>
            <a:endParaRPr lang="en-US" sz="868">
              <a:solidFill>
                <a:srgbClr val="353535"/>
              </a:solidFill>
              <a:latin typeface="Segoe UI Semilight"/>
            </a:endParaRPr>
          </a:p>
        </p:txBody>
      </p:sp>
      <p:grpSp>
        <p:nvGrpSpPr>
          <p:cNvPr id="79" name="Group 78">
            <a:extLst>
              <a:ext uri="{FF2B5EF4-FFF2-40B4-BE49-F238E27FC236}">
                <a16:creationId xmlns:a16="http://schemas.microsoft.com/office/drawing/2014/main" id="{ED1F7FDC-050F-46AE-8B33-2DBE77591432}"/>
              </a:ext>
            </a:extLst>
          </p:cNvPr>
          <p:cNvGrpSpPr/>
          <p:nvPr/>
        </p:nvGrpSpPr>
        <p:grpSpPr>
          <a:xfrm>
            <a:off x="6811326" y="3108945"/>
            <a:ext cx="1088732" cy="665489"/>
            <a:chOff x="5195350" y="2681334"/>
            <a:chExt cx="1353167" cy="827126"/>
          </a:xfrm>
        </p:grpSpPr>
        <p:sp>
          <p:nvSpPr>
            <p:cNvPr id="80" name="App cloud">
              <a:extLst>
                <a:ext uri="{FF2B5EF4-FFF2-40B4-BE49-F238E27FC236}">
                  <a16:creationId xmlns:a16="http://schemas.microsoft.com/office/drawing/2014/main" id="{8E42ABCC-2B4A-4EF4-B769-6F3FE9346190}"/>
                </a:ext>
              </a:extLst>
            </p:cNvPr>
            <p:cNvSpPr/>
            <p:nvPr/>
          </p:nvSpPr>
          <p:spPr bwMode="auto">
            <a:xfrm>
              <a:off x="5426741" y="2681334"/>
              <a:ext cx="1121776" cy="61913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blipFill>
              <a:blip r:embed="rId7"/>
              <a:stretch>
                <a:fillRect/>
              </a:stretch>
            </a:blipFill>
            <a:ln w="952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7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useBgFill="1">
          <p:nvSpPr>
            <p:cNvPr id="81" name="Cloud">
              <a:extLst>
                <a:ext uri="{FF2B5EF4-FFF2-40B4-BE49-F238E27FC236}">
                  <a16:creationId xmlns:a16="http://schemas.microsoft.com/office/drawing/2014/main" id="{61378653-B3E3-4F1B-B97A-E0A0AF22A35F}"/>
                </a:ext>
              </a:extLst>
            </p:cNvPr>
            <p:cNvSpPr/>
            <p:nvPr/>
          </p:nvSpPr>
          <p:spPr bwMode="auto">
            <a:xfrm>
              <a:off x="5195350" y="2769339"/>
              <a:ext cx="1339168" cy="739121"/>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ln w="952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7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2" name="Cloud text">
              <a:extLst>
                <a:ext uri="{FF2B5EF4-FFF2-40B4-BE49-F238E27FC236}">
                  <a16:creationId xmlns:a16="http://schemas.microsoft.com/office/drawing/2014/main" id="{CB263439-D52D-4C31-8D37-996CE85D65ED}"/>
                </a:ext>
              </a:extLst>
            </p:cNvPr>
            <p:cNvSpPr txBox="1">
              <a:spLocks/>
            </p:cNvSpPr>
            <p:nvPr/>
          </p:nvSpPr>
          <p:spPr>
            <a:xfrm>
              <a:off x="5318232" y="3049474"/>
              <a:ext cx="1175391" cy="200410"/>
            </a:xfrm>
            <a:prstGeom prst="rect">
              <a:avLst/>
            </a:prstGeom>
          </p:spPr>
          <p:txBody>
            <a:bodyPr vert="horz" wrap="square" lIns="70483" tIns="44052" rIns="70483" bIns="44052"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449387">
                <a:defRPr/>
              </a:pPr>
              <a:r>
                <a:rPr lang="en-US" sz="784" kern="0" spc="0">
                  <a:solidFill>
                    <a:srgbClr val="002050"/>
                  </a:solidFill>
                  <a:latin typeface="Segoe UI Semilight"/>
                  <a:cs typeface="Segoe UI Semilight" panose="020B0402040204020203" pitchFamily="34" charset="0"/>
                </a:rPr>
                <a:t>Microsoft Azure </a:t>
              </a:r>
              <a:br>
                <a:rPr lang="en-US" sz="784" kern="0" spc="0">
                  <a:solidFill>
                    <a:srgbClr val="002050"/>
                  </a:solidFill>
                  <a:latin typeface="Segoe UI Semilight"/>
                  <a:cs typeface="Segoe UI Semilight" panose="020B0402040204020203" pitchFamily="34" charset="0"/>
                </a:rPr>
              </a:br>
              <a:r>
                <a:rPr lang="en-US" sz="784" kern="0" spc="0">
                  <a:solidFill>
                    <a:srgbClr val="002050"/>
                  </a:solidFill>
                  <a:latin typeface="Segoe UI Semilight"/>
                  <a:cs typeface="Segoe UI Semilight" panose="020B0402040204020203" pitchFamily="34" charset="0"/>
                </a:rPr>
                <a:t>Active Directory</a:t>
              </a:r>
            </a:p>
          </p:txBody>
        </p:sp>
      </p:grpSp>
      <p:grpSp>
        <p:nvGrpSpPr>
          <p:cNvPr id="8" name="Group 7">
            <a:extLst>
              <a:ext uri="{FF2B5EF4-FFF2-40B4-BE49-F238E27FC236}">
                <a16:creationId xmlns:a16="http://schemas.microsoft.com/office/drawing/2014/main" id="{9F3CD57E-6CB2-45B4-94DE-92C94AB6D6C2}"/>
              </a:ext>
            </a:extLst>
          </p:cNvPr>
          <p:cNvGrpSpPr/>
          <p:nvPr/>
        </p:nvGrpSpPr>
        <p:grpSpPr>
          <a:xfrm>
            <a:off x="4385814" y="3597080"/>
            <a:ext cx="575821" cy="599634"/>
            <a:chOff x="4141664" y="2920022"/>
            <a:chExt cx="587367" cy="611658"/>
          </a:xfrm>
        </p:grpSpPr>
        <p:sp useBgFill="1">
          <p:nvSpPr>
            <p:cNvPr id="84" name="Oval 83">
              <a:extLst>
                <a:ext uri="{FF2B5EF4-FFF2-40B4-BE49-F238E27FC236}">
                  <a16:creationId xmlns:a16="http://schemas.microsoft.com/office/drawing/2014/main" id="{9C077D9A-8695-42BB-B42E-6C4A37BB3413}"/>
                </a:ext>
              </a:extLst>
            </p:cNvPr>
            <p:cNvSpPr>
              <a:spLocks/>
            </p:cNvSpPr>
            <p:nvPr/>
          </p:nvSpPr>
          <p:spPr bwMode="auto">
            <a:xfrm>
              <a:off x="4141664" y="2920022"/>
              <a:ext cx="587367" cy="611658"/>
            </a:xfrm>
            <a:prstGeom prst="ellipse">
              <a:avLst/>
            </a:prstGeom>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85" name="Group 84">
              <a:extLst>
                <a:ext uri="{FF2B5EF4-FFF2-40B4-BE49-F238E27FC236}">
                  <a16:creationId xmlns:a16="http://schemas.microsoft.com/office/drawing/2014/main" id="{D8C850A1-60B5-4801-84B9-95EFA9B2DAF1}"/>
                </a:ext>
              </a:extLst>
            </p:cNvPr>
            <p:cNvGrpSpPr/>
            <p:nvPr/>
          </p:nvGrpSpPr>
          <p:grpSpPr>
            <a:xfrm>
              <a:off x="4314847" y="3004146"/>
              <a:ext cx="127605" cy="127610"/>
              <a:chOff x="368698" y="3596110"/>
              <a:chExt cx="334255" cy="334255"/>
            </a:xfrm>
          </p:grpSpPr>
          <p:sp>
            <p:nvSpPr>
              <p:cNvPr id="135" name="Rectangle: Rounded Corners 707">
                <a:extLst>
                  <a:ext uri="{FF2B5EF4-FFF2-40B4-BE49-F238E27FC236}">
                    <a16:creationId xmlns:a16="http://schemas.microsoft.com/office/drawing/2014/main" id="{332A5226-C969-4F5F-84D6-815F921F2468}"/>
                  </a:ext>
                </a:extLst>
              </p:cNvPr>
              <p:cNvSpPr/>
              <p:nvPr/>
            </p:nvSpPr>
            <p:spPr bwMode="auto">
              <a:xfrm>
                <a:off x="368698" y="3596110"/>
                <a:ext cx="334255" cy="334255"/>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6" name="Group 135">
                <a:extLst>
                  <a:ext uri="{FF2B5EF4-FFF2-40B4-BE49-F238E27FC236}">
                    <a16:creationId xmlns:a16="http://schemas.microsoft.com/office/drawing/2014/main" id="{3CAEE088-C2E7-4A29-ADB8-091644DB4C7C}"/>
                  </a:ext>
                </a:extLst>
              </p:cNvPr>
              <p:cNvGrpSpPr/>
              <p:nvPr/>
            </p:nvGrpSpPr>
            <p:grpSpPr>
              <a:xfrm>
                <a:off x="382033" y="3609497"/>
                <a:ext cx="307586" cy="307480"/>
                <a:chOff x="-133735" y="-444418"/>
                <a:chExt cx="9232900" cy="9229725"/>
              </a:xfrm>
              <a:solidFill>
                <a:srgbClr val="FFFFFF"/>
              </a:solidFill>
            </p:grpSpPr>
            <p:sp>
              <p:nvSpPr>
                <p:cNvPr id="137" name="Freeform 9">
                  <a:extLst>
                    <a:ext uri="{FF2B5EF4-FFF2-40B4-BE49-F238E27FC236}">
                      <a16:creationId xmlns:a16="http://schemas.microsoft.com/office/drawing/2014/main" id="{A60C557A-15F7-4FF7-81BC-B6AEA331F0BD}"/>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sp>
              <p:nvSpPr>
                <p:cNvPr id="138" name="Freeform 10">
                  <a:extLst>
                    <a:ext uri="{FF2B5EF4-FFF2-40B4-BE49-F238E27FC236}">
                      <a16:creationId xmlns:a16="http://schemas.microsoft.com/office/drawing/2014/main" id="{978BC857-EBE3-4FC0-8707-699EEEC6829F}"/>
                    </a:ext>
                  </a:extLst>
                </p:cNvPr>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grpSp>
        </p:grpSp>
        <p:grpSp>
          <p:nvGrpSpPr>
            <p:cNvPr id="86" name="Group 85">
              <a:extLst>
                <a:ext uri="{FF2B5EF4-FFF2-40B4-BE49-F238E27FC236}">
                  <a16:creationId xmlns:a16="http://schemas.microsoft.com/office/drawing/2014/main" id="{21888CF5-E7AD-423A-9F32-66202799551E}"/>
                </a:ext>
              </a:extLst>
            </p:cNvPr>
            <p:cNvGrpSpPr/>
            <p:nvPr/>
          </p:nvGrpSpPr>
          <p:grpSpPr>
            <a:xfrm>
              <a:off x="4381787" y="3164418"/>
              <a:ext cx="127605" cy="127610"/>
              <a:chOff x="368698" y="3596110"/>
              <a:chExt cx="334255" cy="334255"/>
            </a:xfrm>
          </p:grpSpPr>
          <p:sp>
            <p:nvSpPr>
              <p:cNvPr id="130" name="Rectangle: Rounded Corners 707">
                <a:extLst>
                  <a:ext uri="{FF2B5EF4-FFF2-40B4-BE49-F238E27FC236}">
                    <a16:creationId xmlns:a16="http://schemas.microsoft.com/office/drawing/2014/main" id="{5F3ABCB3-EEC3-40F9-8924-758294AAF07D}"/>
                  </a:ext>
                </a:extLst>
              </p:cNvPr>
              <p:cNvSpPr/>
              <p:nvPr/>
            </p:nvSpPr>
            <p:spPr bwMode="auto">
              <a:xfrm>
                <a:off x="368698" y="3596110"/>
                <a:ext cx="334255" cy="334255"/>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1" name="Group 130">
                <a:extLst>
                  <a:ext uri="{FF2B5EF4-FFF2-40B4-BE49-F238E27FC236}">
                    <a16:creationId xmlns:a16="http://schemas.microsoft.com/office/drawing/2014/main" id="{1D6DE481-0FAC-424F-B7FB-E3D7558DBB04}"/>
                  </a:ext>
                </a:extLst>
              </p:cNvPr>
              <p:cNvGrpSpPr/>
              <p:nvPr/>
            </p:nvGrpSpPr>
            <p:grpSpPr>
              <a:xfrm>
                <a:off x="382033" y="3609497"/>
                <a:ext cx="307586" cy="307480"/>
                <a:chOff x="-133735" y="-444418"/>
                <a:chExt cx="9232900" cy="9229725"/>
              </a:xfrm>
              <a:solidFill>
                <a:srgbClr val="FFFFFF"/>
              </a:solidFill>
            </p:grpSpPr>
            <p:sp>
              <p:nvSpPr>
                <p:cNvPr id="132" name="Freeform 9">
                  <a:extLst>
                    <a:ext uri="{FF2B5EF4-FFF2-40B4-BE49-F238E27FC236}">
                      <a16:creationId xmlns:a16="http://schemas.microsoft.com/office/drawing/2014/main" id="{34F6CB5B-A438-4847-A96E-2487EF26D54C}"/>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sp>
              <p:nvSpPr>
                <p:cNvPr id="133" name="Freeform 10">
                  <a:extLst>
                    <a:ext uri="{FF2B5EF4-FFF2-40B4-BE49-F238E27FC236}">
                      <a16:creationId xmlns:a16="http://schemas.microsoft.com/office/drawing/2014/main" id="{300F2454-D475-44EB-8136-AA98E63C75CD}"/>
                    </a:ext>
                  </a:extLst>
                </p:cNvPr>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grpSp>
        </p:grpSp>
        <p:grpSp>
          <p:nvGrpSpPr>
            <p:cNvPr id="87" name="Group 86">
              <a:extLst>
                <a:ext uri="{FF2B5EF4-FFF2-40B4-BE49-F238E27FC236}">
                  <a16:creationId xmlns:a16="http://schemas.microsoft.com/office/drawing/2014/main" id="{7F2BC1C9-18B9-43EF-A0AA-B26CF1129859}"/>
                </a:ext>
              </a:extLst>
            </p:cNvPr>
            <p:cNvGrpSpPr/>
            <p:nvPr/>
          </p:nvGrpSpPr>
          <p:grpSpPr>
            <a:xfrm>
              <a:off x="4205897" y="3168598"/>
              <a:ext cx="127605" cy="127610"/>
              <a:chOff x="368698" y="3596110"/>
              <a:chExt cx="334255" cy="334255"/>
            </a:xfrm>
          </p:grpSpPr>
          <p:sp>
            <p:nvSpPr>
              <p:cNvPr id="126" name="Rectangle: Rounded Corners 707">
                <a:extLst>
                  <a:ext uri="{FF2B5EF4-FFF2-40B4-BE49-F238E27FC236}">
                    <a16:creationId xmlns:a16="http://schemas.microsoft.com/office/drawing/2014/main" id="{263D0FCE-C8EC-4AF3-B524-86EB0F43D225}"/>
                  </a:ext>
                </a:extLst>
              </p:cNvPr>
              <p:cNvSpPr/>
              <p:nvPr/>
            </p:nvSpPr>
            <p:spPr bwMode="auto">
              <a:xfrm>
                <a:off x="368698" y="3596110"/>
                <a:ext cx="334255" cy="334255"/>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7" name="Group 126">
                <a:extLst>
                  <a:ext uri="{FF2B5EF4-FFF2-40B4-BE49-F238E27FC236}">
                    <a16:creationId xmlns:a16="http://schemas.microsoft.com/office/drawing/2014/main" id="{BD276A57-7385-420F-9B3A-4E20B0DFA9A2}"/>
                  </a:ext>
                </a:extLst>
              </p:cNvPr>
              <p:cNvGrpSpPr/>
              <p:nvPr/>
            </p:nvGrpSpPr>
            <p:grpSpPr>
              <a:xfrm>
                <a:off x="382031" y="3609498"/>
                <a:ext cx="307586" cy="307480"/>
                <a:chOff x="-133813" y="-444398"/>
                <a:chExt cx="9232900" cy="9229725"/>
              </a:xfrm>
              <a:solidFill>
                <a:srgbClr val="FFFFFF"/>
              </a:solidFill>
            </p:grpSpPr>
            <p:sp>
              <p:nvSpPr>
                <p:cNvPr id="128" name="Freeform 9">
                  <a:extLst>
                    <a:ext uri="{FF2B5EF4-FFF2-40B4-BE49-F238E27FC236}">
                      <a16:creationId xmlns:a16="http://schemas.microsoft.com/office/drawing/2014/main" id="{C9C61C43-6695-4A02-AE3F-657040607E32}"/>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sp>
              <p:nvSpPr>
                <p:cNvPr id="129" name="Freeform 10">
                  <a:extLst>
                    <a:ext uri="{FF2B5EF4-FFF2-40B4-BE49-F238E27FC236}">
                      <a16:creationId xmlns:a16="http://schemas.microsoft.com/office/drawing/2014/main" id="{3FF7E206-A4B7-461F-B035-C49043359D76}"/>
                    </a:ext>
                  </a:extLst>
                </p:cNvPr>
                <p:cNvSpPr>
                  <a:spLocks noEditPoints="1"/>
                </p:cNvSpPr>
                <p:nvPr/>
              </p:nvSpPr>
              <p:spPr bwMode="auto">
                <a:xfrm>
                  <a:off x="-133813" y="-44439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grpSp>
        </p:grpSp>
        <p:grpSp>
          <p:nvGrpSpPr>
            <p:cNvPr id="88" name="Group 87">
              <a:extLst>
                <a:ext uri="{FF2B5EF4-FFF2-40B4-BE49-F238E27FC236}">
                  <a16:creationId xmlns:a16="http://schemas.microsoft.com/office/drawing/2014/main" id="{D2A9DC1D-DCC6-4272-B1A7-03A26C0DDA5B}"/>
                </a:ext>
              </a:extLst>
            </p:cNvPr>
            <p:cNvGrpSpPr/>
            <p:nvPr/>
          </p:nvGrpSpPr>
          <p:grpSpPr>
            <a:xfrm>
              <a:off x="4495670" y="3038786"/>
              <a:ext cx="127605" cy="127610"/>
              <a:chOff x="368698" y="3596110"/>
              <a:chExt cx="334255" cy="334255"/>
            </a:xfrm>
          </p:grpSpPr>
          <p:sp>
            <p:nvSpPr>
              <p:cNvPr id="122" name="Rectangle: Rounded Corners 707">
                <a:extLst>
                  <a:ext uri="{FF2B5EF4-FFF2-40B4-BE49-F238E27FC236}">
                    <a16:creationId xmlns:a16="http://schemas.microsoft.com/office/drawing/2014/main" id="{52EDC353-A29D-461B-A16C-503BA7B9DAAA}"/>
                  </a:ext>
                </a:extLst>
              </p:cNvPr>
              <p:cNvSpPr/>
              <p:nvPr/>
            </p:nvSpPr>
            <p:spPr bwMode="auto">
              <a:xfrm>
                <a:off x="368698" y="3596110"/>
                <a:ext cx="334255" cy="334255"/>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3" name="Group 122">
                <a:extLst>
                  <a:ext uri="{FF2B5EF4-FFF2-40B4-BE49-F238E27FC236}">
                    <a16:creationId xmlns:a16="http://schemas.microsoft.com/office/drawing/2014/main" id="{1CAEC0D6-43E6-47CC-84D4-2E414887AB35}"/>
                  </a:ext>
                </a:extLst>
              </p:cNvPr>
              <p:cNvGrpSpPr/>
              <p:nvPr/>
            </p:nvGrpSpPr>
            <p:grpSpPr>
              <a:xfrm>
                <a:off x="382033" y="3609497"/>
                <a:ext cx="307586" cy="307480"/>
                <a:chOff x="-133735" y="-444418"/>
                <a:chExt cx="9232900" cy="9229725"/>
              </a:xfrm>
              <a:solidFill>
                <a:srgbClr val="FFFFFF"/>
              </a:solidFill>
            </p:grpSpPr>
            <p:sp>
              <p:nvSpPr>
                <p:cNvPr id="124" name="Freeform 9">
                  <a:extLst>
                    <a:ext uri="{FF2B5EF4-FFF2-40B4-BE49-F238E27FC236}">
                      <a16:creationId xmlns:a16="http://schemas.microsoft.com/office/drawing/2014/main" id="{364D7DBC-2E67-4803-ABD1-7ABF86CFC3CF}"/>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sp>
              <p:nvSpPr>
                <p:cNvPr id="125" name="Freeform 10">
                  <a:extLst>
                    <a:ext uri="{FF2B5EF4-FFF2-40B4-BE49-F238E27FC236}">
                      <a16:creationId xmlns:a16="http://schemas.microsoft.com/office/drawing/2014/main" id="{97E939F2-F790-489F-846D-DC4BF100E6FB}"/>
                    </a:ext>
                  </a:extLst>
                </p:cNvPr>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grpSp>
        </p:grpSp>
      </p:grpSp>
      <p:grpSp>
        <p:nvGrpSpPr>
          <p:cNvPr id="7" name="Group 6">
            <a:extLst>
              <a:ext uri="{FF2B5EF4-FFF2-40B4-BE49-F238E27FC236}">
                <a16:creationId xmlns:a16="http://schemas.microsoft.com/office/drawing/2014/main" id="{42FBDDA8-49CF-4469-8576-CDF4AF30756A}"/>
              </a:ext>
            </a:extLst>
          </p:cNvPr>
          <p:cNvGrpSpPr/>
          <p:nvPr/>
        </p:nvGrpSpPr>
        <p:grpSpPr>
          <a:xfrm>
            <a:off x="4366364" y="3718935"/>
            <a:ext cx="1256667" cy="719953"/>
            <a:chOff x="4217187" y="2941834"/>
            <a:chExt cx="1281866" cy="734390"/>
          </a:xfrm>
        </p:grpSpPr>
        <p:sp useBgFill="1">
          <p:nvSpPr>
            <p:cNvPr id="90" name="Freeform 280">
              <a:extLst>
                <a:ext uri="{FF2B5EF4-FFF2-40B4-BE49-F238E27FC236}">
                  <a16:creationId xmlns:a16="http://schemas.microsoft.com/office/drawing/2014/main" id="{B4106DF6-11EB-4668-8B8F-28BF6D9066A5}"/>
                </a:ext>
              </a:extLst>
            </p:cNvPr>
            <p:cNvSpPr/>
            <p:nvPr/>
          </p:nvSpPr>
          <p:spPr bwMode="auto">
            <a:xfrm>
              <a:off x="4217187" y="2941834"/>
              <a:ext cx="1281866" cy="734390"/>
            </a:xfrm>
            <a:prstGeom prst="triangle">
              <a:avLst/>
            </a:prstGeom>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371" tIns="69097" rIns="86371" bIns="69097" numCol="1" spcCol="0" rtlCol="0" fromWordArt="0" anchor="t" anchorCtr="0" forceAA="0" compatLnSpc="1">
              <a:prstTxWarp prst="textNoShape">
                <a:avLst/>
              </a:prstTxWarp>
              <a:noAutofit/>
            </a:bodyPr>
            <a:lstStyle/>
            <a:p>
              <a:pPr algn="ctr" defTabSz="440408" fontAlgn="base">
                <a:lnSpc>
                  <a:spcPct val="90000"/>
                </a:lnSpc>
                <a:spcBef>
                  <a:spcPct val="0"/>
                </a:spcBef>
                <a:spcAft>
                  <a:spcPct val="0"/>
                </a:spcAft>
              </a:pPr>
              <a:endParaRPr lang="en-US" sz="1029" kern="0">
                <a:gradFill>
                  <a:gsLst>
                    <a:gs pos="0">
                      <a:srgbClr val="FFFFFF"/>
                    </a:gs>
                    <a:gs pos="100000">
                      <a:srgbClr val="FFFFFF"/>
                    </a:gs>
                  </a:gsLst>
                  <a:lin ang="5400000" scaled="0"/>
                </a:gradFill>
                <a:latin typeface="Segoe UI Semilight"/>
                <a:cs typeface="Segoe UI" pitchFamily="34" charset="0"/>
              </a:endParaRPr>
            </a:p>
          </p:txBody>
        </p:sp>
        <p:pic>
          <p:nvPicPr>
            <p:cNvPr id="91" name="Picture 90">
              <a:extLst>
                <a:ext uri="{FF2B5EF4-FFF2-40B4-BE49-F238E27FC236}">
                  <a16:creationId xmlns:a16="http://schemas.microsoft.com/office/drawing/2014/main" id="{58862455-7BDB-41AB-97FA-1FEAB979727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639472" y="2997927"/>
              <a:ext cx="442999" cy="293253"/>
            </a:xfrm>
            <a:prstGeom prst="rect">
              <a:avLst/>
            </a:prstGeom>
          </p:spPr>
        </p:pic>
        <p:grpSp>
          <p:nvGrpSpPr>
            <p:cNvPr id="93" name="Group 207">
              <a:extLst>
                <a:ext uri="{FF2B5EF4-FFF2-40B4-BE49-F238E27FC236}">
                  <a16:creationId xmlns:a16="http://schemas.microsoft.com/office/drawing/2014/main" id="{71BB71F8-CA7C-4E06-8C68-1ECD0712318A}"/>
                </a:ext>
              </a:extLst>
            </p:cNvPr>
            <p:cNvGrpSpPr>
              <a:grpSpLocks noChangeAspect="1"/>
            </p:cNvGrpSpPr>
            <p:nvPr/>
          </p:nvGrpSpPr>
          <p:grpSpPr bwMode="auto">
            <a:xfrm>
              <a:off x="4696206" y="3354563"/>
              <a:ext cx="302137" cy="293996"/>
              <a:chOff x="3750" y="2040"/>
              <a:chExt cx="334" cy="325"/>
            </a:xfrm>
          </p:grpSpPr>
          <p:sp>
            <p:nvSpPr>
              <p:cNvPr id="94" name="Rectangle 208">
                <a:extLst>
                  <a:ext uri="{FF2B5EF4-FFF2-40B4-BE49-F238E27FC236}">
                    <a16:creationId xmlns:a16="http://schemas.microsoft.com/office/drawing/2014/main" id="{4ED36EEC-1876-4D72-9892-78653ED500C0}"/>
                  </a:ext>
                </a:extLst>
              </p:cNvPr>
              <p:cNvSpPr>
                <a:spLocks noChangeArrowheads="1"/>
              </p:cNvSpPr>
              <p:nvPr/>
            </p:nvSpPr>
            <p:spPr bwMode="auto">
              <a:xfrm>
                <a:off x="3860" y="2071"/>
                <a:ext cx="150" cy="294"/>
              </a:xfrm>
              <a:prstGeom prst="rect">
                <a:avLst/>
              </a:pr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5" name="Freeform 209">
                <a:extLst>
                  <a:ext uri="{FF2B5EF4-FFF2-40B4-BE49-F238E27FC236}">
                    <a16:creationId xmlns:a16="http://schemas.microsoft.com/office/drawing/2014/main" id="{CB6AF1D7-E024-4275-85D3-ED23D86256B5}"/>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6" name="Freeform 210">
                <a:extLst>
                  <a:ext uri="{FF2B5EF4-FFF2-40B4-BE49-F238E27FC236}">
                    <a16:creationId xmlns:a16="http://schemas.microsoft.com/office/drawing/2014/main" id="{D0951C40-D821-4FEA-838C-AAEC518A70FC}"/>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7" name="Freeform 211">
                <a:extLst>
                  <a:ext uri="{FF2B5EF4-FFF2-40B4-BE49-F238E27FC236}">
                    <a16:creationId xmlns:a16="http://schemas.microsoft.com/office/drawing/2014/main" id="{B0547AC2-A2F3-423A-83D8-DE82C76D9473}"/>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8" name="Rectangle 212">
                <a:extLst>
                  <a:ext uri="{FF2B5EF4-FFF2-40B4-BE49-F238E27FC236}">
                    <a16:creationId xmlns:a16="http://schemas.microsoft.com/office/drawing/2014/main" id="{1A5BC651-1D04-4C74-BEA7-9AEACE722EAD}"/>
                  </a:ext>
                </a:extLst>
              </p:cNvPr>
              <p:cNvSpPr>
                <a:spLocks noChangeArrowheads="1"/>
              </p:cNvSpPr>
              <p:nvPr/>
            </p:nvSpPr>
            <p:spPr bwMode="auto">
              <a:xfrm>
                <a:off x="3888" y="2040"/>
                <a:ext cx="42" cy="31"/>
              </a:xfrm>
              <a:prstGeom prst="rect">
                <a:avLst/>
              </a:pr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9" name="Rectangle 213">
                <a:extLst>
                  <a:ext uri="{FF2B5EF4-FFF2-40B4-BE49-F238E27FC236}">
                    <a16:creationId xmlns:a16="http://schemas.microsoft.com/office/drawing/2014/main" id="{518B4F04-9F58-45FC-A948-2483F366321D}"/>
                  </a:ext>
                </a:extLst>
              </p:cNvPr>
              <p:cNvSpPr>
                <a:spLocks noChangeArrowheads="1"/>
              </p:cNvSpPr>
              <p:nvPr/>
            </p:nvSpPr>
            <p:spPr bwMode="auto">
              <a:xfrm>
                <a:off x="3970" y="209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0" name="Rectangle 214">
                <a:extLst>
                  <a:ext uri="{FF2B5EF4-FFF2-40B4-BE49-F238E27FC236}">
                    <a16:creationId xmlns:a16="http://schemas.microsoft.com/office/drawing/2014/main" id="{C4DCA754-5509-40FC-9EF8-E8D5F512CDB3}"/>
                  </a:ext>
                </a:extLst>
              </p:cNvPr>
              <p:cNvSpPr>
                <a:spLocks noChangeArrowheads="1"/>
              </p:cNvSpPr>
              <p:nvPr/>
            </p:nvSpPr>
            <p:spPr bwMode="auto">
              <a:xfrm>
                <a:off x="3970" y="213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1" name="Rectangle 215">
                <a:extLst>
                  <a:ext uri="{FF2B5EF4-FFF2-40B4-BE49-F238E27FC236}">
                    <a16:creationId xmlns:a16="http://schemas.microsoft.com/office/drawing/2014/main" id="{FD6A2C03-F3A6-436A-B87E-66C214380D8E}"/>
                  </a:ext>
                </a:extLst>
              </p:cNvPr>
              <p:cNvSpPr>
                <a:spLocks noChangeArrowheads="1"/>
              </p:cNvSpPr>
              <p:nvPr/>
            </p:nvSpPr>
            <p:spPr bwMode="auto">
              <a:xfrm>
                <a:off x="3970"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2" name="Rectangle 216">
                <a:extLst>
                  <a:ext uri="{FF2B5EF4-FFF2-40B4-BE49-F238E27FC236}">
                    <a16:creationId xmlns:a16="http://schemas.microsoft.com/office/drawing/2014/main" id="{C2A78CF1-2B07-4D08-8ACC-E60F2B1497D9}"/>
                  </a:ext>
                </a:extLst>
              </p:cNvPr>
              <p:cNvSpPr>
                <a:spLocks noChangeArrowheads="1"/>
              </p:cNvSpPr>
              <p:nvPr/>
            </p:nvSpPr>
            <p:spPr bwMode="auto">
              <a:xfrm>
                <a:off x="3970"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3" name="Rectangle 217">
                <a:extLst>
                  <a:ext uri="{FF2B5EF4-FFF2-40B4-BE49-F238E27FC236}">
                    <a16:creationId xmlns:a16="http://schemas.microsoft.com/office/drawing/2014/main" id="{816F8295-5EB5-4AA0-972E-6706F640C318}"/>
                  </a:ext>
                </a:extLst>
              </p:cNvPr>
              <p:cNvSpPr>
                <a:spLocks noChangeArrowheads="1"/>
              </p:cNvSpPr>
              <p:nvPr/>
            </p:nvSpPr>
            <p:spPr bwMode="auto">
              <a:xfrm>
                <a:off x="3970"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4" name="Rectangle 218">
                <a:extLst>
                  <a:ext uri="{FF2B5EF4-FFF2-40B4-BE49-F238E27FC236}">
                    <a16:creationId xmlns:a16="http://schemas.microsoft.com/office/drawing/2014/main" id="{4DD0742A-7594-454F-BFB7-A2E7A32DEBCF}"/>
                  </a:ext>
                </a:extLst>
              </p:cNvPr>
              <p:cNvSpPr>
                <a:spLocks noChangeArrowheads="1"/>
              </p:cNvSpPr>
              <p:nvPr/>
            </p:nvSpPr>
            <p:spPr bwMode="auto">
              <a:xfrm>
                <a:off x="3885" y="209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5" name="Rectangle 219">
                <a:extLst>
                  <a:ext uri="{FF2B5EF4-FFF2-40B4-BE49-F238E27FC236}">
                    <a16:creationId xmlns:a16="http://schemas.microsoft.com/office/drawing/2014/main" id="{2A1A12FC-A411-4657-9388-5013E7F2688D}"/>
                  </a:ext>
                </a:extLst>
              </p:cNvPr>
              <p:cNvSpPr>
                <a:spLocks noChangeArrowheads="1"/>
              </p:cNvSpPr>
              <p:nvPr/>
            </p:nvSpPr>
            <p:spPr bwMode="auto">
              <a:xfrm>
                <a:off x="3885" y="213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6" name="Rectangle 220">
                <a:extLst>
                  <a:ext uri="{FF2B5EF4-FFF2-40B4-BE49-F238E27FC236}">
                    <a16:creationId xmlns:a16="http://schemas.microsoft.com/office/drawing/2014/main" id="{FB87CB2A-7F39-466E-8EC1-B8651C0F8B0D}"/>
                  </a:ext>
                </a:extLst>
              </p:cNvPr>
              <p:cNvSpPr>
                <a:spLocks noChangeArrowheads="1"/>
              </p:cNvSpPr>
              <p:nvPr/>
            </p:nvSpPr>
            <p:spPr bwMode="auto">
              <a:xfrm>
                <a:off x="3885"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7" name="Rectangle 221">
                <a:extLst>
                  <a:ext uri="{FF2B5EF4-FFF2-40B4-BE49-F238E27FC236}">
                    <a16:creationId xmlns:a16="http://schemas.microsoft.com/office/drawing/2014/main" id="{594E84CF-95E8-4EE1-99C0-E40D8FEF2FEF}"/>
                  </a:ext>
                </a:extLst>
              </p:cNvPr>
              <p:cNvSpPr>
                <a:spLocks noChangeArrowheads="1"/>
              </p:cNvSpPr>
              <p:nvPr/>
            </p:nvSpPr>
            <p:spPr bwMode="auto">
              <a:xfrm>
                <a:off x="3885"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8" name="Rectangle 222">
                <a:extLst>
                  <a:ext uri="{FF2B5EF4-FFF2-40B4-BE49-F238E27FC236}">
                    <a16:creationId xmlns:a16="http://schemas.microsoft.com/office/drawing/2014/main" id="{EE42DD7A-B71D-4540-90CC-5E4705096A58}"/>
                  </a:ext>
                </a:extLst>
              </p:cNvPr>
              <p:cNvSpPr>
                <a:spLocks noChangeArrowheads="1"/>
              </p:cNvSpPr>
              <p:nvPr/>
            </p:nvSpPr>
            <p:spPr bwMode="auto">
              <a:xfrm>
                <a:off x="3885"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9" name="Rectangle 223">
                <a:extLst>
                  <a:ext uri="{FF2B5EF4-FFF2-40B4-BE49-F238E27FC236}">
                    <a16:creationId xmlns:a16="http://schemas.microsoft.com/office/drawing/2014/main" id="{89D4AA93-4FEC-42AD-838C-81DD90C66189}"/>
                  </a:ext>
                </a:extLst>
              </p:cNvPr>
              <p:cNvSpPr>
                <a:spLocks noChangeArrowheads="1"/>
              </p:cNvSpPr>
              <p:nvPr/>
            </p:nvSpPr>
            <p:spPr bwMode="auto">
              <a:xfrm>
                <a:off x="3927" y="209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0" name="Rectangle 224">
                <a:extLst>
                  <a:ext uri="{FF2B5EF4-FFF2-40B4-BE49-F238E27FC236}">
                    <a16:creationId xmlns:a16="http://schemas.microsoft.com/office/drawing/2014/main" id="{A90C98F0-A285-4392-A382-2FCDFFCC1216}"/>
                  </a:ext>
                </a:extLst>
              </p:cNvPr>
              <p:cNvSpPr>
                <a:spLocks noChangeArrowheads="1"/>
              </p:cNvSpPr>
              <p:nvPr/>
            </p:nvSpPr>
            <p:spPr bwMode="auto">
              <a:xfrm>
                <a:off x="3927" y="213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1" name="Rectangle 225">
                <a:extLst>
                  <a:ext uri="{FF2B5EF4-FFF2-40B4-BE49-F238E27FC236}">
                    <a16:creationId xmlns:a16="http://schemas.microsoft.com/office/drawing/2014/main" id="{052DCA79-0C8F-42EE-8D11-C15BE6B1EF60}"/>
                  </a:ext>
                </a:extLst>
              </p:cNvPr>
              <p:cNvSpPr>
                <a:spLocks noChangeArrowheads="1"/>
              </p:cNvSpPr>
              <p:nvPr/>
            </p:nvSpPr>
            <p:spPr bwMode="auto">
              <a:xfrm>
                <a:off x="3927"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2" name="Rectangle 226">
                <a:extLst>
                  <a:ext uri="{FF2B5EF4-FFF2-40B4-BE49-F238E27FC236}">
                    <a16:creationId xmlns:a16="http://schemas.microsoft.com/office/drawing/2014/main" id="{3117D429-9D35-41D0-B726-D37DFF1676BE}"/>
                  </a:ext>
                </a:extLst>
              </p:cNvPr>
              <p:cNvSpPr>
                <a:spLocks noChangeArrowheads="1"/>
              </p:cNvSpPr>
              <p:nvPr/>
            </p:nvSpPr>
            <p:spPr bwMode="auto">
              <a:xfrm>
                <a:off x="3927"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3" name="Rectangle 227">
                <a:extLst>
                  <a:ext uri="{FF2B5EF4-FFF2-40B4-BE49-F238E27FC236}">
                    <a16:creationId xmlns:a16="http://schemas.microsoft.com/office/drawing/2014/main" id="{62043617-4E31-41D6-BBB2-4353B11B0D28}"/>
                  </a:ext>
                </a:extLst>
              </p:cNvPr>
              <p:cNvSpPr>
                <a:spLocks noChangeArrowheads="1"/>
              </p:cNvSpPr>
              <p:nvPr/>
            </p:nvSpPr>
            <p:spPr bwMode="auto">
              <a:xfrm>
                <a:off x="3927"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4" name="Rectangle 228">
                <a:extLst>
                  <a:ext uri="{FF2B5EF4-FFF2-40B4-BE49-F238E27FC236}">
                    <a16:creationId xmlns:a16="http://schemas.microsoft.com/office/drawing/2014/main" id="{334E8238-6647-4554-B9D9-53C904548A1C}"/>
                  </a:ext>
                </a:extLst>
              </p:cNvPr>
              <p:cNvSpPr>
                <a:spLocks noChangeArrowheads="1"/>
              </p:cNvSpPr>
              <p:nvPr/>
            </p:nvSpPr>
            <p:spPr bwMode="auto">
              <a:xfrm>
                <a:off x="3776"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5" name="Rectangle 229">
                <a:extLst>
                  <a:ext uri="{FF2B5EF4-FFF2-40B4-BE49-F238E27FC236}">
                    <a16:creationId xmlns:a16="http://schemas.microsoft.com/office/drawing/2014/main" id="{9B0DDB1E-63B7-4B50-95D8-7AA2C138A8B6}"/>
                  </a:ext>
                </a:extLst>
              </p:cNvPr>
              <p:cNvSpPr>
                <a:spLocks noChangeArrowheads="1"/>
              </p:cNvSpPr>
              <p:nvPr/>
            </p:nvSpPr>
            <p:spPr bwMode="auto">
              <a:xfrm>
                <a:off x="3776"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6" name="Rectangle 230">
                <a:extLst>
                  <a:ext uri="{FF2B5EF4-FFF2-40B4-BE49-F238E27FC236}">
                    <a16:creationId xmlns:a16="http://schemas.microsoft.com/office/drawing/2014/main" id="{C3A750DC-2593-45DD-96ED-2C670F78BBD7}"/>
                  </a:ext>
                </a:extLst>
              </p:cNvPr>
              <p:cNvSpPr>
                <a:spLocks noChangeArrowheads="1"/>
              </p:cNvSpPr>
              <p:nvPr/>
            </p:nvSpPr>
            <p:spPr bwMode="auto">
              <a:xfrm>
                <a:off x="3776"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7" name="Rectangle 231">
                <a:extLst>
                  <a:ext uri="{FF2B5EF4-FFF2-40B4-BE49-F238E27FC236}">
                    <a16:creationId xmlns:a16="http://schemas.microsoft.com/office/drawing/2014/main" id="{F97F704F-54D7-4428-873A-321C8C4A5ED3}"/>
                  </a:ext>
                </a:extLst>
              </p:cNvPr>
              <p:cNvSpPr>
                <a:spLocks noChangeArrowheads="1"/>
              </p:cNvSpPr>
              <p:nvPr/>
            </p:nvSpPr>
            <p:spPr bwMode="auto">
              <a:xfrm>
                <a:off x="3818"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8" name="Rectangle 232">
                <a:extLst>
                  <a:ext uri="{FF2B5EF4-FFF2-40B4-BE49-F238E27FC236}">
                    <a16:creationId xmlns:a16="http://schemas.microsoft.com/office/drawing/2014/main" id="{3EDF4021-2E03-42FA-BC39-2B01A32F5137}"/>
                  </a:ext>
                </a:extLst>
              </p:cNvPr>
              <p:cNvSpPr>
                <a:spLocks noChangeArrowheads="1"/>
              </p:cNvSpPr>
              <p:nvPr/>
            </p:nvSpPr>
            <p:spPr bwMode="auto">
              <a:xfrm>
                <a:off x="3818"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9" name="Rectangle 233">
                <a:extLst>
                  <a:ext uri="{FF2B5EF4-FFF2-40B4-BE49-F238E27FC236}">
                    <a16:creationId xmlns:a16="http://schemas.microsoft.com/office/drawing/2014/main" id="{977F3E71-58C9-4467-8AEF-6BEDC5AB9243}"/>
                  </a:ext>
                </a:extLst>
              </p:cNvPr>
              <p:cNvSpPr>
                <a:spLocks noChangeArrowheads="1"/>
              </p:cNvSpPr>
              <p:nvPr/>
            </p:nvSpPr>
            <p:spPr bwMode="auto">
              <a:xfrm>
                <a:off x="3818"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20" name="Rectangle 234">
                <a:extLst>
                  <a:ext uri="{FF2B5EF4-FFF2-40B4-BE49-F238E27FC236}">
                    <a16:creationId xmlns:a16="http://schemas.microsoft.com/office/drawing/2014/main" id="{C7A7A656-1679-4BEB-9525-7CF0B5266FB0}"/>
                  </a:ext>
                </a:extLst>
              </p:cNvPr>
              <p:cNvSpPr>
                <a:spLocks noChangeArrowheads="1"/>
              </p:cNvSpPr>
              <p:nvPr/>
            </p:nvSpPr>
            <p:spPr bwMode="auto">
              <a:xfrm>
                <a:off x="3776" y="2295"/>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21" name="Rectangle 235">
                <a:extLst>
                  <a:ext uri="{FF2B5EF4-FFF2-40B4-BE49-F238E27FC236}">
                    <a16:creationId xmlns:a16="http://schemas.microsoft.com/office/drawing/2014/main" id="{0F6A9FB4-98F7-4268-930C-6A50DE4D6806}"/>
                  </a:ext>
                </a:extLst>
              </p:cNvPr>
              <p:cNvSpPr>
                <a:spLocks noChangeArrowheads="1"/>
              </p:cNvSpPr>
              <p:nvPr/>
            </p:nvSpPr>
            <p:spPr bwMode="auto">
              <a:xfrm>
                <a:off x="3818" y="2295"/>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grpSp>
      </p:grpSp>
      <p:sp>
        <p:nvSpPr>
          <p:cNvPr id="139" name="Rectangle 138">
            <a:extLst>
              <a:ext uri="{FF2B5EF4-FFF2-40B4-BE49-F238E27FC236}">
                <a16:creationId xmlns:a16="http://schemas.microsoft.com/office/drawing/2014/main" id="{86355774-4306-4B39-B87B-15780292C170}"/>
              </a:ext>
            </a:extLst>
          </p:cNvPr>
          <p:cNvSpPr/>
          <p:nvPr/>
        </p:nvSpPr>
        <p:spPr bwMode="auto">
          <a:xfrm>
            <a:off x="10373042" y="5423461"/>
            <a:ext cx="1703207" cy="98606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17140" tIns="45720" rIns="44821" bIns="45720" numCol="1" rtlCol="0" anchor="ctr" anchorCtr="0" compatLnSpc="1">
            <a:prstTxWarp prst="textNoShape">
              <a:avLst/>
            </a:prstTxWarp>
          </a:bodyPr>
          <a:lstStyle/>
          <a:p>
            <a:pPr defTabSz="896386" fontAlgn="t">
              <a:defRPr/>
            </a:pPr>
            <a:r>
              <a:rPr lang="en-US" sz="1029" spc="-29" dirty="0">
                <a:solidFill>
                  <a:srgbClr val="505050"/>
                </a:solidFill>
                <a:latin typeface="Segoe UI"/>
                <a:cs typeface="Arial" panose="020B0604020202020204" pitchFamily="34" charset="0"/>
              </a:rPr>
              <a:t>Access Libraries</a:t>
            </a:r>
          </a:p>
        </p:txBody>
      </p:sp>
      <p:sp>
        <p:nvSpPr>
          <p:cNvPr id="140" name="Rectangle 139">
            <a:extLst>
              <a:ext uri="{FF2B5EF4-FFF2-40B4-BE49-F238E27FC236}">
                <a16:creationId xmlns:a16="http://schemas.microsoft.com/office/drawing/2014/main" id="{07D9128A-1C62-43A2-A1BC-68730F1B2FAE}"/>
              </a:ext>
            </a:extLst>
          </p:cNvPr>
          <p:cNvSpPr/>
          <p:nvPr/>
        </p:nvSpPr>
        <p:spPr>
          <a:xfrm>
            <a:off x="10450092" y="5965629"/>
            <a:ext cx="607219" cy="303481"/>
          </a:xfrm>
          <a:prstGeom prst="rect">
            <a:avLst/>
          </a:prstGeom>
        </p:spPr>
        <p:txBody>
          <a:bodyPr wrap="none">
            <a:spAutoFit/>
          </a:bodyPr>
          <a:lstStyle/>
          <a:p>
            <a:pPr algn="ctr" defTabSz="896386">
              <a:defRPr/>
            </a:pPr>
            <a:r>
              <a:rPr lang="en-US" sz="1372" spc="-49" dirty="0">
                <a:solidFill>
                  <a:schemeClr val="accent4"/>
                </a:solidFill>
                <a:latin typeface="Segoe UI Semibold" panose="020B0702040204020203" pitchFamily="34" charset="0"/>
                <a:cs typeface="Segoe UI Semibold" panose="020B0702040204020203" pitchFamily="34" charset="0"/>
              </a:rPr>
              <a:t>ADAL</a:t>
            </a:r>
          </a:p>
        </p:txBody>
      </p:sp>
      <p:sp>
        <p:nvSpPr>
          <p:cNvPr id="141" name="Rectangle 140">
            <a:extLst>
              <a:ext uri="{FF2B5EF4-FFF2-40B4-BE49-F238E27FC236}">
                <a16:creationId xmlns:a16="http://schemas.microsoft.com/office/drawing/2014/main" id="{288FE6BC-748C-4CA0-841F-585B49D23C74}"/>
              </a:ext>
            </a:extLst>
          </p:cNvPr>
          <p:cNvSpPr/>
          <p:nvPr/>
        </p:nvSpPr>
        <p:spPr>
          <a:xfrm>
            <a:off x="10443959" y="5610621"/>
            <a:ext cx="619482" cy="301727"/>
          </a:xfrm>
          <a:prstGeom prst="rect">
            <a:avLst/>
          </a:prstGeom>
        </p:spPr>
        <p:txBody>
          <a:bodyPr wrap="none">
            <a:spAutoFit/>
          </a:bodyPr>
          <a:lstStyle/>
          <a:p>
            <a:pPr algn="ctr" defTabSz="896386">
              <a:defRPr/>
            </a:pPr>
            <a:r>
              <a:rPr lang="en-US" sz="1372" spc="-49" dirty="0">
                <a:solidFill>
                  <a:schemeClr val="accent4"/>
                </a:solidFill>
                <a:latin typeface="Segoe UI Semibold" panose="020B0702040204020203" pitchFamily="34" charset="0"/>
                <a:cs typeface="Segoe UI Semibold" panose="020B0702040204020203" pitchFamily="34" charset="0"/>
              </a:rPr>
              <a:t>MSAL</a:t>
            </a:r>
          </a:p>
        </p:txBody>
      </p:sp>
    </p:spTree>
    <p:extLst>
      <p:ext uri="{BB962C8B-B14F-4D97-AF65-F5344CB8AC3E}">
        <p14:creationId xmlns:p14="http://schemas.microsoft.com/office/powerpoint/2010/main" val="1430455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wipe(left)">
                                      <p:cBhvr>
                                        <p:cTn id="10" dur="500"/>
                                        <p:tgtEl>
                                          <p:spTgt spid="61"/>
                                        </p:tgtEl>
                                      </p:cBhvr>
                                    </p:animEffect>
                                  </p:childTnLst>
                                </p:cTn>
                              </p:par>
                              <p:par>
                                <p:cTn id="11" presetID="22" presetClass="entr" presetSubtype="8" fill="hold" nodeType="withEffect">
                                  <p:stCondLst>
                                    <p:cond delay="250"/>
                                  </p:stCondLst>
                                  <p:childTnLst>
                                    <p:set>
                                      <p:cBhvr>
                                        <p:cTn id="12" dur="1" fill="hold">
                                          <p:stCondLst>
                                            <p:cond delay="0"/>
                                          </p:stCondLst>
                                        </p:cTn>
                                        <p:tgtEl>
                                          <p:spTgt spid="58"/>
                                        </p:tgtEl>
                                        <p:attrNameLst>
                                          <p:attrName>style.visibility</p:attrName>
                                        </p:attrNameLst>
                                      </p:cBhvr>
                                      <p:to>
                                        <p:strVal val="visible"/>
                                      </p:to>
                                    </p:set>
                                    <p:animEffect transition="in" filter="wipe(left)">
                                      <p:cBhvr>
                                        <p:cTn id="13" dur="500"/>
                                        <p:tgtEl>
                                          <p:spTgt spid="58"/>
                                        </p:tgtEl>
                                      </p:cBhvr>
                                    </p:animEffect>
                                  </p:childTnLst>
                                </p:cTn>
                              </p:par>
                              <p:par>
                                <p:cTn id="14" presetID="22" presetClass="entr" presetSubtype="8" fill="hold" nodeType="withEffect">
                                  <p:stCondLst>
                                    <p:cond delay="50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par>
                                <p:cTn id="17" presetID="22" presetClass="entr" presetSubtype="8" fill="hold" nodeType="withEffect">
                                  <p:stCondLst>
                                    <p:cond delay="75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500"/>
                                        <p:tgtEl>
                                          <p:spTgt spid="63"/>
                                        </p:tgtEl>
                                      </p:cBhvr>
                                    </p:animEffect>
                                  </p:childTnLst>
                                </p:cTn>
                              </p:par>
                              <p:par>
                                <p:cTn id="20" presetID="22" presetClass="entr" presetSubtype="2" fill="hold" nodeType="withEffect">
                                  <p:stCondLst>
                                    <p:cond delay="1000"/>
                                  </p:stCondLst>
                                  <p:childTnLst>
                                    <p:set>
                                      <p:cBhvr>
                                        <p:cTn id="21" dur="1" fill="hold">
                                          <p:stCondLst>
                                            <p:cond delay="0"/>
                                          </p:stCondLst>
                                        </p:cTn>
                                        <p:tgtEl>
                                          <p:spTgt spid="60"/>
                                        </p:tgtEl>
                                        <p:attrNameLst>
                                          <p:attrName>style.visibility</p:attrName>
                                        </p:attrNameLst>
                                      </p:cBhvr>
                                      <p:to>
                                        <p:strVal val="visible"/>
                                      </p:to>
                                    </p:set>
                                    <p:animEffect transition="in" filter="wipe(right)">
                                      <p:cBhvr>
                                        <p:cTn id="22" dur="500"/>
                                        <p:tgtEl>
                                          <p:spTgt spid="60"/>
                                        </p:tgtEl>
                                      </p:cBhvr>
                                    </p:animEffect>
                                  </p:childTnLst>
                                </p:cTn>
                              </p:par>
                              <p:par>
                                <p:cTn id="23" presetID="22" presetClass="entr" presetSubtype="2" fill="hold" nodeType="withEffect">
                                  <p:stCondLst>
                                    <p:cond delay="1250"/>
                                  </p:stCondLst>
                                  <p:childTnLst>
                                    <p:set>
                                      <p:cBhvr>
                                        <p:cTn id="24" dur="1" fill="hold">
                                          <p:stCondLst>
                                            <p:cond delay="0"/>
                                          </p:stCondLst>
                                        </p:cTn>
                                        <p:tgtEl>
                                          <p:spTgt spid="64"/>
                                        </p:tgtEl>
                                        <p:attrNameLst>
                                          <p:attrName>style.visibility</p:attrName>
                                        </p:attrNameLst>
                                      </p:cBhvr>
                                      <p:to>
                                        <p:strVal val="visible"/>
                                      </p:to>
                                    </p:set>
                                    <p:animEffect transition="in" filter="wipe(right)">
                                      <p:cBhvr>
                                        <p:cTn id="25" dur="500"/>
                                        <p:tgtEl>
                                          <p:spTgt spid="64"/>
                                        </p:tgtEl>
                                      </p:cBhvr>
                                    </p:animEffect>
                                  </p:childTnLst>
                                </p:cTn>
                              </p:par>
                              <p:par>
                                <p:cTn id="26" presetID="22" presetClass="entr" presetSubtype="8" fill="hold" nodeType="withEffect">
                                  <p:stCondLst>
                                    <p:cond delay="150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500"/>
                                        <p:tgtEl>
                                          <p:spTgt spid="62"/>
                                        </p:tgtEl>
                                      </p:cBhvr>
                                    </p:animEffect>
                                  </p:childTnLst>
                                </p:cTn>
                              </p:par>
                              <p:par>
                                <p:cTn id="29" presetID="22" presetClass="entr" presetSubtype="8" fill="hold" nodeType="withEffect">
                                  <p:stCondLst>
                                    <p:cond delay="1750"/>
                                  </p:stCondLst>
                                  <p:childTnLst>
                                    <p:set>
                                      <p:cBhvr>
                                        <p:cTn id="30" dur="1" fill="hold">
                                          <p:stCondLst>
                                            <p:cond delay="0"/>
                                          </p:stCondLst>
                                        </p:cTn>
                                        <p:tgtEl>
                                          <p:spTgt spid="59"/>
                                        </p:tgtEl>
                                        <p:attrNameLst>
                                          <p:attrName>style.visibility</p:attrName>
                                        </p:attrNameLst>
                                      </p:cBhvr>
                                      <p:to>
                                        <p:strVal val="visible"/>
                                      </p:to>
                                    </p:set>
                                    <p:animEffect transition="in" filter="wipe(left)">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42" presetClass="path" presetSubtype="0" decel="100000" fill="hold" grpId="1" nodeType="withEffect">
                                  <p:stCondLst>
                                    <p:cond delay="0"/>
                                  </p:stCondLst>
                                  <p:childTnLst>
                                    <p:animMotion origin="layout" path="M -2.8287E-6 4.49841E-6 L -2.8287E-6 0.02564 " pathEditMode="relative" rAng="0" ptsTypes="AA">
                                      <p:cBhvr>
                                        <p:cTn id="36" dur="500" spd="-100000" fill="hold"/>
                                        <p:tgtEl>
                                          <p:spTgt spid="65"/>
                                        </p:tgtEl>
                                        <p:attrNameLst>
                                          <p:attrName>ppt_x</p:attrName>
                                          <p:attrName>ppt_y</p:attrName>
                                        </p:attrNameLst>
                                      </p:cBhvr>
                                      <p:rCtr x="0" y="12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Steps</a:t>
            </a:r>
          </a:p>
        </p:txBody>
      </p:sp>
      <p:sp>
        <p:nvSpPr>
          <p:cNvPr id="3" name="Text Placeholder 2"/>
          <p:cNvSpPr>
            <a:spLocks noGrp="1"/>
          </p:cNvSpPr>
          <p:nvPr>
            <p:ph type="body" sz="quarter" idx="10"/>
          </p:nvPr>
        </p:nvSpPr>
        <p:spPr>
          <a:xfrm>
            <a:off x="269239" y="1189495"/>
            <a:ext cx="11653523" cy="3139321"/>
          </a:xfrm>
        </p:spPr>
        <p:txBody>
          <a:bodyPr/>
          <a:lstStyle/>
          <a:p>
            <a:pPr lvl="1"/>
            <a:endParaRPr lang="en-US" dirty="0"/>
          </a:p>
          <a:p>
            <a:pPr marL="728314" indent="-728314">
              <a:buFont typeface="+mj-lt"/>
              <a:buAutoNum type="arabicPeriod"/>
            </a:pPr>
            <a:r>
              <a:rPr lang="en-US" dirty="0"/>
              <a:t>Register your app in AD section of Azure portal</a:t>
            </a:r>
          </a:p>
          <a:p>
            <a:pPr lvl="1"/>
            <a:r>
              <a:rPr lang="en-US" dirty="0"/>
              <a:t>Get a client ID, secret (if needed), register redirect URL, request API permissions</a:t>
            </a:r>
          </a:p>
          <a:p>
            <a:pPr lvl="1"/>
            <a:endParaRPr lang="en-US" dirty="0"/>
          </a:p>
          <a:p>
            <a:pPr marL="728314" indent="-728314">
              <a:buFont typeface="+mj-lt"/>
              <a:buAutoNum type="arabicPeriod"/>
            </a:pPr>
            <a:r>
              <a:rPr lang="en-US" dirty="0"/>
              <a:t>Add code for sign in</a:t>
            </a:r>
          </a:p>
          <a:p>
            <a:pPr lvl="1"/>
            <a:r>
              <a:rPr lang="en-US" dirty="0"/>
              <a:t>Send request, process response, validate token, extract claims, redeem </a:t>
            </a:r>
            <a:r>
              <a:rPr lang="en-US" dirty="0" err="1"/>
              <a:t>auth</a:t>
            </a:r>
            <a:r>
              <a:rPr lang="en-US" dirty="0"/>
              <a:t> code</a:t>
            </a:r>
          </a:p>
          <a:p>
            <a:pPr lvl="1"/>
            <a:endParaRPr lang="en-US" dirty="0"/>
          </a:p>
          <a:p>
            <a:pPr marL="728314" indent="-728314">
              <a:buFont typeface="+mj-lt"/>
              <a:buAutoNum type="arabicPeriod"/>
            </a:pPr>
            <a:r>
              <a:rPr lang="en-US" dirty="0"/>
              <a:t>Add code to query Azure AD Graph API (optional)</a:t>
            </a:r>
          </a:p>
          <a:p>
            <a:pPr lvl="1"/>
            <a:r>
              <a:rPr lang="en-US" dirty="0"/>
              <a:t>OData v3 compliant REST API</a:t>
            </a:r>
          </a:p>
        </p:txBody>
      </p:sp>
    </p:spTree>
    <p:extLst>
      <p:ext uri="{BB962C8B-B14F-4D97-AF65-F5344CB8AC3E}">
        <p14:creationId xmlns:p14="http://schemas.microsoft.com/office/powerpoint/2010/main" val="28447240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07DE2C-7059-439C-91F3-FE118AD6FCA6}"/>
              </a:ext>
            </a:extLst>
          </p:cNvPr>
          <p:cNvSpPr/>
          <p:nvPr/>
        </p:nvSpPr>
        <p:spPr>
          <a:xfrm>
            <a:off x="578338" y="633044"/>
            <a:ext cx="2336800" cy="1125415"/>
          </a:xfrm>
          <a:prstGeom prst="rect">
            <a:avLst/>
          </a:prstGeom>
          <a:solidFill>
            <a:schemeClr val="accent2">
              <a:alpha val="14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 name="Rectangle 2">
            <a:extLst>
              <a:ext uri="{FF2B5EF4-FFF2-40B4-BE49-F238E27FC236}">
                <a16:creationId xmlns:a16="http://schemas.microsoft.com/office/drawing/2014/main" id="{E197743E-9CC9-4D03-A978-058663A44F91}"/>
              </a:ext>
            </a:extLst>
          </p:cNvPr>
          <p:cNvSpPr/>
          <p:nvPr/>
        </p:nvSpPr>
        <p:spPr>
          <a:xfrm>
            <a:off x="4943230" y="633044"/>
            <a:ext cx="2336800" cy="1125415"/>
          </a:xfrm>
          <a:prstGeom prst="rect">
            <a:avLst/>
          </a:prstGeom>
          <a:solidFill>
            <a:schemeClr val="accent1">
              <a:alpha val="17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4" name="Rectangle 3">
            <a:extLst>
              <a:ext uri="{FF2B5EF4-FFF2-40B4-BE49-F238E27FC236}">
                <a16:creationId xmlns:a16="http://schemas.microsoft.com/office/drawing/2014/main" id="{0E91A170-F769-46D8-8CA0-86964DCFABE2}"/>
              </a:ext>
            </a:extLst>
          </p:cNvPr>
          <p:cNvSpPr/>
          <p:nvPr/>
        </p:nvSpPr>
        <p:spPr>
          <a:xfrm>
            <a:off x="9308122" y="633044"/>
            <a:ext cx="2336800" cy="1125415"/>
          </a:xfrm>
          <a:prstGeom prst="rect">
            <a:avLst/>
          </a:prstGeom>
          <a:solidFill>
            <a:schemeClr val="accent4">
              <a:alpha val="8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6" name="Picture 5">
            <a:extLst>
              <a:ext uri="{FF2B5EF4-FFF2-40B4-BE49-F238E27FC236}">
                <a16:creationId xmlns:a16="http://schemas.microsoft.com/office/drawing/2014/main" id="{B5A1CF46-A4B2-4541-B710-BBC203BF4E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6593" y="805606"/>
            <a:ext cx="780290" cy="780290"/>
          </a:xfrm>
          <a:prstGeom prst="rect">
            <a:avLst/>
          </a:prstGeom>
        </p:spPr>
      </p:pic>
      <p:pic>
        <p:nvPicPr>
          <p:cNvPr id="8" name="Picture 7">
            <a:extLst>
              <a:ext uri="{FF2B5EF4-FFF2-40B4-BE49-F238E27FC236}">
                <a16:creationId xmlns:a16="http://schemas.microsoft.com/office/drawing/2014/main" id="{06938FAE-C4F4-47D5-BBDA-1613A51E7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1485" y="805606"/>
            <a:ext cx="780290" cy="780290"/>
          </a:xfrm>
          <a:prstGeom prst="rect">
            <a:avLst/>
          </a:prstGeom>
        </p:spPr>
      </p:pic>
      <p:pic>
        <p:nvPicPr>
          <p:cNvPr id="10" name="Picture 9">
            <a:extLst>
              <a:ext uri="{FF2B5EF4-FFF2-40B4-BE49-F238E27FC236}">
                <a16:creationId xmlns:a16="http://schemas.microsoft.com/office/drawing/2014/main" id="{4539CB25-4DA3-440E-999C-E9B083AEC0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6377" y="805606"/>
            <a:ext cx="780290" cy="780290"/>
          </a:xfrm>
          <a:prstGeom prst="rect">
            <a:avLst/>
          </a:prstGeom>
        </p:spPr>
      </p:pic>
      <p:cxnSp>
        <p:nvCxnSpPr>
          <p:cNvPr id="12" name="Straight Connector 11">
            <a:extLst>
              <a:ext uri="{FF2B5EF4-FFF2-40B4-BE49-F238E27FC236}">
                <a16:creationId xmlns:a16="http://schemas.microsoft.com/office/drawing/2014/main" id="{B0B71045-6404-4339-85D6-7242EBA7103C}"/>
              </a:ext>
            </a:extLst>
          </p:cNvPr>
          <p:cNvCxnSpPr>
            <a:cxnSpLocks/>
            <a:stCxn id="2" idx="2"/>
          </p:cNvCxnSpPr>
          <p:nvPr/>
        </p:nvCxnSpPr>
        <p:spPr>
          <a:xfrm>
            <a:off x="1746738" y="1758459"/>
            <a:ext cx="0" cy="5775572"/>
          </a:xfrm>
          <a:prstGeom prst="line">
            <a:avLst/>
          </a:prstGeom>
          <a:ln w="38100">
            <a:solidFill>
              <a:schemeClr val="accent2"/>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9F4DD2-1CCD-43AA-9644-132ED1AE2422}"/>
              </a:ext>
            </a:extLst>
          </p:cNvPr>
          <p:cNvCxnSpPr>
            <a:cxnSpLocks/>
            <a:stCxn id="3" idx="2"/>
          </p:cNvCxnSpPr>
          <p:nvPr/>
        </p:nvCxnSpPr>
        <p:spPr>
          <a:xfrm>
            <a:off x="6111630" y="1758459"/>
            <a:ext cx="0" cy="5775572"/>
          </a:xfrm>
          <a:prstGeom prst="line">
            <a:avLst/>
          </a:prstGeom>
          <a:ln w="38100">
            <a:solidFill>
              <a:schemeClr val="accent1">
                <a:alpha val="2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4AD1DB5-BD24-4736-8500-171741E9523A}"/>
              </a:ext>
            </a:extLst>
          </p:cNvPr>
          <p:cNvCxnSpPr>
            <a:cxnSpLocks/>
          </p:cNvCxnSpPr>
          <p:nvPr/>
        </p:nvCxnSpPr>
        <p:spPr>
          <a:xfrm>
            <a:off x="10441352" y="1758459"/>
            <a:ext cx="0" cy="5775572"/>
          </a:xfrm>
          <a:prstGeom prst="line">
            <a:avLst/>
          </a:prstGeom>
          <a:ln w="38100">
            <a:solidFill>
              <a:schemeClr val="accent4"/>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F33F74C-180C-4B6E-895D-0B6C9C82E3D2}"/>
              </a:ext>
            </a:extLst>
          </p:cNvPr>
          <p:cNvCxnSpPr>
            <a:stCxn id="4" idx="1"/>
            <a:endCxn id="3" idx="3"/>
          </p:cNvCxnSpPr>
          <p:nvPr/>
        </p:nvCxnSpPr>
        <p:spPr>
          <a:xfrm flipH="1">
            <a:off x="7280030" y="1195752"/>
            <a:ext cx="2028092" cy="0"/>
          </a:xfrm>
          <a:prstGeom prst="straightConnector1">
            <a:avLst/>
          </a:prstGeom>
          <a:ln>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22CD2D3-7495-4909-8018-CF691F76352F}"/>
              </a:ext>
            </a:extLst>
          </p:cNvPr>
          <p:cNvSpPr txBox="1"/>
          <p:nvPr/>
        </p:nvSpPr>
        <p:spPr>
          <a:xfrm>
            <a:off x="7854462" y="805606"/>
            <a:ext cx="1197259" cy="400110"/>
          </a:xfrm>
          <a:prstGeom prst="rect">
            <a:avLst/>
          </a:prstGeom>
          <a:noFill/>
        </p:spPr>
        <p:txBody>
          <a:bodyPr wrap="square" rtlCol="0">
            <a:spAutoFit/>
          </a:bodyPr>
          <a:lstStyle/>
          <a:p>
            <a:r>
              <a:rPr lang="en-US" sz="2000" dirty="0"/>
              <a:t>register</a:t>
            </a:r>
          </a:p>
        </p:txBody>
      </p:sp>
      <p:cxnSp>
        <p:nvCxnSpPr>
          <p:cNvPr id="22" name="Straight Arrow Connector 21">
            <a:extLst>
              <a:ext uri="{FF2B5EF4-FFF2-40B4-BE49-F238E27FC236}">
                <a16:creationId xmlns:a16="http://schemas.microsoft.com/office/drawing/2014/main" id="{FB70D146-07BA-4ACA-AAAB-7CAEA4C263AD}"/>
              </a:ext>
            </a:extLst>
          </p:cNvPr>
          <p:cNvCxnSpPr>
            <a:cxnSpLocks/>
          </p:cNvCxnSpPr>
          <p:nvPr/>
        </p:nvCxnSpPr>
        <p:spPr>
          <a:xfrm>
            <a:off x="1746738" y="2414954"/>
            <a:ext cx="8694614" cy="0"/>
          </a:xfrm>
          <a:prstGeom prst="straightConnector1">
            <a:avLst/>
          </a:prstGeom>
          <a:ln w="381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2EF2DB44-BBD3-49A3-9921-B4D3608B1B73}"/>
              </a:ext>
            </a:extLst>
          </p:cNvPr>
          <p:cNvCxnSpPr>
            <a:cxnSpLocks/>
          </p:cNvCxnSpPr>
          <p:nvPr/>
        </p:nvCxnSpPr>
        <p:spPr>
          <a:xfrm rot="10800000" flipV="1">
            <a:off x="6111630" y="3256758"/>
            <a:ext cx="4329722" cy="377398"/>
          </a:xfrm>
          <a:prstGeom prst="curvedConnector3">
            <a:avLst>
              <a:gd name="adj1" fmla="val 200986"/>
            </a:avLst>
          </a:prstGeom>
          <a:ln w="38100">
            <a:solidFill>
              <a:schemeClr val="accent4"/>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597F3F0-64CA-4650-BE37-75969CC444AB}"/>
              </a:ext>
            </a:extLst>
          </p:cNvPr>
          <p:cNvCxnSpPr>
            <a:cxnSpLocks/>
          </p:cNvCxnSpPr>
          <p:nvPr/>
        </p:nvCxnSpPr>
        <p:spPr>
          <a:xfrm>
            <a:off x="1746738" y="4438525"/>
            <a:ext cx="4347307" cy="0"/>
          </a:xfrm>
          <a:prstGeom prst="straightConnector1">
            <a:avLst/>
          </a:prstGeom>
          <a:ln w="381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898FD8B3-F85F-4DF5-A0D6-31BDECF6167C}"/>
              </a:ext>
            </a:extLst>
          </p:cNvPr>
          <p:cNvCxnSpPr>
            <a:cxnSpLocks/>
          </p:cNvCxnSpPr>
          <p:nvPr/>
        </p:nvCxnSpPr>
        <p:spPr>
          <a:xfrm>
            <a:off x="6094045" y="5053913"/>
            <a:ext cx="4347307" cy="397131"/>
          </a:xfrm>
          <a:prstGeom prst="curvedConnector3">
            <a:avLst>
              <a:gd name="adj1" fmla="val -99590"/>
            </a:avLst>
          </a:prstGeom>
          <a:ln w="38100">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258CB950-C469-4D7B-AAEB-AE10546D4372}"/>
              </a:ext>
            </a:extLst>
          </p:cNvPr>
          <p:cNvCxnSpPr>
            <a:cxnSpLocks/>
          </p:cNvCxnSpPr>
          <p:nvPr/>
        </p:nvCxnSpPr>
        <p:spPr>
          <a:xfrm flipH="1">
            <a:off x="1746738" y="6237027"/>
            <a:ext cx="8694614" cy="1"/>
          </a:xfrm>
          <a:prstGeom prst="straightConnector1">
            <a:avLst/>
          </a:prstGeom>
          <a:ln w="38100">
            <a:solidFill>
              <a:schemeClr val="accent4"/>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761A8264-0EAD-4716-9CD9-5783BEDCEE7F}"/>
              </a:ext>
            </a:extLst>
          </p:cNvPr>
          <p:cNvSpPr txBox="1"/>
          <p:nvPr/>
        </p:nvSpPr>
        <p:spPr>
          <a:xfrm>
            <a:off x="6215955" y="4566409"/>
            <a:ext cx="5515796" cy="615553"/>
          </a:xfrm>
          <a:prstGeom prst="rect">
            <a:avLst/>
          </a:prstGeom>
          <a:noFill/>
        </p:spPr>
        <p:txBody>
          <a:bodyPr wrap="square" rtlCol="0">
            <a:spAutoFit/>
          </a:bodyPr>
          <a:lstStyle/>
          <a:p>
            <a:r>
              <a:rPr lang="en-US" sz="2000" dirty="0"/>
              <a:t>Redirect client to:</a:t>
            </a:r>
            <a:r>
              <a:rPr lang="en-US" sz="1600" dirty="0"/>
              <a:t> </a:t>
            </a:r>
          </a:p>
          <a:p>
            <a:r>
              <a:rPr lang="en-US" sz="1400" dirty="0"/>
              <a:t>https://myapp (includes </a:t>
            </a:r>
            <a:r>
              <a:rPr lang="en-US" sz="1400" dirty="0" err="1"/>
              <a:t>id_token</a:t>
            </a:r>
            <a:r>
              <a:rPr lang="en-US" sz="1400" dirty="0"/>
              <a:t>)</a:t>
            </a:r>
            <a:endParaRPr lang="en-US" sz="1600" dirty="0"/>
          </a:p>
        </p:txBody>
      </p:sp>
      <p:sp>
        <p:nvSpPr>
          <p:cNvPr id="56" name="TextBox 55">
            <a:extLst>
              <a:ext uri="{FF2B5EF4-FFF2-40B4-BE49-F238E27FC236}">
                <a16:creationId xmlns:a16="http://schemas.microsoft.com/office/drawing/2014/main" id="{78767C24-6F1E-447E-B5F5-2FD005205AA5}"/>
              </a:ext>
            </a:extLst>
          </p:cNvPr>
          <p:cNvSpPr txBox="1"/>
          <p:nvPr/>
        </p:nvSpPr>
        <p:spPr>
          <a:xfrm>
            <a:off x="7268656" y="2026180"/>
            <a:ext cx="2817721" cy="400110"/>
          </a:xfrm>
          <a:prstGeom prst="rect">
            <a:avLst/>
          </a:prstGeom>
          <a:noFill/>
        </p:spPr>
        <p:txBody>
          <a:bodyPr wrap="square" rtlCol="0">
            <a:spAutoFit/>
          </a:bodyPr>
          <a:lstStyle/>
          <a:p>
            <a:r>
              <a:rPr lang="en-US" sz="2000" dirty="0"/>
              <a:t>Anonymous request</a:t>
            </a:r>
          </a:p>
        </p:txBody>
      </p:sp>
      <p:sp>
        <p:nvSpPr>
          <p:cNvPr id="57" name="TextBox 56">
            <a:extLst>
              <a:ext uri="{FF2B5EF4-FFF2-40B4-BE49-F238E27FC236}">
                <a16:creationId xmlns:a16="http://schemas.microsoft.com/office/drawing/2014/main" id="{28E3EA5B-2DF3-4450-A3B9-3D86531ED265}"/>
              </a:ext>
            </a:extLst>
          </p:cNvPr>
          <p:cNvSpPr txBox="1"/>
          <p:nvPr/>
        </p:nvSpPr>
        <p:spPr>
          <a:xfrm>
            <a:off x="3731362" y="4018643"/>
            <a:ext cx="2484593" cy="400110"/>
          </a:xfrm>
          <a:prstGeom prst="rect">
            <a:avLst/>
          </a:prstGeom>
          <a:noFill/>
        </p:spPr>
        <p:txBody>
          <a:bodyPr wrap="square" rtlCol="0">
            <a:spAutoFit/>
          </a:bodyPr>
          <a:lstStyle/>
          <a:p>
            <a:r>
              <a:rPr lang="en-US" sz="2000" dirty="0"/>
              <a:t>Password login</a:t>
            </a:r>
          </a:p>
        </p:txBody>
      </p:sp>
      <p:sp>
        <p:nvSpPr>
          <p:cNvPr id="58" name="TextBox 57">
            <a:extLst>
              <a:ext uri="{FF2B5EF4-FFF2-40B4-BE49-F238E27FC236}">
                <a16:creationId xmlns:a16="http://schemas.microsoft.com/office/drawing/2014/main" id="{7213EEA7-868E-438A-94B7-928D13EC6A4B}"/>
              </a:ext>
            </a:extLst>
          </p:cNvPr>
          <p:cNvSpPr txBox="1"/>
          <p:nvPr/>
        </p:nvSpPr>
        <p:spPr>
          <a:xfrm>
            <a:off x="1904785" y="2574031"/>
            <a:ext cx="6688365" cy="615553"/>
          </a:xfrm>
          <a:prstGeom prst="rect">
            <a:avLst/>
          </a:prstGeom>
          <a:noFill/>
        </p:spPr>
        <p:txBody>
          <a:bodyPr wrap="square" rtlCol="0">
            <a:spAutoFit/>
          </a:bodyPr>
          <a:lstStyle/>
          <a:p>
            <a:r>
              <a:rPr lang="en-US" sz="2000" dirty="0"/>
              <a:t>Redirect with </a:t>
            </a:r>
            <a:r>
              <a:rPr lang="en-US" sz="2000" dirty="0" err="1"/>
              <a:t>client_id</a:t>
            </a:r>
            <a:r>
              <a:rPr lang="en-US" sz="2000" dirty="0"/>
              <a:t> to:</a:t>
            </a:r>
            <a:r>
              <a:rPr lang="en-US" sz="1600" dirty="0"/>
              <a:t> </a:t>
            </a:r>
            <a:r>
              <a:rPr lang="en-US" sz="1400" dirty="0"/>
              <a:t>https://login.microsoftonline.com/{tenant_id}/oauth2/v2.0/authorize</a:t>
            </a:r>
            <a:endParaRPr lang="en-US" sz="1600" dirty="0"/>
          </a:p>
        </p:txBody>
      </p:sp>
      <p:sp>
        <p:nvSpPr>
          <p:cNvPr id="59" name="TextBox 58">
            <a:extLst>
              <a:ext uri="{FF2B5EF4-FFF2-40B4-BE49-F238E27FC236}">
                <a16:creationId xmlns:a16="http://schemas.microsoft.com/office/drawing/2014/main" id="{8F4CE6EE-D6CA-4661-87EE-9E94002FF43E}"/>
              </a:ext>
            </a:extLst>
          </p:cNvPr>
          <p:cNvSpPr txBox="1"/>
          <p:nvPr/>
        </p:nvSpPr>
        <p:spPr>
          <a:xfrm>
            <a:off x="10441352" y="5243870"/>
            <a:ext cx="1848202" cy="400110"/>
          </a:xfrm>
          <a:prstGeom prst="rect">
            <a:avLst/>
          </a:prstGeom>
          <a:noFill/>
        </p:spPr>
        <p:txBody>
          <a:bodyPr wrap="square" rtlCol="0">
            <a:spAutoFit/>
          </a:bodyPr>
          <a:lstStyle/>
          <a:p>
            <a:r>
              <a:rPr lang="en-US" sz="2000" dirty="0"/>
              <a:t>Verify Token</a:t>
            </a:r>
            <a:endParaRPr lang="en-US" sz="1600" dirty="0"/>
          </a:p>
        </p:txBody>
      </p:sp>
      <p:sp>
        <p:nvSpPr>
          <p:cNvPr id="60" name="TextBox 59">
            <a:extLst>
              <a:ext uri="{FF2B5EF4-FFF2-40B4-BE49-F238E27FC236}">
                <a16:creationId xmlns:a16="http://schemas.microsoft.com/office/drawing/2014/main" id="{E6E8AAEF-7B76-4EFD-95E5-14A94276A60D}"/>
              </a:ext>
            </a:extLst>
          </p:cNvPr>
          <p:cNvSpPr txBox="1"/>
          <p:nvPr/>
        </p:nvSpPr>
        <p:spPr>
          <a:xfrm>
            <a:off x="6219384" y="5843476"/>
            <a:ext cx="3270156" cy="400110"/>
          </a:xfrm>
          <a:prstGeom prst="rect">
            <a:avLst/>
          </a:prstGeom>
          <a:noFill/>
        </p:spPr>
        <p:txBody>
          <a:bodyPr wrap="square" rtlCol="0">
            <a:spAutoFit/>
          </a:bodyPr>
          <a:lstStyle/>
          <a:p>
            <a:r>
              <a:rPr lang="en-US" sz="2000" dirty="0"/>
              <a:t>Set-Cookie (</a:t>
            </a:r>
            <a:r>
              <a:rPr lang="en-US" sz="2000" dirty="0" err="1"/>
              <a:t>auth</a:t>
            </a:r>
            <a:r>
              <a:rPr lang="en-US" sz="2000" dirty="0"/>
              <a:t> ticket)</a:t>
            </a:r>
            <a:endParaRPr lang="en-US" sz="1600" dirty="0"/>
          </a:p>
        </p:txBody>
      </p:sp>
    </p:spTree>
    <p:extLst>
      <p:ext uri="{BB962C8B-B14F-4D97-AF65-F5344CB8AC3E}">
        <p14:creationId xmlns:p14="http://schemas.microsoft.com/office/powerpoint/2010/main" val="304950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par>
                                <p:cTn id="70" presetID="10"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par>
                                <p:cTn id="78" presetID="10" presetClass="entr" presetSubtype="0"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fade">
                                      <p:cBhvr>
                                        <p:cTn id="85" dur="500"/>
                                        <p:tgtEl>
                                          <p:spTgt spid="5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500"/>
                                        <p:tgtEl>
                                          <p:spTgt spid="60"/>
                                        </p:tgtEl>
                                      </p:cBhvr>
                                    </p:animEffect>
                                  </p:childTnLst>
                                </p:cTn>
                              </p:par>
                              <p:par>
                                <p:cTn id="91" presetID="10" presetClass="entr" presetSubtype="0"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20" grpId="0"/>
      <p:bldP spid="55" grpId="0"/>
      <p:bldP spid="56" grpId="0"/>
      <p:bldP spid="57" grpId="0"/>
      <p:bldP spid="58" grpId="0"/>
      <p:bldP spid="5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Scenarios</a:t>
            </a:r>
          </a:p>
        </p:txBody>
      </p:sp>
      <p:sp>
        <p:nvSpPr>
          <p:cNvPr id="4" name="Rectangle 3"/>
          <p:cNvSpPr/>
          <p:nvPr/>
        </p:nvSpPr>
        <p:spPr bwMode="auto">
          <a:xfrm>
            <a:off x="5356413" y="3890592"/>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5" name="Rectangle 4"/>
          <p:cNvSpPr/>
          <p:nvPr/>
        </p:nvSpPr>
        <p:spPr bwMode="auto">
          <a:xfrm>
            <a:off x="5356413" y="1809679"/>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6" name="TextBox 5"/>
          <p:cNvSpPr txBox="1"/>
          <p:nvPr/>
        </p:nvSpPr>
        <p:spPr>
          <a:xfrm>
            <a:off x="496508" y="5744765"/>
            <a:ext cx="4999351" cy="832764"/>
          </a:xfrm>
          <a:prstGeom prst="rect">
            <a:avLst/>
          </a:prstGeom>
          <a:noFill/>
        </p:spPr>
        <p:txBody>
          <a:bodyPr wrap="square" lIns="89642" tIns="89642" rIns="89642" bIns="89642" rtlCol="0">
            <a:spAutoFit/>
          </a:bodyPr>
          <a:lstStyle/>
          <a:p>
            <a:pPr algn="ctr">
              <a:lnSpc>
                <a:spcPct val="90000"/>
              </a:lnSpc>
              <a:spcBef>
                <a:spcPct val="20000"/>
              </a:spcBef>
              <a:buSzPct val="90000"/>
            </a:pPr>
            <a:r>
              <a:rPr lang="en-US" sz="2353" i="1" dirty="0">
                <a:solidFill>
                  <a:schemeClr val="tx1">
                    <a:alpha val="99000"/>
                  </a:schemeClr>
                </a:solidFill>
              </a:rPr>
              <a:t>Clients using wide variety of devices/languages/platforms</a:t>
            </a:r>
          </a:p>
        </p:txBody>
      </p:sp>
      <p:sp>
        <p:nvSpPr>
          <p:cNvPr id="7" name="TextBox 6"/>
          <p:cNvSpPr txBox="1"/>
          <p:nvPr/>
        </p:nvSpPr>
        <p:spPr>
          <a:xfrm>
            <a:off x="6422822" y="5744765"/>
            <a:ext cx="4836139" cy="832764"/>
          </a:xfrm>
          <a:prstGeom prst="rect">
            <a:avLst/>
          </a:prstGeom>
          <a:noFill/>
        </p:spPr>
        <p:txBody>
          <a:bodyPr wrap="square" lIns="89642" tIns="89642" rIns="89642" bIns="89642" rtlCol="0">
            <a:spAutoFit/>
          </a:bodyPr>
          <a:lstStyle/>
          <a:p>
            <a:pPr algn="ctr">
              <a:lnSpc>
                <a:spcPct val="90000"/>
              </a:lnSpc>
              <a:spcBef>
                <a:spcPct val="20000"/>
              </a:spcBef>
              <a:buSzPct val="90000"/>
            </a:pPr>
            <a:r>
              <a:rPr lang="en-US" sz="2353" i="1" dirty="0">
                <a:solidFill>
                  <a:schemeClr val="tx1">
                    <a:alpha val="99000"/>
                  </a:schemeClr>
                </a:solidFill>
              </a:rPr>
              <a:t>Server applications using wide variety of platforms/languages</a:t>
            </a:r>
          </a:p>
        </p:txBody>
      </p:sp>
      <p:sp>
        <p:nvSpPr>
          <p:cNvPr id="8" name="Rectangle 7"/>
          <p:cNvSpPr/>
          <p:nvPr/>
        </p:nvSpPr>
        <p:spPr bwMode="auto">
          <a:xfrm>
            <a:off x="913169" y="1670264"/>
            <a:ext cx="1516616"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Browser</a:t>
            </a:r>
          </a:p>
        </p:txBody>
      </p:sp>
      <p:sp>
        <p:nvSpPr>
          <p:cNvPr id="9" name="Rectangle 8"/>
          <p:cNvSpPr/>
          <p:nvPr/>
        </p:nvSpPr>
        <p:spPr bwMode="auto">
          <a:xfrm>
            <a:off x="910592" y="2982119"/>
            <a:ext cx="1516617"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Native app</a:t>
            </a:r>
          </a:p>
        </p:txBody>
      </p:sp>
      <p:sp>
        <p:nvSpPr>
          <p:cNvPr id="10" name="Rectangle 9"/>
          <p:cNvSpPr/>
          <p:nvPr/>
        </p:nvSpPr>
        <p:spPr bwMode="auto">
          <a:xfrm>
            <a:off x="910592" y="4571258"/>
            <a:ext cx="1516616"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Server app</a:t>
            </a:r>
          </a:p>
        </p:txBody>
      </p:sp>
      <p:sp>
        <p:nvSpPr>
          <p:cNvPr id="11" name="Rectangle 10"/>
          <p:cNvSpPr/>
          <p:nvPr/>
        </p:nvSpPr>
        <p:spPr bwMode="auto">
          <a:xfrm>
            <a:off x="5207008" y="1660275"/>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application</a:t>
            </a:r>
          </a:p>
        </p:txBody>
      </p:sp>
      <p:sp>
        <p:nvSpPr>
          <p:cNvPr id="12" name="Rectangle 11"/>
          <p:cNvSpPr/>
          <p:nvPr/>
        </p:nvSpPr>
        <p:spPr bwMode="auto">
          <a:xfrm>
            <a:off x="5207008" y="3741188"/>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13" name="Oval 12"/>
          <p:cNvSpPr/>
          <p:nvPr/>
        </p:nvSpPr>
        <p:spPr bwMode="auto">
          <a:xfrm>
            <a:off x="4601959" y="4206002"/>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14" name="Straight Connector 13"/>
          <p:cNvCxnSpPr>
            <a:stCxn id="13" idx="6"/>
            <a:endCxn id="12" idx="1"/>
          </p:cNvCxnSpPr>
          <p:nvPr/>
        </p:nvCxnSpPr>
        <p:spPr>
          <a:xfrm>
            <a:off x="4900767" y="4355406"/>
            <a:ext cx="306241"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8" idx="2"/>
          </p:cNvCxnSpPr>
          <p:nvPr/>
        </p:nvCxnSpPr>
        <p:spPr>
          <a:xfrm>
            <a:off x="2429785" y="1966151"/>
            <a:ext cx="2172174" cy="30834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3" idx="2"/>
          </p:cNvCxnSpPr>
          <p:nvPr/>
        </p:nvCxnSpPr>
        <p:spPr>
          <a:xfrm>
            <a:off x="2427209" y="3278006"/>
            <a:ext cx="2174750" cy="107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3" idx="3"/>
          </p:cNvCxnSpPr>
          <p:nvPr/>
        </p:nvCxnSpPr>
        <p:spPr>
          <a:xfrm flipV="1">
            <a:off x="2427208" y="4461051"/>
            <a:ext cx="2218511" cy="4060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4601959" y="2125090"/>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19" name="Straight Connector 18"/>
          <p:cNvCxnSpPr>
            <a:stCxn id="18" idx="6"/>
            <a:endCxn id="11" idx="1"/>
          </p:cNvCxnSpPr>
          <p:nvPr/>
        </p:nvCxnSpPr>
        <p:spPr>
          <a:xfrm>
            <a:off x="4900767" y="2274494"/>
            <a:ext cx="30624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4654627" y="2985451"/>
            <a:ext cx="1317289" cy="112381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3" descr="C:\Users\skwan\AppData\Local\Microsoft\Windows\Temporary Internet Files\Content.IE5\XV12CURU\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629" y="4217574"/>
            <a:ext cx="660723" cy="13072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skwan\AppData\Local\Microsoft\Windows\Temporary Internet Files\Content.IE5\UEHX77PN\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643" y="2783342"/>
            <a:ext cx="878720" cy="8787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skwan\AppData\Local\Microsoft\Windows\Temporary Internet Files\Content.IE5\Y3QCPM7G\MC9004413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508" y="1442012"/>
            <a:ext cx="896425" cy="89642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9922625" y="3888458"/>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25" name="Rectangle 24"/>
          <p:cNvSpPr/>
          <p:nvPr/>
        </p:nvSpPr>
        <p:spPr bwMode="auto">
          <a:xfrm>
            <a:off x="9922625" y="1807545"/>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26" name="Rectangle 25"/>
          <p:cNvSpPr/>
          <p:nvPr/>
        </p:nvSpPr>
        <p:spPr bwMode="auto">
          <a:xfrm>
            <a:off x="9773220" y="1658141"/>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27" name="Rectangle 26"/>
          <p:cNvSpPr/>
          <p:nvPr/>
        </p:nvSpPr>
        <p:spPr bwMode="auto">
          <a:xfrm>
            <a:off x="9773220" y="3739053"/>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28" name="Oval 27"/>
          <p:cNvSpPr/>
          <p:nvPr/>
        </p:nvSpPr>
        <p:spPr bwMode="auto">
          <a:xfrm>
            <a:off x="9168171" y="4203867"/>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29" name="Straight Connector 28"/>
          <p:cNvCxnSpPr>
            <a:stCxn id="28" idx="6"/>
            <a:endCxn id="27" idx="1"/>
          </p:cNvCxnSpPr>
          <p:nvPr/>
        </p:nvCxnSpPr>
        <p:spPr>
          <a:xfrm>
            <a:off x="9466979" y="4353272"/>
            <a:ext cx="306241"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9168171" y="2122956"/>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31" name="Straight Connector 30"/>
          <p:cNvCxnSpPr>
            <a:stCxn id="30" idx="6"/>
            <a:endCxn id="26" idx="1"/>
          </p:cNvCxnSpPr>
          <p:nvPr/>
        </p:nvCxnSpPr>
        <p:spPr>
          <a:xfrm>
            <a:off x="9466979" y="2272360"/>
            <a:ext cx="30624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a:endCxn id="28" idx="2"/>
          </p:cNvCxnSpPr>
          <p:nvPr/>
        </p:nvCxnSpPr>
        <p:spPr>
          <a:xfrm flipV="1">
            <a:off x="6543345" y="4353272"/>
            <a:ext cx="2624826"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3"/>
            <a:endCxn id="30" idx="2"/>
          </p:cNvCxnSpPr>
          <p:nvPr/>
        </p:nvCxnSpPr>
        <p:spPr>
          <a:xfrm flipV="1">
            <a:off x="6543345" y="2272361"/>
            <a:ext cx="2624826" cy="213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5" idx="3"/>
            <a:endCxn id="13" idx="1"/>
          </p:cNvCxnSpPr>
          <p:nvPr/>
        </p:nvCxnSpPr>
        <p:spPr>
          <a:xfrm>
            <a:off x="2539871" y="2298114"/>
            <a:ext cx="2105847" cy="195164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1976732" y="2122956"/>
            <a:ext cx="563139" cy="350315"/>
          </a:xfrm>
          <a:prstGeom prst="rect">
            <a:avLst/>
          </a:prstGeom>
          <a:solidFill>
            <a:schemeClr val="accent2"/>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js</a:t>
            </a: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038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Scenarios</a:t>
            </a:r>
          </a:p>
        </p:txBody>
      </p:sp>
      <p:sp>
        <p:nvSpPr>
          <p:cNvPr id="4" name="Rectangle 3"/>
          <p:cNvSpPr/>
          <p:nvPr/>
        </p:nvSpPr>
        <p:spPr bwMode="auto">
          <a:xfrm>
            <a:off x="5356413" y="3890592"/>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5" name="Rectangle 4"/>
          <p:cNvSpPr/>
          <p:nvPr/>
        </p:nvSpPr>
        <p:spPr bwMode="auto">
          <a:xfrm>
            <a:off x="5356413" y="1809679"/>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6" name="Rectangle 5"/>
          <p:cNvSpPr/>
          <p:nvPr/>
        </p:nvSpPr>
        <p:spPr bwMode="auto">
          <a:xfrm>
            <a:off x="913169" y="1670264"/>
            <a:ext cx="1516616"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Browser</a:t>
            </a:r>
          </a:p>
        </p:txBody>
      </p:sp>
      <p:sp>
        <p:nvSpPr>
          <p:cNvPr id="7" name="Rectangle 6"/>
          <p:cNvSpPr/>
          <p:nvPr/>
        </p:nvSpPr>
        <p:spPr bwMode="auto">
          <a:xfrm>
            <a:off x="910592" y="2982119"/>
            <a:ext cx="1516617"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Native app</a:t>
            </a:r>
          </a:p>
        </p:txBody>
      </p:sp>
      <p:sp>
        <p:nvSpPr>
          <p:cNvPr id="8" name="Rectangle 7"/>
          <p:cNvSpPr/>
          <p:nvPr/>
        </p:nvSpPr>
        <p:spPr bwMode="auto">
          <a:xfrm>
            <a:off x="910592" y="4571258"/>
            <a:ext cx="1516616"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Server app</a:t>
            </a:r>
          </a:p>
        </p:txBody>
      </p:sp>
      <p:sp>
        <p:nvSpPr>
          <p:cNvPr id="9" name="Rectangle 8"/>
          <p:cNvSpPr/>
          <p:nvPr/>
        </p:nvSpPr>
        <p:spPr bwMode="auto">
          <a:xfrm>
            <a:off x="5207008" y="1660275"/>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application</a:t>
            </a:r>
          </a:p>
        </p:txBody>
      </p:sp>
      <p:sp>
        <p:nvSpPr>
          <p:cNvPr id="10" name="Rectangle 9"/>
          <p:cNvSpPr/>
          <p:nvPr/>
        </p:nvSpPr>
        <p:spPr bwMode="auto">
          <a:xfrm>
            <a:off x="5207008" y="3741188"/>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11" name="Oval 10"/>
          <p:cNvSpPr/>
          <p:nvPr/>
        </p:nvSpPr>
        <p:spPr bwMode="auto">
          <a:xfrm>
            <a:off x="4601959" y="4206002"/>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12" name="Straight Connector 11"/>
          <p:cNvCxnSpPr>
            <a:stCxn id="11" idx="6"/>
            <a:endCxn id="10" idx="1"/>
          </p:cNvCxnSpPr>
          <p:nvPr/>
        </p:nvCxnSpPr>
        <p:spPr>
          <a:xfrm>
            <a:off x="4900767" y="4355406"/>
            <a:ext cx="306241"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16" idx="2"/>
          </p:cNvCxnSpPr>
          <p:nvPr/>
        </p:nvCxnSpPr>
        <p:spPr>
          <a:xfrm>
            <a:off x="2429785" y="1966151"/>
            <a:ext cx="2172174" cy="30834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1" idx="2"/>
          </p:cNvCxnSpPr>
          <p:nvPr/>
        </p:nvCxnSpPr>
        <p:spPr>
          <a:xfrm>
            <a:off x="2427209" y="3278006"/>
            <a:ext cx="2174750" cy="107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1" idx="3"/>
          </p:cNvCxnSpPr>
          <p:nvPr/>
        </p:nvCxnSpPr>
        <p:spPr>
          <a:xfrm flipV="1">
            <a:off x="2427208" y="4461051"/>
            <a:ext cx="2218511" cy="4060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4601959" y="2125090"/>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17" name="Straight Connector 16"/>
          <p:cNvCxnSpPr>
            <a:stCxn id="16" idx="6"/>
            <a:endCxn id="9" idx="1"/>
          </p:cNvCxnSpPr>
          <p:nvPr/>
        </p:nvCxnSpPr>
        <p:spPr>
          <a:xfrm>
            <a:off x="4900767" y="2274494"/>
            <a:ext cx="30624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1" idx="0"/>
          </p:cNvCxnSpPr>
          <p:nvPr/>
        </p:nvCxnSpPr>
        <p:spPr>
          <a:xfrm rot="5400000">
            <a:off x="4654627" y="2985451"/>
            <a:ext cx="1317289" cy="112381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3" descr="C:\Users\skwan\AppData\Local\Microsoft\Windows\Temporary Internet Files\Content.IE5\XV12CURU\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629" y="4217574"/>
            <a:ext cx="660723" cy="13072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skwan\AppData\Local\Microsoft\Windows\Temporary Internet Files\Content.IE5\UEHX77PN\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643" y="2783342"/>
            <a:ext cx="878720" cy="8787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kwan\AppData\Local\Microsoft\Windows\Temporary Internet Files\Content.IE5\Y3QCPM7G\MC9004413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508" y="1442012"/>
            <a:ext cx="896425" cy="896425"/>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bwMode="auto">
          <a:xfrm>
            <a:off x="9922625" y="3888458"/>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23" name="Rectangle 22"/>
          <p:cNvSpPr/>
          <p:nvPr/>
        </p:nvSpPr>
        <p:spPr bwMode="auto">
          <a:xfrm>
            <a:off x="9922625" y="1807545"/>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24" name="Rectangle 23"/>
          <p:cNvSpPr/>
          <p:nvPr/>
        </p:nvSpPr>
        <p:spPr bwMode="auto">
          <a:xfrm>
            <a:off x="9773220" y="1658141"/>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25" name="Rectangle 24"/>
          <p:cNvSpPr/>
          <p:nvPr/>
        </p:nvSpPr>
        <p:spPr bwMode="auto">
          <a:xfrm>
            <a:off x="9773220" y="3739053"/>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26" name="Oval 25"/>
          <p:cNvSpPr/>
          <p:nvPr/>
        </p:nvSpPr>
        <p:spPr bwMode="auto">
          <a:xfrm>
            <a:off x="9168171" y="4203867"/>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27" name="Straight Connector 26"/>
          <p:cNvCxnSpPr>
            <a:stCxn id="26" idx="6"/>
            <a:endCxn id="25" idx="1"/>
          </p:cNvCxnSpPr>
          <p:nvPr/>
        </p:nvCxnSpPr>
        <p:spPr>
          <a:xfrm>
            <a:off x="9466979" y="4353272"/>
            <a:ext cx="306241"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9168171" y="2122956"/>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29" name="Straight Connector 28"/>
          <p:cNvCxnSpPr>
            <a:stCxn id="28" idx="6"/>
            <a:endCxn id="24" idx="1"/>
          </p:cNvCxnSpPr>
          <p:nvPr/>
        </p:nvCxnSpPr>
        <p:spPr>
          <a:xfrm>
            <a:off x="9466979" y="2272360"/>
            <a:ext cx="30624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26" idx="2"/>
          </p:cNvCxnSpPr>
          <p:nvPr/>
        </p:nvCxnSpPr>
        <p:spPr>
          <a:xfrm flipV="1">
            <a:off x="6543345" y="4353272"/>
            <a:ext cx="2624826"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28" idx="2"/>
          </p:cNvCxnSpPr>
          <p:nvPr/>
        </p:nvCxnSpPr>
        <p:spPr>
          <a:xfrm flipV="1">
            <a:off x="6543345" y="2272361"/>
            <a:ext cx="2624826" cy="213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11428" y="6043601"/>
            <a:ext cx="10626305" cy="506901"/>
          </a:xfrm>
          <a:prstGeom prst="rect">
            <a:avLst/>
          </a:prstGeom>
          <a:noFill/>
        </p:spPr>
        <p:txBody>
          <a:bodyPr wrap="square" lIns="89642" tIns="89642" rIns="89642" bIns="89642" rtlCol="0">
            <a:spAutoFit/>
          </a:bodyPr>
          <a:lstStyle/>
          <a:p>
            <a:pPr algn="ctr">
              <a:lnSpc>
                <a:spcPct val="90000"/>
              </a:lnSpc>
              <a:spcBef>
                <a:spcPct val="20000"/>
              </a:spcBef>
              <a:buSzPct val="90000"/>
            </a:pPr>
            <a:r>
              <a:rPr lang="en-US" sz="2353" i="1" dirty="0">
                <a:solidFill>
                  <a:schemeClr val="tx1">
                    <a:alpha val="99000"/>
                  </a:schemeClr>
                </a:solidFill>
              </a:rPr>
              <a:t>Standard-based, http-based protocols for maximum platform reach</a:t>
            </a:r>
          </a:p>
        </p:txBody>
      </p:sp>
      <p:sp>
        <p:nvSpPr>
          <p:cNvPr id="33" name="Rectangular Callout 32"/>
          <p:cNvSpPr/>
          <p:nvPr/>
        </p:nvSpPr>
        <p:spPr>
          <a:xfrm>
            <a:off x="2949126" y="1334499"/>
            <a:ext cx="1696592" cy="642648"/>
          </a:xfrm>
          <a:prstGeom prst="wedgeRectCallou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a:t>WS-Fed, SAML 2.0, </a:t>
            </a:r>
            <a:r>
              <a:rPr lang="en-US" sz="1372" dirty="0" err="1"/>
              <a:t>OpenID</a:t>
            </a:r>
            <a:r>
              <a:rPr lang="en-US" sz="1372" dirty="0"/>
              <a:t> Connect</a:t>
            </a:r>
          </a:p>
        </p:txBody>
      </p:sp>
      <p:sp>
        <p:nvSpPr>
          <p:cNvPr id="34" name="Rectangular Callout 33"/>
          <p:cNvSpPr/>
          <p:nvPr/>
        </p:nvSpPr>
        <p:spPr>
          <a:xfrm>
            <a:off x="2955777" y="2850708"/>
            <a:ext cx="1696592" cy="642648"/>
          </a:xfrm>
          <a:prstGeom prst="wedgeRectCallout">
            <a:avLst>
              <a:gd name="adj1" fmla="val -20833"/>
              <a:gd name="adj2" fmla="val 78837"/>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sp>
        <p:nvSpPr>
          <p:cNvPr id="35" name="Rectangular Callout 34"/>
          <p:cNvSpPr/>
          <p:nvPr/>
        </p:nvSpPr>
        <p:spPr>
          <a:xfrm>
            <a:off x="2955777" y="4836242"/>
            <a:ext cx="1696592" cy="642648"/>
          </a:xfrm>
          <a:prstGeom prst="wedgeRectCallout">
            <a:avLst>
              <a:gd name="adj1" fmla="val -20833"/>
              <a:gd name="adj2" fmla="val -69449"/>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sp>
        <p:nvSpPr>
          <p:cNvPr id="36" name="Rectangular Callout 35"/>
          <p:cNvSpPr/>
          <p:nvPr/>
        </p:nvSpPr>
        <p:spPr>
          <a:xfrm>
            <a:off x="6024580" y="3121001"/>
            <a:ext cx="1565461" cy="468649"/>
          </a:xfrm>
          <a:prstGeom prst="wedgeRectCallout">
            <a:avLst>
              <a:gd name="adj1" fmla="val -57486"/>
              <a:gd name="adj2" fmla="val -25466"/>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sp>
        <p:nvSpPr>
          <p:cNvPr id="37" name="Rectangular Callout 36"/>
          <p:cNvSpPr/>
          <p:nvPr/>
        </p:nvSpPr>
        <p:spPr>
          <a:xfrm>
            <a:off x="6962688" y="1527783"/>
            <a:ext cx="1696592" cy="642648"/>
          </a:xfrm>
          <a:prstGeom prst="wedgeRectCallou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sp>
        <p:nvSpPr>
          <p:cNvPr id="38" name="Rectangular Callout 37"/>
          <p:cNvSpPr/>
          <p:nvPr/>
        </p:nvSpPr>
        <p:spPr>
          <a:xfrm>
            <a:off x="7007461" y="4514192"/>
            <a:ext cx="1696592" cy="642648"/>
          </a:xfrm>
          <a:prstGeom prst="wedgeRectCallout">
            <a:avLst>
              <a:gd name="adj1" fmla="val -20833"/>
              <a:gd name="adj2" fmla="val -70706"/>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cxnSp>
        <p:nvCxnSpPr>
          <p:cNvPr id="39" name="Straight Arrow Connector 38"/>
          <p:cNvCxnSpPr>
            <a:stCxn id="40" idx="3"/>
            <a:endCxn id="11" idx="1"/>
          </p:cNvCxnSpPr>
          <p:nvPr/>
        </p:nvCxnSpPr>
        <p:spPr>
          <a:xfrm>
            <a:off x="2539871" y="2298114"/>
            <a:ext cx="2105847" cy="195164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1976732" y="2122956"/>
            <a:ext cx="563139" cy="350315"/>
          </a:xfrm>
          <a:prstGeom prst="rect">
            <a:avLst/>
          </a:prstGeom>
          <a:solidFill>
            <a:schemeClr val="accent2"/>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js</a:t>
            </a: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63140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495"/>
            <a:ext cx="11653523" cy="4040914"/>
          </a:xfrm>
        </p:spPr>
        <p:txBody>
          <a:bodyPr/>
          <a:lstStyle/>
          <a:p>
            <a:pPr lvl="1"/>
            <a:endParaRPr lang="en-US" sz="1961" dirty="0"/>
          </a:p>
          <a:p>
            <a:r>
              <a:rPr lang="en-US" sz="3529" dirty="0"/>
              <a:t>Client:  Active Directory Authentication Library (ADAL)</a:t>
            </a:r>
          </a:p>
          <a:p>
            <a:pPr lvl="1"/>
            <a:r>
              <a:rPr lang="en-US" dirty="0" err="1"/>
              <a:t>.Net</a:t>
            </a:r>
            <a:r>
              <a:rPr lang="en-US" dirty="0"/>
              <a:t>, Windows Store, Windows Phone</a:t>
            </a:r>
          </a:p>
          <a:p>
            <a:pPr lvl="1"/>
            <a:r>
              <a:rPr lang="en-US" dirty="0"/>
              <a:t>JavaScript</a:t>
            </a:r>
          </a:p>
          <a:p>
            <a:pPr lvl="1"/>
            <a:r>
              <a:rPr lang="en-US" dirty="0"/>
              <a:t>iOS</a:t>
            </a:r>
          </a:p>
          <a:p>
            <a:pPr lvl="1"/>
            <a:r>
              <a:rPr lang="en-US" dirty="0"/>
              <a:t>Android</a:t>
            </a:r>
            <a:endParaRPr lang="en-US" sz="1961" dirty="0"/>
          </a:p>
          <a:p>
            <a:r>
              <a:rPr lang="en-US" sz="3529" dirty="0"/>
              <a:t>Server</a:t>
            </a:r>
          </a:p>
          <a:p>
            <a:pPr lvl="1"/>
            <a:r>
              <a:rPr lang="en-US" dirty="0" err="1"/>
              <a:t>.Net</a:t>
            </a:r>
            <a:r>
              <a:rPr lang="en-US" dirty="0"/>
              <a:t>:  </a:t>
            </a:r>
            <a:r>
              <a:rPr lang="en-US" dirty="0" err="1"/>
              <a:t>ASP.Net</a:t>
            </a:r>
            <a:r>
              <a:rPr lang="en-US" dirty="0"/>
              <a:t> OWIN middleware for </a:t>
            </a:r>
            <a:r>
              <a:rPr lang="en-US" dirty="0" err="1"/>
              <a:t>OpenID</a:t>
            </a:r>
            <a:r>
              <a:rPr lang="en-US" dirty="0"/>
              <a:t> Connect and OAuth 2.0</a:t>
            </a:r>
          </a:p>
          <a:p>
            <a:pPr lvl="1"/>
            <a:r>
              <a:rPr lang="en-US" dirty="0"/>
              <a:t>Node.js</a:t>
            </a:r>
            <a:endParaRPr lang="en-US" sz="3529" dirty="0"/>
          </a:p>
        </p:txBody>
      </p:sp>
      <p:sp>
        <p:nvSpPr>
          <p:cNvPr id="3" name="Title 2"/>
          <p:cNvSpPr>
            <a:spLocks noGrp="1"/>
          </p:cNvSpPr>
          <p:nvPr>
            <p:ph type="title"/>
          </p:nvPr>
        </p:nvSpPr>
        <p:spPr/>
        <p:txBody>
          <a:bodyPr/>
          <a:lstStyle/>
          <a:p>
            <a:r>
              <a:rPr lang="en-US" dirty="0"/>
              <a:t>OSS Libraries:  </a:t>
            </a:r>
            <a:r>
              <a:rPr lang="en-US" dirty="0">
                <a:hlinkClick r:id="rId2"/>
              </a:rPr>
              <a:t>http://github.com/AzureAD</a:t>
            </a:r>
            <a:endParaRPr lang="en-US" dirty="0"/>
          </a:p>
        </p:txBody>
      </p:sp>
      <p:sp>
        <p:nvSpPr>
          <p:cNvPr id="2" name="TextBox 1"/>
          <p:cNvSpPr txBox="1"/>
          <p:nvPr/>
        </p:nvSpPr>
        <p:spPr>
          <a:xfrm>
            <a:off x="6038587" y="2073939"/>
            <a:ext cx="2223773" cy="1810358"/>
          </a:xfrm>
          <a:prstGeom prst="rect">
            <a:avLst/>
          </a:prstGeom>
          <a:noFill/>
        </p:spPr>
        <p:txBody>
          <a:bodyPr wrap="square" lIns="179285" tIns="143428" rIns="179285" bIns="143428" rtlCol="0">
            <a:spAutoFit/>
          </a:bodyPr>
          <a:lstStyle/>
          <a:p>
            <a:pPr marL="572691" lvl="1" indent="-236546">
              <a:lnSpc>
                <a:spcPct val="90000"/>
              </a:lnSpc>
              <a:spcBef>
                <a:spcPct val="20000"/>
              </a:spcBef>
              <a:buSzPct val="90000"/>
              <a:buFont typeface="Arial" pitchFamily="34" charset="0"/>
              <a:buChar char="•"/>
            </a:pPr>
            <a:r>
              <a:rPr lang="en-US" sz="2353" dirty="0" err="1">
                <a:gradFill>
                  <a:gsLst>
                    <a:gs pos="1250">
                      <a:schemeClr val="tx1"/>
                    </a:gs>
                    <a:gs pos="100000">
                      <a:schemeClr val="tx1"/>
                    </a:gs>
                  </a:gsLst>
                  <a:lin ang="5400000" scaled="0"/>
                </a:gradFill>
              </a:rPr>
              <a:t>Xamarin</a:t>
            </a:r>
            <a:endParaRPr lang="en-US" sz="2353" dirty="0">
              <a:gradFill>
                <a:gsLst>
                  <a:gs pos="1250">
                    <a:schemeClr val="tx1"/>
                  </a:gs>
                  <a:gs pos="100000">
                    <a:schemeClr val="tx1"/>
                  </a:gs>
                </a:gsLst>
                <a:lin ang="5400000" scaled="0"/>
              </a:gradFill>
            </a:endParaRPr>
          </a:p>
          <a:p>
            <a:pPr marL="572691" lvl="1" indent="-236546">
              <a:lnSpc>
                <a:spcPct val="90000"/>
              </a:lnSpc>
              <a:spcBef>
                <a:spcPct val="20000"/>
              </a:spcBef>
              <a:buSzPct val="90000"/>
              <a:buFont typeface="Arial" pitchFamily="34" charset="0"/>
              <a:buChar char="•"/>
            </a:pPr>
            <a:r>
              <a:rPr lang="en-US" sz="2353" dirty="0">
                <a:gradFill>
                  <a:gsLst>
                    <a:gs pos="1250">
                      <a:schemeClr val="tx1"/>
                    </a:gs>
                    <a:gs pos="100000">
                      <a:schemeClr val="tx1"/>
                    </a:gs>
                  </a:gsLst>
                  <a:lin ang="5400000" scaled="0"/>
                </a:gradFill>
              </a:rPr>
              <a:t>Cordova</a:t>
            </a:r>
          </a:p>
          <a:p>
            <a:pPr marL="572691" lvl="1" indent="-236546">
              <a:lnSpc>
                <a:spcPct val="90000"/>
              </a:lnSpc>
              <a:spcBef>
                <a:spcPct val="20000"/>
              </a:spcBef>
              <a:buSzPct val="90000"/>
              <a:buFont typeface="Arial" pitchFamily="34" charset="0"/>
              <a:buChar char="•"/>
            </a:pPr>
            <a:r>
              <a:rPr lang="en-US" sz="2353" dirty="0">
                <a:gradFill>
                  <a:gsLst>
                    <a:gs pos="1250">
                      <a:schemeClr val="tx1"/>
                    </a:gs>
                    <a:gs pos="100000">
                      <a:schemeClr val="tx1"/>
                    </a:gs>
                  </a:gsLst>
                  <a:lin ang="5400000" scaled="0"/>
                </a:gradFill>
              </a:rPr>
              <a:t>Node.js</a:t>
            </a:r>
          </a:p>
          <a:p>
            <a:pPr marL="572691" lvl="1" indent="-236546">
              <a:lnSpc>
                <a:spcPct val="90000"/>
              </a:lnSpc>
              <a:spcBef>
                <a:spcPct val="20000"/>
              </a:spcBef>
              <a:buSzPct val="90000"/>
              <a:buFont typeface="Arial" pitchFamily="34" charset="0"/>
              <a:buChar char="•"/>
            </a:pPr>
            <a:r>
              <a:rPr lang="en-US" sz="2353" dirty="0">
                <a:gradFill>
                  <a:gsLst>
                    <a:gs pos="1250">
                      <a:schemeClr val="tx1"/>
                    </a:gs>
                    <a:gs pos="100000">
                      <a:schemeClr val="tx1"/>
                    </a:gs>
                  </a:gsLst>
                  <a:lin ang="5400000" scaled="0"/>
                </a:gradFill>
              </a:rPr>
              <a:t>Java</a:t>
            </a:r>
          </a:p>
        </p:txBody>
      </p:sp>
    </p:spTree>
    <p:extLst>
      <p:ext uri="{BB962C8B-B14F-4D97-AF65-F5344CB8AC3E}">
        <p14:creationId xmlns:p14="http://schemas.microsoft.com/office/powerpoint/2010/main" val="2887732427"/>
      </p:ext>
    </p:extLst>
  </p:cSld>
  <p:clrMapOvr>
    <a:masterClrMapping/>
  </p:clrMapOvr>
  <p:transition>
    <p:fade/>
  </p:transition>
</p:sld>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27813</TotalTime>
  <Words>1014</Words>
  <Application>Microsoft Office PowerPoint</Application>
  <PresentationFormat>Widescreen</PresentationFormat>
  <Paragraphs>172</Paragraphs>
  <Slides>13</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Calibri</vt:lpstr>
      <vt:lpstr>Consolas</vt:lpstr>
      <vt:lpstr>Gotham Book</vt:lpstr>
      <vt:lpstr>Gotham Medium</vt:lpstr>
      <vt:lpstr>Myriad Pro</vt:lpstr>
      <vt:lpstr>Myriad Pro Light</vt:lpstr>
      <vt:lpstr>Segoe UI</vt:lpstr>
      <vt:lpstr>Segoe UI Light</vt:lpstr>
      <vt:lpstr>Segoe UI Semibold</vt:lpstr>
      <vt:lpstr>Segoe UI Semilight</vt:lpstr>
      <vt:lpstr>Verdana</vt:lpstr>
      <vt:lpstr>Wingdings</vt:lpstr>
      <vt:lpstr>1_SapphireTemplate</vt:lpstr>
      <vt:lpstr>Cloud Identity</vt:lpstr>
      <vt:lpstr>Azure Active Directory</vt:lpstr>
      <vt:lpstr>1 Identity, 1000s of Apps </vt:lpstr>
      <vt:lpstr>Cross-Platform APIs for Identity  Management </vt:lpstr>
      <vt:lpstr>Integration Steps</vt:lpstr>
      <vt:lpstr>PowerPoint Presentation</vt:lpstr>
      <vt:lpstr>Authentication Scenarios</vt:lpstr>
      <vt:lpstr>Authentication Scenarios</vt:lpstr>
      <vt:lpstr>OSS Libraries:  http://github.com/AzureAD</vt:lpstr>
      <vt:lpstr>Key Vault – Safeguarding Keys and Secrets</vt:lpstr>
      <vt:lpstr>Key Vault Example:  Protect Storage Keys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Josefik</dc:creator>
  <cp:lastModifiedBy>Scott Allen</cp:lastModifiedBy>
  <cp:revision>130</cp:revision>
  <dcterms:created xsi:type="dcterms:W3CDTF">2017-03-21T20:00:07Z</dcterms:created>
  <dcterms:modified xsi:type="dcterms:W3CDTF">2018-01-16T15:15:02Z</dcterms:modified>
</cp:coreProperties>
</file>