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2"/>
  </p:notesMasterIdLst>
  <p:handoutMasterIdLst>
    <p:handoutMasterId r:id="rId53"/>
  </p:handoutMasterIdLst>
  <p:sldIdLst>
    <p:sldId id="327" r:id="rId4"/>
    <p:sldId id="424" r:id="rId5"/>
    <p:sldId id="328" r:id="rId6"/>
    <p:sldId id="425" r:id="rId7"/>
    <p:sldId id="426" r:id="rId8"/>
    <p:sldId id="427" r:id="rId9"/>
    <p:sldId id="387" r:id="rId10"/>
    <p:sldId id="395" r:id="rId11"/>
    <p:sldId id="396" r:id="rId12"/>
    <p:sldId id="399" r:id="rId13"/>
    <p:sldId id="400" r:id="rId14"/>
    <p:sldId id="401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8" r:id="rId27"/>
    <p:sldId id="416" r:id="rId28"/>
    <p:sldId id="417" r:id="rId29"/>
    <p:sldId id="419" r:id="rId30"/>
    <p:sldId id="420" r:id="rId31"/>
    <p:sldId id="421" r:id="rId32"/>
    <p:sldId id="329" r:id="rId33"/>
    <p:sldId id="422" r:id="rId34"/>
    <p:sldId id="423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1" r:id="rId47"/>
    <p:sldId id="442" r:id="rId48"/>
    <p:sldId id="444" r:id="rId49"/>
    <p:sldId id="453" r:id="rId50"/>
    <p:sldId id="428" r:id="rId5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108" d="100"/>
          <a:sy n="108" d="100"/>
        </p:scale>
        <p:origin x="4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Aurelia/Discuss" TargetMode="External"/><Relationship Id="rId2" Type="http://schemas.openxmlformats.org/officeDocument/2006/relationships/hyperlink" Target="http://aurelia.io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 smtClean="0"/>
              <a:t>The Evolution of JavaScript</a:t>
            </a:r>
            <a:br>
              <a:rPr lang="en-US" dirty="0" smtClean="0"/>
            </a:br>
            <a:r>
              <a:rPr lang="en-US" dirty="0" smtClean="0"/>
              <a:t>(and the </a:t>
            </a:r>
            <a:r>
              <a:rPr lang="en-US" dirty="0" smtClean="0"/>
              <a:t>immediate future frameworks)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K. Scott Allen</a:t>
            </a:r>
            <a:endParaRPr lang="en-US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455150"/>
            <a:ext cx="5310188" cy="4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1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200"/>
            <a:ext cx="47529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14600"/>
            <a:ext cx="5705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3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syntax</a:t>
            </a:r>
          </a:p>
          <a:p>
            <a:r>
              <a:rPr lang="en-US" dirty="0" smtClean="0"/>
              <a:t>Familiar to C#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981325"/>
            <a:ext cx="6781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43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Encapsulating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033587"/>
            <a:ext cx="7096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Iterators and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56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8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1212"/>
            <a:ext cx="624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6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type where every value is </a:t>
            </a:r>
            <a:r>
              <a:rPr lang="en-US" dirty="0"/>
              <a:t>u</a:t>
            </a:r>
            <a:r>
              <a:rPr lang="en-US" dirty="0" smtClean="0"/>
              <a:t>nique and immutable</a:t>
            </a:r>
          </a:p>
          <a:p>
            <a:r>
              <a:rPr lang="en-US" dirty="0" smtClean="0"/>
              <a:t>Can use a symbol as a key into an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3625"/>
            <a:ext cx="68008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2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Symbol.iterator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magic method that makes an object iterable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24075"/>
            <a:ext cx="8696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52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732472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1450"/>
            <a:ext cx="8248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1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66825"/>
            <a:ext cx="6638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0/0b/Random_sampling_genetic_drift.svg/2000px-Random_sampling_genetic_drif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2656"/>
            <a:ext cx="7467600" cy="2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082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24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3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734300" cy="4008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http://tritarget.org/blog/2012/11/28/the-pyramid-of-doom-a-javascript-style-trap/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8279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608144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5381625" cy="44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1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Modularity &amp;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2525"/>
            <a:ext cx="5943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53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Modularity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Common JS</a:t>
            </a:r>
          </a:p>
          <a:p>
            <a:pPr lvl="1"/>
            <a:r>
              <a:rPr lang="en-US" dirty="0" smtClean="0"/>
              <a:t>Asynchronous Module Definitions</a:t>
            </a:r>
          </a:p>
          <a:p>
            <a:pPr lvl="1"/>
            <a:r>
              <a:rPr lang="en-US" dirty="0" smtClean="0"/>
              <a:t>IFFE and </a:t>
            </a:r>
            <a:r>
              <a:rPr lang="en-US" dirty="0" err="1" smtClean="0"/>
              <a:t>Globals</a:t>
            </a:r>
            <a:endParaRPr lang="en-US" dirty="0" smtClean="0"/>
          </a:p>
          <a:p>
            <a:r>
              <a:rPr lang="en-US" dirty="0" smtClean="0"/>
              <a:t>Think about how current libraries are designed</a:t>
            </a:r>
          </a:p>
          <a:p>
            <a:pPr lvl="1"/>
            <a:r>
              <a:rPr lang="en-US" dirty="0" smtClean="0"/>
              <a:t>jQuery -&gt; $</a:t>
            </a:r>
          </a:p>
          <a:p>
            <a:pPr lvl="1"/>
            <a:r>
              <a:rPr lang="en-US" dirty="0" smtClean="0"/>
              <a:t>Angular -&gt; angular</a:t>
            </a:r>
          </a:p>
          <a:p>
            <a:pPr lvl="1"/>
            <a:r>
              <a:rPr lang="en-US" dirty="0" err="1" smtClean="0"/>
              <a:t>Lodash</a:t>
            </a:r>
            <a:r>
              <a:rPr lang="en-US" dirty="0" smtClean="0"/>
              <a:t> -&gt; 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08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Real Modules!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“module” not “file”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4550"/>
            <a:ext cx="6553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4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6980"/>
            <a:ext cx="8196262" cy="31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1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2537"/>
            <a:ext cx="613922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990600"/>
            <a:ext cx="444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https://kangax.github.io/compat-table/es6/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459832"/>
            <a:ext cx="7572375" cy="49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93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2875646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with Grunt, Gulp, </a:t>
            </a:r>
            <a:r>
              <a:rPr lang="en-US" dirty="0" err="1" smtClean="0"/>
              <a:t>WebPack</a:t>
            </a:r>
            <a:r>
              <a:rPr lang="en-US" dirty="0" smtClean="0"/>
              <a:t>, JSPM</a:t>
            </a:r>
          </a:p>
          <a:p>
            <a:pPr lvl="1"/>
            <a:r>
              <a:rPr lang="en-US" dirty="0" smtClean="0"/>
              <a:t>Many others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r . . . directly in a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67038"/>
            <a:ext cx="7332777" cy="2519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02446" y="990600"/>
            <a:ext cx="1931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https://babeljs.io/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</a:t>
            </a:r>
            <a:r>
              <a:rPr lang="en-US" dirty="0" smtClean="0"/>
              <a:t> Your 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automatic with many bundling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205662" cy="25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4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Bundle them, too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6225208" cy="2921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0" y="1066800"/>
            <a:ext cx="2714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http://webpack.github.io/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5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Aurelia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05150"/>
            <a:ext cx="7381875" cy="933450"/>
          </a:xfrm>
          <a:prstGeom prst="rect">
            <a:avLst/>
          </a:prstGeom>
        </p:spPr>
      </p:pic>
      <p:pic>
        <p:nvPicPr>
          <p:cNvPr id="2052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96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 with ES 2015 &amp; 2016</a:t>
            </a:r>
          </a:p>
          <a:p>
            <a:r>
              <a:rPr lang="en-US" dirty="0" smtClean="0"/>
              <a:t>Integration with future standards</a:t>
            </a:r>
            <a:endParaRPr lang="en-US" dirty="0"/>
          </a:p>
        </p:txBody>
      </p:sp>
      <p:pic>
        <p:nvPicPr>
          <p:cNvPr id="3080" name="Picture 8" descr="Web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41436"/>
            <a:ext cx="25908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0333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48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71800" y="1905000"/>
            <a:ext cx="3276600" cy="1905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Aurelia Framework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3886200"/>
            <a:ext cx="3276600" cy="457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58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958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958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00600" y="2438400"/>
            <a:ext cx="2286000" cy="990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Application Code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39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Desktop and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cdn1.vox-cdn.com/uploads/chorus_asset/file/3665120/Microsoft_Edge_logo.svg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97922"/>
            <a:ext cx="1543050" cy="167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1.iconfinder.com/data/icons/appicns/513/appicns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89" y="2590800"/>
            <a:ext cx="2088594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5/5f/Chromium_11_Logo.svg/256px-Chromium_11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22" y="2604361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findicons.com/files/icons/1161/hp_dock/512/hp_firefox_d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62" y="2642461"/>
            <a:ext cx="19811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6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conventions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621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ViewModel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78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24350" y="2819400"/>
            <a:ext cx="609600" cy="381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+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Node</a:t>
            </a:r>
          </a:p>
          <a:p>
            <a:r>
              <a:rPr lang="en-US" dirty="0" smtClean="0"/>
              <a:t>Install a </a:t>
            </a:r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931130" y="3276464"/>
            <a:ext cx="362376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smtClean="0"/>
              <a:t>Getting Started</a:t>
            </a:r>
            <a:endParaRPr lang="en-US" kern="0" dirty="0"/>
          </a:p>
        </p:txBody>
      </p:sp>
      <p:pic>
        <p:nvPicPr>
          <p:cNvPr id="5" name="Picture 4" descr="https://www.supnig.com/media/pictures/nodejs-dar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88" y="1828800"/>
            <a:ext cx="4194175" cy="17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72" y="3935801"/>
            <a:ext cx="4098925" cy="17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96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a package manager</a:t>
            </a:r>
          </a:p>
          <a:p>
            <a:r>
              <a:rPr lang="en-US" dirty="0" smtClean="0"/>
              <a:t>Also includes a runtime</a:t>
            </a:r>
          </a:p>
          <a:p>
            <a:pPr lvl="1"/>
            <a:r>
              <a:rPr lang="en-US" dirty="0" smtClean="0"/>
              <a:t>System API </a:t>
            </a:r>
            <a:r>
              <a:rPr lang="en-US" dirty="0" err="1" smtClean="0"/>
              <a:t>polyfill</a:t>
            </a:r>
            <a:endParaRPr lang="en-US" dirty="0" smtClean="0"/>
          </a:p>
          <a:p>
            <a:pPr lvl="1"/>
            <a:r>
              <a:rPr lang="en-US" dirty="0" smtClean="0"/>
              <a:t>ES6 module loader</a:t>
            </a:r>
          </a:p>
          <a:p>
            <a:pPr lvl="1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JSPM</a:t>
            </a:r>
            <a:endParaRPr lang="en-US" dirty="0"/>
          </a:p>
        </p:txBody>
      </p:sp>
      <p:pic>
        <p:nvPicPr>
          <p:cNvPr id="1032" name="Picture 8" descr="https://s3.amazonaws.com/dailyjs/images/posts/jspm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4010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805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91" y="1066800"/>
            <a:ext cx="6328009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7708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95400"/>
            <a:ext cx="8505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8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Dependencies manages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You’ll probably want</a:t>
            </a:r>
          </a:p>
          <a:p>
            <a:pPr lvl="1"/>
            <a:r>
              <a:rPr lang="en-US" dirty="0" err="1" smtClean="0"/>
              <a:t>aurelia</a:t>
            </a:r>
            <a:r>
              <a:rPr lang="en-US" dirty="0" smtClean="0"/>
              <a:t>-framework</a:t>
            </a:r>
          </a:p>
          <a:p>
            <a:pPr lvl="1"/>
            <a:r>
              <a:rPr lang="en-US" dirty="0" err="1" smtClean="0"/>
              <a:t>aurelia-bootstrapper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urelia</a:t>
            </a:r>
            <a:r>
              <a:rPr lang="en-US" dirty="0" smtClean="0"/>
              <a:t>-router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urelia</a:t>
            </a:r>
            <a:r>
              <a:rPr lang="en-US" dirty="0" smtClean="0"/>
              <a:t>-http-client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5505450" cy="3273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39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an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</a:t>
            </a:r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Runtime module configuration</a:t>
            </a:r>
          </a:p>
          <a:p>
            <a:pPr lvl="1"/>
            <a:r>
              <a:rPr lang="en-US" dirty="0" smtClean="0"/>
              <a:t>Aurelia </a:t>
            </a:r>
            <a:r>
              <a:rPr lang="en-US" dirty="0" err="1"/>
              <a:t>b</a:t>
            </a:r>
            <a:r>
              <a:rPr lang="en-US" dirty="0" err="1" smtClean="0"/>
              <a:t>ootstrapper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5149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950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Aurelia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51435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4219575"/>
            <a:ext cx="56483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4182438" y="3334464"/>
            <a:ext cx="5886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Tekton Pro" pitchFamily="34" charset="0"/>
              </a:rPr>
              <a:t>+</a:t>
            </a:r>
            <a:endParaRPr lang="en-US" sz="54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18516" y="2563296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a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pp.js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9284" y="4734772"/>
            <a:ext cx="1146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app.html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5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a configure module for </a:t>
            </a:r>
            <a:r>
              <a:rPr lang="en-US" dirty="0" err="1" smtClean="0"/>
              <a:t>aurelia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0" y="2209800"/>
            <a:ext cx="54959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4886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61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configured during startup</a:t>
            </a:r>
          </a:p>
          <a:p>
            <a:r>
              <a:rPr lang="en-US" dirty="0" smtClean="0"/>
              <a:t>Can inject using decorators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971800"/>
            <a:ext cx="573405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349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plain JavaScript and export</a:t>
            </a:r>
          </a:p>
          <a:p>
            <a:r>
              <a:rPr lang="en-US" dirty="0" smtClean="0"/>
              <a:t>Import or inject where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743200"/>
            <a:ext cx="48672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5856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Aurelia – Check </a:t>
            </a:r>
            <a:r>
              <a:rPr lang="en-US" smtClean="0"/>
              <a:t>It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beta is almost here!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://aurelia.io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gitter.im/Aurelia/Discuss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99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</a:p>
          <a:p>
            <a:r>
              <a:rPr lang="en-US" dirty="0" smtClean="0"/>
              <a:t>scott@OdeToCode.com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10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i="1" dirty="0" smtClean="0"/>
              <a:t>substantial</a:t>
            </a:r>
            <a:r>
              <a:rPr lang="en-US" dirty="0" smtClean="0"/>
              <a:t> addition to JavaScript since inception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3348071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0/0b/Random_sampling_genetic_drift.svg/2000px-Random_sampling_genetic_drif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2656"/>
            <a:ext cx="7467600" cy="2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838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New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Apologies to Raymond Chen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05200" y="3162300"/>
            <a:ext cx="1752600" cy="1066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JavaScript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4235278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Python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0400" y="5499786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Ruby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2656703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C#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495800" y="1687727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Lisp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5" idx="7"/>
            <a:endCxn id="4" idx="1"/>
          </p:cNvCxnSpPr>
          <p:nvPr/>
        </p:nvCxnSpPr>
        <p:spPr bwMode="auto">
          <a:xfrm flipV="1">
            <a:off x="2181738" y="3695700"/>
            <a:ext cx="1323462" cy="69580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 bwMode="auto">
          <a:xfrm flipV="1">
            <a:off x="4076700" y="4229100"/>
            <a:ext cx="304800" cy="127068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4402095" y="2621982"/>
            <a:ext cx="370962" cy="56400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4" idx="3"/>
          </p:cNvCxnSpPr>
          <p:nvPr/>
        </p:nvCxnSpPr>
        <p:spPr bwMode="auto">
          <a:xfrm flipH="1">
            <a:off x="5257800" y="3190103"/>
            <a:ext cx="762000" cy="50559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505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String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0725"/>
            <a:ext cx="7543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Tagged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1926"/>
            <a:ext cx="6915150" cy="45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35134</TotalTime>
  <Words>385</Words>
  <Application>Microsoft Office PowerPoint</Application>
  <PresentationFormat>On-screen Show (4:3)</PresentationFormat>
  <Paragraphs>137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Evolution of JavaScript (and the immediate future frameworks)   K. Scott Allen</vt:lpstr>
      <vt:lpstr>PowerPoint Presentation</vt:lpstr>
      <vt:lpstr>PowerPoint Presentation</vt:lpstr>
      <vt:lpstr>2007</vt:lpstr>
      <vt:lpstr>Why The Excitement?</vt:lpstr>
      <vt:lpstr>PowerPoint Presentation</vt:lpstr>
      <vt:lpstr>The Old New JavaScript</vt:lpstr>
      <vt:lpstr>Solution: String Templates</vt:lpstr>
      <vt:lpstr>Tagged Templates</vt:lpstr>
      <vt:lpstr>Classes</vt:lpstr>
      <vt:lpstr>Inheritance</vt:lpstr>
      <vt:lpstr>Arrow Functions</vt:lpstr>
      <vt:lpstr>Problem: Encapsulating Collections</vt:lpstr>
      <vt:lpstr>Solution: Iterators and Iterables</vt:lpstr>
      <vt:lpstr>for of</vt:lpstr>
      <vt:lpstr>Symbol</vt:lpstr>
      <vt:lpstr>Symbol.iterator</vt:lpstr>
      <vt:lpstr>Make Your Own Iterable</vt:lpstr>
      <vt:lpstr>Generators</vt:lpstr>
      <vt:lpstr>Easy To Make Iterables</vt:lpstr>
      <vt:lpstr>Problem: Async Code</vt:lpstr>
      <vt:lpstr>Solution: Promises</vt:lpstr>
      <vt:lpstr>Promises Chain</vt:lpstr>
      <vt:lpstr>Problem: Modularity &amp; Scope</vt:lpstr>
      <vt:lpstr>Problem: Modularity &amp; Scope</vt:lpstr>
      <vt:lpstr>Solution: Real Modules!</vt:lpstr>
      <vt:lpstr>Imports</vt:lpstr>
      <vt:lpstr>Multiple Exports</vt:lpstr>
      <vt:lpstr>Making It Work</vt:lpstr>
      <vt:lpstr>Build Your JavaScript</vt:lpstr>
      <vt:lpstr>Polyfill Your Browser</vt:lpstr>
      <vt:lpstr>Build Your Modules</vt:lpstr>
      <vt:lpstr>Example: Aurelia</vt:lpstr>
      <vt:lpstr>Next Gen</vt:lpstr>
      <vt:lpstr>JavaScript Framework</vt:lpstr>
      <vt:lpstr>Mobile Desktop and Web</vt:lpstr>
      <vt:lpstr>Simple conventions</vt:lpstr>
      <vt:lpstr>Getting Started</vt:lpstr>
      <vt:lpstr>Install JSPM</vt:lpstr>
      <vt:lpstr>jspm init</vt:lpstr>
      <vt:lpstr>jspm install</vt:lpstr>
      <vt:lpstr>Bootstrap an App</vt:lpstr>
      <vt:lpstr>Aurelia Conventions</vt:lpstr>
      <vt:lpstr>Taking Control</vt:lpstr>
      <vt:lpstr>Dependency Injection</vt:lpstr>
      <vt:lpstr>Creating Components</vt:lpstr>
      <vt:lpstr>Aurelia – Check It Out</vt:lpstr>
      <vt:lpstr>In Conclusion …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1945</cp:revision>
  <dcterms:created xsi:type="dcterms:W3CDTF">2007-12-27T20:50:38Z</dcterms:created>
  <dcterms:modified xsi:type="dcterms:W3CDTF">2015-10-26T10:11:21Z</dcterms:modified>
</cp:coreProperties>
</file>