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28" r:id="rId3"/>
    <p:sldId id="329" r:id="rId4"/>
    <p:sldId id="330" r:id="rId5"/>
    <p:sldId id="363" r:id="rId6"/>
    <p:sldId id="331" r:id="rId7"/>
    <p:sldId id="332" r:id="rId8"/>
    <p:sldId id="333" r:id="rId9"/>
    <p:sldId id="362" r:id="rId10"/>
    <p:sldId id="334" r:id="rId11"/>
    <p:sldId id="335" r:id="rId12"/>
    <p:sldId id="359" r:id="rId13"/>
    <p:sldId id="360" r:id="rId14"/>
    <p:sldId id="361" r:id="rId15"/>
    <p:sldId id="336" r:id="rId16"/>
    <p:sldId id="337" r:id="rId17"/>
    <p:sldId id="338" r:id="rId18"/>
    <p:sldId id="339" r:id="rId19"/>
    <p:sldId id="345" r:id="rId20"/>
    <p:sldId id="347" r:id="rId21"/>
    <p:sldId id="351" r:id="rId22"/>
    <p:sldId id="355" r:id="rId23"/>
    <p:sldId id="358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29"/>
            <p14:sldId id="330"/>
            <p14:sldId id="363"/>
            <p14:sldId id="331"/>
            <p14:sldId id="332"/>
            <p14:sldId id="333"/>
            <p14:sldId id="362"/>
            <p14:sldId id="334"/>
            <p14:sldId id="335"/>
            <p14:sldId id="359"/>
            <p14:sldId id="360"/>
            <p14:sldId id="361"/>
            <p14:sldId id="336"/>
            <p14:sldId id="337"/>
            <p14:sldId id="338"/>
            <p14:sldId id="339"/>
            <p14:sldId id="345"/>
            <p14:sldId id="347"/>
            <p14:sldId id="351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10" d="100"/>
          <a:sy n="110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MVC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V is for View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is a property of the </a:t>
            </a:r>
            <a:r>
              <a:rPr lang="en-US" dirty="0" err="1"/>
              <a:t>ViewPage</a:t>
            </a:r>
            <a:r>
              <a:rPr lang="en-US" dirty="0"/>
              <a:t> base class</a:t>
            </a:r>
          </a:p>
          <a:p>
            <a:r>
              <a:rPr lang="en-US" dirty="0"/>
              <a:t>Many HTML helpers replaced with tag helpers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08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views render portions of a page</a:t>
            </a:r>
          </a:p>
          <a:p>
            <a:pPr lvl="1"/>
            <a:r>
              <a:rPr lang="en-US" dirty="0"/>
              <a:t>Reuse pieces of a view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628900"/>
            <a:ext cx="8077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@await 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Html.RenderPartialAsync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769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HTML helper</a:t>
            </a:r>
          </a:p>
          <a:p>
            <a:r>
              <a:rPr lang="en-US" dirty="0"/>
              <a:t>Opt-in (required @</a:t>
            </a:r>
            <a:r>
              <a:rPr lang="en-US" dirty="0" err="1"/>
              <a:t>addTagHelper</a:t>
            </a:r>
            <a:r>
              <a:rPr lang="en-US" dirty="0"/>
              <a:t> support)</a:t>
            </a:r>
          </a:p>
          <a:p>
            <a:pPr lvl="1"/>
            <a:r>
              <a:rPr lang="en-US" dirty="0"/>
              <a:t>Forms, links, inputs</a:t>
            </a:r>
          </a:p>
          <a:p>
            <a:pPr lvl="1"/>
            <a:r>
              <a:rPr lang="en-US" dirty="0"/>
              <a:t>Caching, environment,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8601075" cy="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53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 Helper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28862"/>
            <a:ext cx="8743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44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 controller renders part of a page</a:t>
            </a:r>
          </a:p>
          <a:p>
            <a:r>
              <a:rPr lang="en-US" dirty="0"/>
              <a:t>View lives in Components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14600"/>
            <a:ext cx="6448425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723" y="5410200"/>
            <a:ext cx="5410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022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Builds UI based on metadata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(m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>@</a:t>
            </a:r>
            <a:r>
              <a:rPr lang="en-US" sz="1800" b="0" dirty="0" err="1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800" b="0" dirty="0">
                <a:latin typeface="Consolas"/>
              </a:rPr>
            </a:br>
            <a:r>
              <a:rPr lang="en-US" sz="1800" b="0" dirty="0">
                <a:latin typeface="Consolas"/>
              </a:rPr>
              <a:t>@</a:t>
            </a:r>
            <a:r>
              <a:rPr lang="en-US" sz="1800" b="0" dirty="0" err="1">
                <a:latin typeface="Consolas"/>
              </a:rPr>
              <a:t>Html.EditorFor</a:t>
            </a:r>
            <a:r>
              <a:rPr lang="en-US" sz="1800" b="0" dirty="0">
                <a:latin typeface="Consolas"/>
              </a:rPr>
              <a:t>(model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800" b="0" dirty="0">
                <a:latin typeface="Consolas"/>
              </a:rPr>
            </a:br>
            <a:r>
              <a:rPr lang="en-US" sz="1800" b="0" dirty="0">
                <a:latin typeface="Consolas"/>
              </a:rPr>
              <a:t>@</a:t>
            </a:r>
            <a:r>
              <a:rPr lang="en-US" sz="1800" b="0" dirty="0" err="1">
                <a:latin typeface="Consolas"/>
              </a:rPr>
              <a:t>Html.EditorForModel</a:t>
            </a:r>
            <a:r>
              <a:rPr lang="en-US" sz="1800" b="0" dirty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77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additional metadata for templates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49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the</a:t>
                      </a:r>
                      <a:r>
                        <a:rPr lang="en-US" baseline="0" dirty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Render value</a:t>
                      </a:r>
                      <a:r>
                        <a:rPr lang="en-US" baseline="0" dirty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templates (email, password,</a:t>
                      </a:r>
                      <a:r>
                        <a:rPr lang="en-US" baseline="0" dirty="0"/>
                        <a:t> URL, currency)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a read-only property (for model binding).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 strings</a:t>
                      </a:r>
                      <a:r>
                        <a:rPr lang="en-US" baseline="0" dirty="0"/>
                        <a:t> and null display 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</a:t>
                      </a:r>
                      <a:r>
                        <a:rPr lang="en-US" baseline="0" dirty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807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Html.Encode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Helps to avoid XSS attacks</a:t>
            </a:r>
          </a:p>
          <a:p>
            <a:pPr lvl="1"/>
            <a:r>
              <a:rPr lang="en-US" dirty="0"/>
              <a:t>Not encoding user input makes you particularly vulnerable</a:t>
            </a:r>
          </a:p>
          <a:p>
            <a:r>
              <a:rPr lang="en-US" dirty="0" err="1"/>
              <a:t>AntiForgeryToken</a:t>
            </a:r>
            <a:endParaRPr lang="en-US" dirty="0"/>
          </a:p>
          <a:p>
            <a:pPr lvl="1"/>
            <a:r>
              <a:rPr lang="en-US" dirty="0"/>
              <a:t>Helps to avoids CSRF attacks</a:t>
            </a:r>
          </a:p>
          <a:p>
            <a:pPr lvl="1"/>
            <a:r>
              <a:rPr lang="en-US" dirty="0"/>
              <a:t>Requires a </a:t>
            </a:r>
            <a:r>
              <a:rPr lang="en-US" dirty="0" err="1"/>
              <a:t>ValidateAntiForgeryToken</a:t>
            </a:r>
            <a:r>
              <a:rPr lang="en-US" dirty="0"/>
              <a:t> attribute on controller 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EVIL.com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YOU.com</a:t>
            </a: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>
                <a:solidFill>
                  <a:srgbClr val="002060"/>
                </a:solidFill>
                <a:latin typeface="Tekton Pro" pitchFamily="34" charset="0"/>
              </a:rPr>
              <a:t>…</a:t>
            </a: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</a:p>
        </p:txBody>
      </p:sp>
    </p:spTree>
    <p:extLst>
      <p:ext uri="{BB962C8B-B14F-4D97-AF65-F5344CB8AC3E}">
        <p14:creationId xmlns:p14="http://schemas.microsoft.com/office/powerpoint/2010/main" val="7284596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model binder maps request values to a CLR type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FromBody</a:t>
            </a:r>
            <a:r>
              <a:rPr lang="en-US" dirty="0"/>
              <a:t>] [</a:t>
            </a:r>
            <a:r>
              <a:rPr lang="en-US" dirty="0" err="1"/>
              <a:t>FromQuery</a:t>
            </a:r>
            <a:r>
              <a:rPr lang="en-US" dirty="0"/>
              <a:t>] [</a:t>
            </a:r>
            <a:r>
              <a:rPr lang="en-US" dirty="0" err="1"/>
              <a:t>FromHeader</a:t>
            </a:r>
            <a:r>
              <a:rPr lang="en-US" dirty="0"/>
              <a:t>] [</a:t>
            </a:r>
            <a:r>
              <a:rPr lang="en-US" dirty="0" err="1"/>
              <a:t>FromRoute</a:t>
            </a:r>
            <a:r>
              <a:rPr lang="en-US" dirty="0"/>
              <a:t>] …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/>
              <a:t>Every controller has a default view directory</a:t>
            </a:r>
          </a:p>
          <a:p>
            <a:pPr lvl="1"/>
            <a:r>
              <a:rPr lang="en-US" dirty="0"/>
              <a:t>Default view is the name of the action</a:t>
            </a:r>
          </a:p>
          <a:p>
            <a:pPr lvl="1"/>
            <a:r>
              <a:rPr lang="en-US" dirty="0" err="1"/>
              <a:t>ViewResult</a:t>
            </a:r>
            <a:r>
              <a:rPr lang="en-US" dirty="0"/>
              <a:t> can override the default view name</a:t>
            </a:r>
          </a:p>
          <a:p>
            <a:r>
              <a:rPr lang="en-US" dirty="0"/>
              <a:t>Shared views for all controllers</a:t>
            </a:r>
          </a:p>
          <a:p>
            <a:pPr lvl="1"/>
            <a:r>
              <a:rPr lang="en-US" dirty="0"/>
              <a:t>ASP.NET will look here after the default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167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Beware of over-posting / mass assignment</a:t>
            </a:r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579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ModelState</a:t>
            </a:r>
            <a:r>
              <a:rPr lang="en-US" dirty="0"/>
              <a:t> contains byproducts of model binding</a:t>
            </a:r>
          </a:p>
          <a:p>
            <a:pPr lvl="1"/>
            <a:r>
              <a:rPr lang="en-US" dirty="0"/>
              <a:t>Errors and attempted values</a:t>
            </a:r>
          </a:p>
          <a:p>
            <a:r>
              <a:rPr lang="en-US" dirty="0" err="1"/>
              <a:t>ModelState.IsValid</a:t>
            </a:r>
            <a:endParaRPr lang="en-US" dirty="0"/>
          </a:p>
          <a:p>
            <a:pPr lvl="1"/>
            <a:r>
              <a:rPr lang="en-US" dirty="0"/>
              <a:t>Did the model bind correctly?</a:t>
            </a:r>
          </a:p>
          <a:p>
            <a:r>
              <a:rPr lang="en-US" dirty="0"/>
              <a:t>HTML helpers use model state</a:t>
            </a:r>
          </a:p>
          <a:p>
            <a:pPr lvl="1"/>
            <a:r>
              <a:rPr lang="en-US" dirty="0"/>
              <a:t>Model state can override view model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83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ValidationMessage</a:t>
            </a:r>
            <a:endParaRPr lang="en-US" dirty="0"/>
          </a:p>
          <a:p>
            <a:pPr lvl="1"/>
            <a:r>
              <a:rPr lang="en-US" dirty="0"/>
              <a:t>Display property level validation errors</a:t>
            </a:r>
          </a:p>
          <a:p>
            <a:r>
              <a:rPr lang="en-US" dirty="0" err="1"/>
              <a:t>ValidationSummary</a:t>
            </a:r>
            <a:endParaRPr lang="en-US" dirty="0"/>
          </a:p>
          <a:p>
            <a:pPr lvl="1"/>
            <a:r>
              <a:rPr lang="en-US" dirty="0"/>
              <a:t>Display model level validation errors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505200"/>
            <a:ext cx="8296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146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Template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005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>
                <a:latin typeface="Consolas" pitchFamily="49" charset="0"/>
              </a:rPr>
              <a:t> 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</a:rPr>
              <a:t> movie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>
                <a:latin typeface="Consolas" pitchFamily="49" charset="0"/>
              </a:rPr>
              <a:t> Model) {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latin typeface="Consolas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latin typeface="Consolas" pitchFamily="49" charset="0"/>
              </a:rPr>
              <a:t>movie.Title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}  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</a:rPr>
              <a:t>Email: scott-allen@pluralsight.com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Twitter: @@</a:t>
            </a:r>
            <a:r>
              <a:rPr lang="en-US" sz="1200" b="0" dirty="0" err="1">
                <a:latin typeface="Consolas" pitchFamily="49" charset="0"/>
              </a:rPr>
              <a:t>OdeToCode</a:t>
            </a:r>
            <a:r>
              <a:rPr lang="en-US" sz="1200" b="0" dirty="0">
                <a:latin typeface="Consolas" pitchFamily="49" charset="0"/>
              </a:rPr>
              <a:t> </a:t>
            </a:r>
            <a:br>
              <a:rPr lang="en-US" sz="1200" b="0" dirty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Intermingling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4178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D098-01CA-434F-BCBE-9F49952A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0EE0-F8E1-47EE-8886-CC216A5A0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in a Pages folder by default</a:t>
            </a:r>
          </a:p>
          <a:p>
            <a:r>
              <a:rPr lang="en-US" dirty="0"/>
              <a:t>Razor code + C# code</a:t>
            </a:r>
          </a:p>
          <a:p>
            <a:r>
              <a:rPr lang="en-US" dirty="0"/>
              <a:t>Has DI, model binding, tag helpers, and all other </a:t>
            </a:r>
            <a:r>
              <a:rPr lang="en-US"/>
              <a:t>MVC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4A5E9-31A6-4250-9E7C-A98F410B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53530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6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with Razor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 views are “master pages” for razor</a:t>
            </a:r>
          </a:p>
          <a:p>
            <a:r>
              <a:rPr lang="en-US" dirty="0"/>
              <a:t>Use inherited methods to specify content areas</a:t>
            </a:r>
          </a:p>
          <a:p>
            <a:pPr lvl="1"/>
            <a:r>
              <a:rPr lang="en-US" dirty="0" err="1"/>
              <a:t>RenderBody</a:t>
            </a:r>
            <a:endParaRPr lang="en-US" dirty="0"/>
          </a:p>
          <a:p>
            <a:pPr lvl="1"/>
            <a:r>
              <a:rPr lang="en-US" dirty="0" err="1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latin typeface="Consolas" pitchFamily="49" charset="0"/>
              </a:rPr>
              <a:t>ViewBag.Title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</a:rPr>
              <a:t>RenderBody</a:t>
            </a:r>
            <a:r>
              <a:rPr lang="en-US" sz="1400" b="0" dirty="0">
                <a:latin typeface="Consolas" pitchFamily="49" charset="0"/>
              </a:rPr>
              <a:t>()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8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inside _</a:t>
            </a:r>
            <a:r>
              <a:rPr lang="en-US" dirty="0" err="1"/>
              <a:t>ViewStart.cshtml</a:t>
            </a:r>
            <a:r>
              <a:rPr lang="en-US" dirty="0"/>
              <a:t> executes before every view renders</a:t>
            </a:r>
          </a:p>
          <a:p>
            <a:r>
              <a:rPr lang="en-US" dirty="0"/>
              <a:t>Hierarchical (subfolders override parent)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</a:rPr>
              <a:t>@{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    Layout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</a:rPr>
              <a:t>;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namespaces and tag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67037"/>
            <a:ext cx="567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05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and 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@inject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3019425"/>
            <a:ext cx="5934075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3102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20241</TotalTime>
  <Words>566</Words>
  <Application>Microsoft Office PowerPoint</Application>
  <PresentationFormat>On-screen Show (4:3)</PresentationFormat>
  <Paragraphs>153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Myriad Pro</vt:lpstr>
      <vt:lpstr>Myriad Pro Light</vt:lpstr>
      <vt:lpstr>Segoe UI</vt:lpstr>
      <vt:lpstr>Tekton Pro</vt:lpstr>
      <vt:lpstr>Times New Roman</vt:lpstr>
      <vt:lpstr>Verdana</vt:lpstr>
      <vt:lpstr>Wingdings</vt:lpstr>
      <vt:lpstr>1_SapphireTemplate</vt:lpstr>
      <vt:lpstr>ASP.NET MVC</vt:lpstr>
      <vt:lpstr>View Conventions</vt:lpstr>
      <vt:lpstr>Razor Templates</vt:lpstr>
      <vt:lpstr>Intermingling</vt:lpstr>
      <vt:lpstr>Razor Pages</vt:lpstr>
      <vt:lpstr>Layout with Razor</vt:lpstr>
      <vt:lpstr>_ViewStart</vt:lpstr>
      <vt:lpstr>_ViewImports</vt:lpstr>
      <vt:lpstr>Views and Dependency Injection</vt:lpstr>
      <vt:lpstr>HTML Helpers</vt:lpstr>
      <vt:lpstr>Partials</vt:lpstr>
      <vt:lpstr>TagHelpers</vt:lpstr>
      <vt:lpstr>Custom Tag Helper</vt:lpstr>
      <vt:lpstr>View Components</vt:lpstr>
      <vt:lpstr>Templated Helpers</vt:lpstr>
      <vt:lpstr>Data Annotations</vt:lpstr>
      <vt:lpstr>Display / Edit Annotations</vt:lpstr>
      <vt:lpstr>Security</vt:lpstr>
      <vt:lpstr>Model Binding</vt:lpstr>
      <vt:lpstr>Model Binding Security</vt:lpstr>
      <vt:lpstr>Model Binding State</vt:lpstr>
      <vt:lpstr>Validation Messages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1109</cp:revision>
  <dcterms:created xsi:type="dcterms:W3CDTF">2007-12-27T20:50:38Z</dcterms:created>
  <dcterms:modified xsi:type="dcterms:W3CDTF">2018-03-08T16:52:23Z</dcterms:modified>
</cp:coreProperties>
</file>