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8"/>
  </p:notesMasterIdLst>
  <p:handoutMasterIdLst>
    <p:handoutMasterId r:id="rId19"/>
  </p:handoutMasterIdLst>
  <p:sldIdLst>
    <p:sldId id="327" r:id="rId2"/>
    <p:sldId id="365" r:id="rId3"/>
    <p:sldId id="366" r:id="rId4"/>
    <p:sldId id="367" r:id="rId5"/>
    <p:sldId id="374" r:id="rId6"/>
    <p:sldId id="368" r:id="rId7"/>
    <p:sldId id="369" r:id="rId8"/>
    <p:sldId id="372" r:id="rId9"/>
    <p:sldId id="373" r:id="rId10"/>
    <p:sldId id="375" r:id="rId11"/>
    <p:sldId id="376" r:id="rId12"/>
    <p:sldId id="385" r:id="rId13"/>
    <p:sldId id="387" r:id="rId14"/>
    <p:sldId id="378" r:id="rId15"/>
    <p:sldId id="381" r:id="rId16"/>
    <p:sldId id="363" r:id="rId1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58" d="100"/>
          <a:sy n="58" d="100"/>
        </p:scale>
        <p:origin x="-14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8/15/2012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has other uses outside of ASP.NET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think it</a:t>
            </a:r>
            <a:r>
              <a:rPr lang="en-US" baseline="0" dirty="0" smtClean="0"/>
              <a:t> would be worthwhile reiterating in this slide that the same ASP.NET infrastructure is in play on both sides – modules, handlers, IIS. Still HTTP request coming in and HTML going out. The controller, however, is the significant new indirection between the request and the ultimate decision of who will render the HTML.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aspx</a:t>
            </a:r>
            <a:r>
              <a:rPr lang="en-US" baseline="0" dirty="0" smtClean="0"/>
              <a:t> files are “pages”. The URL determines which .</a:t>
            </a:r>
            <a:r>
              <a:rPr lang="en-US" baseline="0" dirty="0" err="1" smtClean="0"/>
              <a:t>aspx</a:t>
            </a:r>
            <a:r>
              <a:rPr lang="en-US" baseline="0" dirty="0" smtClean="0"/>
              <a:t> page to execute. It’s tough to jump out of a page once you are executing  inside the page. </a:t>
            </a:r>
            <a:r>
              <a:rPr lang="en-US" baseline="0" dirty="0" err="1" smtClean="0"/>
              <a:t>RewritePath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Server.Transfer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Reponse.Redirect</a:t>
            </a:r>
            <a:r>
              <a:rPr lang="en-US" baseline="0" dirty="0" smtClean="0"/>
              <a:t> all have quirks/pros/cons. </a:t>
            </a:r>
          </a:p>
          <a:p>
            <a:endParaRPr lang="en-US" baseline="0" dirty="0" smtClean="0"/>
          </a:p>
          <a:p>
            <a:r>
              <a:rPr lang="en-US" dirty="0" smtClean="0"/>
              <a:t>In MVC,</a:t>
            </a:r>
            <a:r>
              <a:rPr lang="en-US" baseline="0" dirty="0" smtClean="0"/>
              <a:t> the </a:t>
            </a:r>
            <a:r>
              <a:rPr lang="en-US" dirty="0" smtClean="0"/>
              <a:t>URL determines which controller action to invoke, and the controller action then decides which view to render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At this point the obvious question should be – how does the request get routed to a controller? Leads to first demo.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now</a:t>
            </a:r>
            <a:r>
              <a:rPr lang="en-US" baseline="0" dirty="0" smtClean="0"/>
              <a:t> h</a:t>
            </a:r>
            <a:r>
              <a:rPr lang="en-US" dirty="0" smtClean="0"/>
              <a:t>as other uses outside of ASP.NET MVC,</a:t>
            </a:r>
            <a:r>
              <a:rPr lang="en-US" baseline="0" dirty="0" smtClean="0"/>
              <a:t> but originated as part of MVC project.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Worth noting that routing, unlike URL re-writing, does not change the URL. It picks apart the URL</a:t>
            </a:r>
            <a:r>
              <a:rPr lang="en-US" baseline="0" dirty="0" smtClean="0"/>
              <a:t> and maps it to a method (with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) on a class.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Introduction To ASP.NET MVC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Old patterns on a familiar framework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Rendering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Form </a:t>
            </a:r>
            <a:r>
              <a:rPr lang="en-US" dirty="0"/>
              <a:t>v</a:t>
            </a:r>
            <a:r>
              <a:rPr lang="en-US" dirty="0" smtClean="0"/>
              <a:t>iews are .</a:t>
            </a:r>
            <a:r>
              <a:rPr lang="en-US" dirty="0" err="1" smtClean="0"/>
              <a:t>aspx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Derive from </a:t>
            </a:r>
            <a:r>
              <a:rPr lang="en-US" dirty="0" err="1" smtClean="0"/>
              <a:t>ViewPage</a:t>
            </a:r>
            <a:r>
              <a:rPr lang="en-US" dirty="0" smtClean="0"/>
              <a:t>, which derives from Page</a:t>
            </a:r>
          </a:p>
          <a:p>
            <a:pPr lvl="1"/>
            <a:r>
              <a:rPr lang="en-US" dirty="0" smtClean="0"/>
              <a:t>No server-side form required</a:t>
            </a:r>
          </a:p>
          <a:p>
            <a:pPr lvl="1"/>
            <a:r>
              <a:rPr lang="en-US" dirty="0" smtClean="0"/>
              <a:t>No __VIEWSTATE</a:t>
            </a:r>
          </a:p>
          <a:p>
            <a:pPr lvl="1"/>
            <a:r>
              <a:rPr lang="en-US" dirty="0" smtClean="0"/>
              <a:t>No control state</a:t>
            </a:r>
          </a:p>
          <a:p>
            <a:r>
              <a:rPr lang="en-US" dirty="0" smtClean="0"/>
              <a:t>Razor views (preferred) are .</a:t>
            </a:r>
            <a:r>
              <a:rPr lang="en-US" dirty="0" err="1" smtClean="0"/>
              <a:t>cshtml</a:t>
            </a:r>
            <a:r>
              <a:rPr lang="en-US" dirty="0" smtClean="0"/>
              <a:t> files </a:t>
            </a:r>
          </a:p>
          <a:p>
            <a:pPr lvl="1"/>
            <a:r>
              <a:rPr lang="en-US" dirty="0" smtClean="0"/>
              <a:t>Easy to mix HTML and C#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990600" y="1693817"/>
            <a:ext cx="7162800" cy="297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 pitchFamily="49" charset="0"/>
                <a:cs typeface="Consolas" pitchFamily="49" charset="0"/>
              </a:rPr>
              <a:t>@{    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ViewBag.Title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"Home Page"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   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h2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ViewBag.Message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h2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@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Html.ActionLink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"Go Home"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Index"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"Home"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Typed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52400" y="1143000"/>
            <a:ext cx="5867400" cy="297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ProcessController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: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Controller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ActionResult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Index()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data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p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Process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.GetProcesses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p;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View(data);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i="1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2743200" y="3581400"/>
            <a:ext cx="6096000" cy="28956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@model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System.Diagnostics.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Process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&gt;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@{ 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ViewBag.Title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"Process List"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 smtClean="0">
                <a:latin typeface="Consolas" pitchFamily="49" charset="0"/>
                <a:cs typeface="Consolas" pitchFamily="49" charset="0"/>
              </a:rPr>
              <a:t>  @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 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 process 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 Model) { </a:t>
            </a:r>
            <a:br>
              <a:rPr lang="en-US" b="0" dirty="0" smtClean="0">
                <a:latin typeface="Consolas" pitchFamily="49" charset="0"/>
                <a:cs typeface="Consolas" pitchFamily="49" charset="0"/>
              </a:rPr>
            </a:br>
            <a:r>
              <a:rPr lang="en-US" b="0" dirty="0" smtClean="0">
                <a:latin typeface="Consolas" pitchFamily="49" charset="0"/>
                <a:cs typeface="Consolas" pitchFamily="49" charset="0"/>
              </a:rPr>
              <a:t>      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process.ProcessName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  <a:cs typeface="Consolas" pitchFamily="49" charset="0"/>
              </a:rPr>
            </a:br>
            <a:r>
              <a:rPr lang="en-US" b="0" dirty="0" smtClean="0">
                <a:latin typeface="Consolas" pitchFamily="49" charset="0"/>
                <a:cs typeface="Consolas" pitchFamily="49" charset="0"/>
              </a:rPr>
              <a:t>  }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Helpers available via properties of </a:t>
            </a:r>
            <a:r>
              <a:rPr lang="en-US" dirty="0" err="1" smtClean="0"/>
              <a:t>ViewPage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981200"/>
          <a:ext cx="8305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0574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Ajax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AjaxHelper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 controller actions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asychronously</a:t>
                      </a:r>
                      <a:r>
                        <a:rPr lang="en-US" baseline="0" dirty="0" smtClean="0"/>
                        <a:t> and update client 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HtmlHelper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anchor</a:t>
                      </a:r>
                      <a:r>
                        <a:rPr lang="en-US" baseline="0" dirty="0" smtClean="0"/>
                        <a:t> tags</a:t>
                      </a:r>
                      <a:r>
                        <a:rPr lang="en-US" dirty="0" smtClean="0"/>
                        <a:t>, encode</a:t>
                      </a:r>
                      <a:r>
                        <a:rPr lang="en-US" baseline="0" dirty="0" smtClean="0"/>
                        <a:t> HTML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UrlHelper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URLs </a:t>
                      </a:r>
                      <a:r>
                        <a:rPr lang="en-US" baseline="0" dirty="0" smtClean="0"/>
                        <a:t>to invoke controller actions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228600" y="3962400"/>
            <a:ext cx="51054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Html.ActionLink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"About Us"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"About"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"Home"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3657600" y="5410200"/>
            <a:ext cx="4343400" cy="609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latin typeface="Consolas" pitchFamily="49" charset="0"/>
                <a:cs typeface="Segoe UI" pitchFamily="34" charset="0"/>
              </a:rPr>
              <a:t>&lt;a </a:t>
            </a:r>
            <a:r>
              <a:rPr lang="en-US" sz="1400" kern="0" dirty="0" err="1" smtClean="0">
                <a:latin typeface="Consolas" pitchFamily="49" charset="0"/>
                <a:cs typeface="Segoe UI" pitchFamily="34" charset="0"/>
              </a:rPr>
              <a:t>href</a:t>
            </a:r>
            <a:r>
              <a:rPr lang="en-US" sz="1400" kern="0" dirty="0" smtClean="0">
                <a:latin typeface="Consolas" pitchFamily="49" charset="0"/>
                <a:cs typeface="Segoe UI" pitchFamily="34" charset="0"/>
              </a:rPr>
              <a:t>=“/Home/About”&gt;About Us&lt;/a&gt;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690492">
            <a:off x="3088152" y="4577399"/>
            <a:ext cx="1447800" cy="5334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b="0" dirty="0" smtClean="0">
                <a:latin typeface="Tekton Pro" pitchFamily="34" charset="0"/>
              </a:rPr>
              <a:t>Renders</a:t>
            </a:r>
            <a:endParaRPr lang="en-US" b="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 filters are attributes applied to action methods</a:t>
            </a:r>
          </a:p>
          <a:p>
            <a:r>
              <a:rPr lang="en-US" dirty="0" smtClean="0"/>
              <a:t>Can execute code before and after action method</a:t>
            </a:r>
          </a:p>
          <a:p>
            <a:pPr lvl="1"/>
            <a:r>
              <a:rPr lang="en-US" dirty="0" smtClean="0"/>
              <a:t>Authorization</a:t>
            </a:r>
          </a:p>
          <a:p>
            <a:pPr lvl="1"/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Localization</a:t>
            </a:r>
          </a:p>
          <a:p>
            <a:pPr lvl="1"/>
            <a:r>
              <a:rPr lang="en-US" dirty="0" smtClean="0"/>
              <a:t>Logging</a:t>
            </a:r>
          </a:p>
          <a:p>
            <a:r>
              <a:rPr lang="en-US" dirty="0" smtClean="0"/>
              <a:t>Built in filter - </a:t>
            </a:r>
            <a:r>
              <a:rPr lang="en-US" dirty="0" err="1" smtClean="0"/>
              <a:t>OutputCacheAttribute</a:t>
            </a:r>
            <a:endParaRPr lang="en-US" dirty="0" smtClean="0"/>
          </a:p>
          <a:p>
            <a:r>
              <a:rPr lang="en-US" dirty="0" smtClean="0"/>
              <a:t>Custom filters built by inheriting from </a:t>
            </a:r>
            <a:r>
              <a:rPr lang="en-US" dirty="0" err="1" smtClean="0"/>
              <a:t>ActionFilterAttribute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Focus for ASP.NET MVC </a:t>
            </a:r>
          </a:p>
          <a:p>
            <a:pPr lvl="1"/>
            <a:r>
              <a:rPr lang="en-US" dirty="0" smtClean="0"/>
              <a:t>MVC Project Wizard can create associated test project</a:t>
            </a:r>
          </a:p>
          <a:p>
            <a:pPr lvl="1"/>
            <a:r>
              <a:rPr lang="en-US" dirty="0" smtClean="0"/>
              <a:t>Plays well with custom test frameworks</a:t>
            </a:r>
          </a:p>
          <a:p>
            <a:pPr lvl="2"/>
            <a:r>
              <a:rPr lang="en-US" dirty="0" err="1" smtClean="0"/>
              <a:t>NUnit</a:t>
            </a:r>
            <a:r>
              <a:rPr lang="en-US" dirty="0" smtClean="0"/>
              <a:t>, </a:t>
            </a:r>
            <a:r>
              <a:rPr lang="en-US" dirty="0" err="1"/>
              <a:t>x</a:t>
            </a:r>
            <a:r>
              <a:rPr lang="en-US" dirty="0" err="1" smtClean="0"/>
              <a:t>Unit</a:t>
            </a:r>
            <a:r>
              <a:rPr lang="en-US" dirty="0" smtClean="0"/>
              <a:t>, </a:t>
            </a:r>
            <a:r>
              <a:rPr lang="en-US" dirty="0" err="1" smtClean="0"/>
              <a:t>MbUnit</a:t>
            </a:r>
            <a:endParaRPr lang="en-US" dirty="0" smtClean="0"/>
          </a:p>
          <a:p>
            <a:r>
              <a:rPr lang="en-US" dirty="0" smtClean="0"/>
              <a:t>No hard dependencies</a:t>
            </a:r>
          </a:p>
          <a:p>
            <a:pPr lvl="1"/>
            <a:r>
              <a:rPr lang="en-US" dirty="0" err="1" smtClean="0"/>
              <a:t>HttpContext</a:t>
            </a:r>
            <a:r>
              <a:rPr lang="en-US" dirty="0" smtClean="0"/>
              <a:t> was a problem in testing web forms code-behind logic</a:t>
            </a:r>
          </a:p>
          <a:p>
            <a:r>
              <a:rPr lang="en-US" dirty="0" smtClean="0"/>
              <a:t>MVC uses abstract base classes and interfaces</a:t>
            </a:r>
          </a:p>
          <a:p>
            <a:pPr lvl="1"/>
            <a:r>
              <a:rPr lang="en-US" dirty="0" smtClean="0"/>
              <a:t>Can be mocked or stubbed for testing</a:t>
            </a:r>
          </a:p>
          <a:p>
            <a:pPr lvl="1"/>
            <a:r>
              <a:rPr lang="en-US" dirty="0" err="1" smtClean="0"/>
              <a:t>IViewEngine</a:t>
            </a:r>
            <a:endParaRPr lang="en-US" dirty="0" smtClean="0"/>
          </a:p>
          <a:p>
            <a:pPr lvl="1"/>
            <a:r>
              <a:rPr lang="en-US" dirty="0" err="1" smtClean="0"/>
              <a:t>HttpSessionStateBase</a:t>
            </a:r>
            <a:endParaRPr lang="en-US" dirty="0" smtClean="0"/>
          </a:p>
          <a:p>
            <a:pPr lvl="1"/>
            <a:r>
              <a:rPr lang="en-US" dirty="0" err="1" smtClean="0"/>
              <a:t>HttpContextBase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ASP.NET MVC is an alternative to Web Forms</a:t>
            </a:r>
          </a:p>
          <a:p>
            <a:pPr lvl="1"/>
            <a:r>
              <a:rPr lang="en-US" dirty="0" smtClean="0"/>
              <a:t>Builds on ASP.NET, does not replace ASP.NET</a:t>
            </a:r>
          </a:p>
          <a:p>
            <a:r>
              <a:rPr lang="en-US" dirty="0" smtClean="0"/>
              <a:t>Strives for simplicity</a:t>
            </a:r>
          </a:p>
          <a:p>
            <a:pPr lvl="1"/>
            <a:r>
              <a:rPr lang="en-US" dirty="0" smtClean="0"/>
              <a:t>Clean URLs</a:t>
            </a:r>
          </a:p>
          <a:p>
            <a:pPr lvl="1"/>
            <a:r>
              <a:rPr lang="en-US" dirty="0" smtClean="0"/>
              <a:t>Clean HTML</a:t>
            </a:r>
          </a:p>
          <a:p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It’s what Model, View, Controller is about</a:t>
            </a:r>
          </a:p>
          <a:p>
            <a:r>
              <a:rPr lang="en-US" dirty="0" smtClean="0"/>
              <a:t>Testability, extensibility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Motivation &amp; Goals for ASP.NET MVC</a:t>
            </a:r>
          </a:p>
          <a:p>
            <a:r>
              <a:rPr lang="en-US" dirty="0" smtClean="0"/>
              <a:t>Model View Controller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Controller Actions</a:t>
            </a:r>
          </a:p>
          <a:p>
            <a:r>
              <a:rPr lang="en-US" dirty="0" smtClean="0"/>
              <a:t>Views and View Helpers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</a:t>
            </a:r>
            <a:r>
              <a:rPr lang="en-US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replaced </a:t>
            </a:r>
            <a:r>
              <a:rPr lang="en-US" dirty="0" smtClean="0"/>
              <a:t>classic ASP</a:t>
            </a:r>
          </a:p>
          <a:p>
            <a:pPr lvl="1"/>
            <a:r>
              <a:rPr lang="en-US" dirty="0" smtClean="0"/>
              <a:t>Abstract away the web!</a:t>
            </a:r>
          </a:p>
          <a:p>
            <a:pPr lvl="1"/>
            <a:r>
              <a:rPr lang="en-US" dirty="0" smtClean="0"/>
              <a:t>Strong typing replaced script code</a:t>
            </a:r>
          </a:p>
          <a:p>
            <a:pPr lvl="1"/>
            <a:r>
              <a:rPr lang="en-US" dirty="0" smtClean="0"/>
              <a:t>Code-behind replaced co-mingled code and markup</a:t>
            </a:r>
          </a:p>
          <a:p>
            <a:pPr lvl="1"/>
            <a:r>
              <a:rPr lang="en-US" dirty="0" smtClean="0"/>
              <a:t>Click events replaced “POST” operations</a:t>
            </a:r>
          </a:p>
          <a:p>
            <a:r>
              <a:rPr lang="en-US" dirty="0" smtClean="0"/>
              <a:t>Original design from the late 90s</a:t>
            </a:r>
          </a:p>
          <a:p>
            <a:pPr lvl="1"/>
            <a:r>
              <a:rPr lang="en-US" dirty="0" smtClean="0"/>
              <a:t>Web standards have strengthened</a:t>
            </a:r>
          </a:p>
          <a:p>
            <a:pPr lvl="1"/>
            <a:r>
              <a:rPr lang="en-US" dirty="0" smtClean="0"/>
              <a:t>Client-side programming on the rise</a:t>
            </a:r>
          </a:p>
          <a:p>
            <a:r>
              <a:rPr lang="en-US" dirty="0" smtClean="0"/>
              <a:t>ASP.NET Web </a:t>
            </a:r>
            <a:r>
              <a:rPr lang="en-US" dirty="0" smtClean="0"/>
              <a:t>Forms competes against other MVC frameworks</a:t>
            </a:r>
          </a:p>
          <a:p>
            <a:pPr lvl="1"/>
            <a:r>
              <a:rPr lang="en-US" dirty="0" smtClean="0"/>
              <a:t>Struts</a:t>
            </a:r>
          </a:p>
          <a:p>
            <a:pPr lvl="1"/>
            <a:r>
              <a:rPr lang="en-US" dirty="0" smtClean="0"/>
              <a:t>Ruby on Rails (</a:t>
            </a:r>
            <a:r>
              <a:rPr lang="en-US" dirty="0" err="1" smtClean="0"/>
              <a:t>RoR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Design 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495800"/>
          </a:xfrm>
        </p:spPr>
        <p:txBody>
          <a:bodyPr/>
          <a:lstStyle/>
          <a:p>
            <a:r>
              <a:rPr lang="en-US" dirty="0" smtClean="0"/>
              <a:t>Does not replace web forms</a:t>
            </a:r>
          </a:p>
          <a:p>
            <a:pPr lvl="1"/>
            <a:r>
              <a:rPr lang="en-US" dirty="0" smtClean="0"/>
              <a:t>An alternative project type</a:t>
            </a:r>
          </a:p>
          <a:p>
            <a:r>
              <a:rPr lang="en-US" dirty="0" smtClean="0"/>
              <a:t>Still runs on ASP.NET</a:t>
            </a:r>
          </a:p>
          <a:p>
            <a:pPr lvl="1"/>
            <a:r>
              <a:rPr lang="en-US" dirty="0" smtClean="0"/>
              <a:t>Caching, modules, master pages, providers, handlers, session state …</a:t>
            </a:r>
          </a:p>
          <a:p>
            <a:r>
              <a:rPr lang="en-US" dirty="0" smtClean="0"/>
              <a:t>Embrace the web</a:t>
            </a:r>
          </a:p>
          <a:p>
            <a:pPr lvl="1"/>
            <a:r>
              <a:rPr lang="en-US" dirty="0" smtClean="0"/>
              <a:t>No illusions of state – no page lifecycle</a:t>
            </a:r>
          </a:p>
          <a:p>
            <a:pPr lvl="1"/>
            <a:r>
              <a:rPr lang="en-US" dirty="0" smtClean="0"/>
              <a:t>Clean URLs and clean HTML</a:t>
            </a:r>
          </a:p>
          <a:p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Pluggable view engines </a:t>
            </a:r>
          </a:p>
          <a:p>
            <a:pPr lvl="1"/>
            <a:r>
              <a:rPr lang="en-US" dirty="0" smtClean="0"/>
              <a:t>Controller factories</a:t>
            </a:r>
          </a:p>
          <a:p>
            <a:r>
              <a:rPr lang="en-US" dirty="0" smtClean="0"/>
              <a:t>Testable</a:t>
            </a:r>
          </a:p>
          <a:p>
            <a:pPr lvl="1"/>
            <a:r>
              <a:rPr lang="en-US" dirty="0" smtClean="0"/>
              <a:t>Maintains a strict separation of concerns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– The Pattern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276600" y="1371600"/>
            <a:ext cx="2209800" cy="1905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19200" y="3657600"/>
            <a:ext cx="2209800" cy="1905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86400" y="3581400"/>
            <a:ext cx="2209800" cy="1905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19207364">
            <a:off x="5265071" y="2850313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2489159">
            <a:off x="2832878" y="28460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Forms / MVC From 50k Feet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00200" y="2895600"/>
            <a:ext cx="1524000" cy="914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.ASPX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(Page)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 bwMode="auto">
          <a:xfrm rot="5400000">
            <a:off x="1943100" y="2476500"/>
            <a:ext cx="8382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1371600" y="1828800"/>
            <a:ext cx="1905000" cy="381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 Request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>
            <a:off x="1943894" y="4228306"/>
            <a:ext cx="8382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1219200" y="4648200"/>
            <a:ext cx="2133600" cy="381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 Response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800600" y="2895600"/>
            <a:ext cx="1524000" cy="914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3" name="Straight Arrow Connector 12"/>
          <p:cNvCxnSpPr>
            <a:endCxn id="12" idx="0"/>
          </p:cNvCxnSpPr>
          <p:nvPr/>
        </p:nvCxnSpPr>
        <p:spPr bwMode="auto">
          <a:xfrm rot="5400000">
            <a:off x="5143500" y="2476500"/>
            <a:ext cx="8382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4572000" y="1828800"/>
            <a:ext cx="1905000" cy="381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 Request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5" name="Straight Arrow Connector 14"/>
          <p:cNvCxnSpPr>
            <a:stCxn id="20" idx="2"/>
            <a:endCxn id="16" idx="0"/>
          </p:cNvCxnSpPr>
          <p:nvPr/>
        </p:nvCxnSpPr>
        <p:spPr bwMode="auto">
          <a:xfrm rot="5400000">
            <a:off x="7200900" y="4229100"/>
            <a:ext cx="8382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6553200" y="4648200"/>
            <a:ext cx="2133600" cy="381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 Response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7" name="Straight Arrow Connector 16"/>
          <p:cNvCxnSpPr>
            <a:stCxn id="12" idx="3"/>
          </p:cNvCxnSpPr>
          <p:nvPr/>
        </p:nvCxnSpPr>
        <p:spPr bwMode="auto">
          <a:xfrm>
            <a:off x="6324600" y="3352800"/>
            <a:ext cx="5334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6858000" y="2895600"/>
            <a:ext cx="1524000" cy="914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Razor/ASPX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(View)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109505" y="1307068"/>
            <a:ext cx="2471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ASP.NET Web Forms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744731" y="1307068"/>
            <a:ext cx="37134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ASP.NET MVC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 rot="5400000">
            <a:off x="1714500" y="3619500"/>
            <a:ext cx="46482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System.Web.Routing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Part of ASP.NET and released with .NET 3.5 SP1</a:t>
            </a:r>
          </a:p>
          <a:p>
            <a:r>
              <a:rPr lang="en-US" dirty="0" smtClean="0"/>
              <a:t>Directs incoming request to an MVC controller</a:t>
            </a:r>
          </a:p>
          <a:p>
            <a:pPr lvl="1"/>
            <a:r>
              <a:rPr lang="en-US" dirty="0" smtClean="0"/>
              <a:t>Define routes during application startup</a:t>
            </a:r>
          </a:p>
          <a:p>
            <a:pPr lvl="1"/>
            <a:r>
              <a:rPr lang="en-US" dirty="0" smtClean="0"/>
              <a:t>Map URLs to controller action with parameters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3352800"/>
            <a:ext cx="8382000" cy="2590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routes.MapRoute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(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"Default"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     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// Route name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"{controller}/{action}/{id}"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// URL with parameters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new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{ 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800" b="0" kern="0" dirty="0" smtClean="0">
                <a:latin typeface="Consolas"/>
                <a:ea typeface="Calibri"/>
                <a:cs typeface="Times New Roman"/>
              </a:rPr>
              <a:t>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controller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"Home"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      action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"Index"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      id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    }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// Parameter defaults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Controllers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methods are “actions”</a:t>
            </a:r>
          </a:p>
          <a:p>
            <a:pPr lvl="1"/>
            <a:r>
              <a:rPr lang="en-US" dirty="0" smtClean="0"/>
              <a:t>Method invoked by ASP.NET once it determines the proper route</a:t>
            </a:r>
          </a:p>
          <a:p>
            <a:pPr lvl="1"/>
            <a:r>
              <a:rPr lang="en-US" dirty="0" smtClean="0"/>
              <a:t>Controller can build the model and place in </a:t>
            </a:r>
            <a:r>
              <a:rPr lang="en-US" dirty="0" err="1" smtClean="0"/>
              <a:t>ViewData</a:t>
            </a:r>
            <a:endParaRPr lang="en-US" dirty="0" smtClean="0"/>
          </a:p>
          <a:p>
            <a:pPr lvl="1"/>
            <a:r>
              <a:rPr lang="en-US" dirty="0" smtClean="0"/>
              <a:t>Return value of </a:t>
            </a:r>
            <a:r>
              <a:rPr lang="en-US" dirty="0" err="1" smtClean="0"/>
              <a:t>ActionResult</a:t>
            </a:r>
            <a:r>
              <a:rPr lang="en-US" dirty="0" smtClean="0"/>
              <a:t> tells the framework where to go next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2895600"/>
            <a:ext cx="8382000" cy="3124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HomeController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: 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Controller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Index()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ViewBag.Title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"Home Page"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ViewBag.Message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"Welcome to ASP.NET MVC!"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View(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"Home"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 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&amp; View Conventions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0" y="1143000"/>
            <a:ext cx="4343400" cy="4495800"/>
          </a:xfrm>
        </p:spPr>
        <p:txBody>
          <a:bodyPr/>
          <a:lstStyle/>
          <a:p>
            <a:r>
              <a:rPr lang="en-US" dirty="0" smtClean="0"/>
              <a:t>Controllers folder</a:t>
            </a:r>
          </a:p>
          <a:p>
            <a:pPr lvl="1"/>
            <a:r>
              <a:rPr lang="en-US" dirty="0" smtClean="0"/>
              <a:t>Recommended location for controllers. </a:t>
            </a:r>
          </a:p>
          <a:p>
            <a:pPr lvl="1"/>
            <a:r>
              <a:rPr lang="en-US" dirty="0" smtClean="0"/>
              <a:t>Controller type name must end with Controller (thus omitted from the route). </a:t>
            </a:r>
          </a:p>
          <a:p>
            <a:r>
              <a:rPr lang="en-US" dirty="0" smtClean="0"/>
              <a:t>V			</a:t>
            </a:r>
            <a:r>
              <a:rPr lang="en-US" dirty="0" err="1" smtClean="0"/>
              <a:t>iews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Recommended location for views</a:t>
            </a:r>
          </a:p>
          <a:p>
            <a:pPr lvl="1"/>
            <a:r>
              <a:rPr lang="en-US" dirty="0" smtClean="0"/>
              <a:t>Razor or Web Forms</a:t>
            </a:r>
          </a:p>
          <a:p>
            <a:pPr lvl="1"/>
            <a:r>
              <a:rPr lang="en-US" dirty="0" smtClean="0"/>
              <a:t>Subfolders for every controller</a:t>
            </a:r>
          </a:p>
          <a:p>
            <a:pPr lvl="1"/>
            <a:r>
              <a:rPr lang="en-US" dirty="0" smtClean="0"/>
              <a:t>Shared folder contains views used by multiple controllers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066800"/>
            <a:ext cx="382546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12586</TotalTime>
  <Words>842</Words>
  <Application>Microsoft Office PowerPoint</Application>
  <PresentationFormat>On-screen Show (4:3)</PresentationFormat>
  <Paragraphs>206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1_SapphireTemplate</vt:lpstr>
      <vt:lpstr>Introduction To ASP.NET MVC</vt:lpstr>
      <vt:lpstr>Overview</vt:lpstr>
      <vt:lpstr>A Brief History of ASP.NET</vt:lpstr>
      <vt:lpstr>ASP.NET MVC Design Goals</vt:lpstr>
      <vt:lpstr>MVC – The Pattern</vt:lpstr>
      <vt:lpstr>Web Forms / MVC From 50k Feet</vt:lpstr>
      <vt:lpstr>MVC Routing</vt:lpstr>
      <vt:lpstr>MVC Controllers</vt:lpstr>
      <vt:lpstr>Controller &amp; View Conventions</vt:lpstr>
      <vt:lpstr>View Rendering</vt:lpstr>
      <vt:lpstr>Simple View</vt:lpstr>
      <vt:lpstr>Strongly Typed View</vt:lpstr>
      <vt:lpstr>View Helpers</vt:lpstr>
      <vt:lpstr>Action Filters</vt:lpstr>
      <vt:lpstr>Unit Testing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1008</cp:revision>
  <dcterms:created xsi:type="dcterms:W3CDTF">2007-12-27T20:50:38Z</dcterms:created>
  <dcterms:modified xsi:type="dcterms:W3CDTF">2012-08-15T23:58:31Z</dcterms:modified>
</cp:coreProperties>
</file>