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1"/>
  </p:notesMasterIdLst>
  <p:handoutMasterIdLst>
    <p:handoutMasterId r:id="rId22"/>
  </p:handoutMasterIdLst>
  <p:sldIdLst>
    <p:sldId id="327" r:id="rId2"/>
    <p:sldId id="365" r:id="rId3"/>
    <p:sldId id="367" r:id="rId4"/>
    <p:sldId id="366" r:id="rId5"/>
    <p:sldId id="368" r:id="rId6"/>
    <p:sldId id="369" r:id="rId7"/>
    <p:sldId id="370" r:id="rId8"/>
    <p:sldId id="371" r:id="rId9"/>
    <p:sldId id="372" r:id="rId10"/>
    <p:sldId id="374" r:id="rId11"/>
    <p:sldId id="373" r:id="rId12"/>
    <p:sldId id="375" r:id="rId13"/>
    <p:sldId id="376" r:id="rId14"/>
    <p:sldId id="377" r:id="rId15"/>
    <p:sldId id="378" r:id="rId16"/>
    <p:sldId id="380" r:id="rId17"/>
    <p:sldId id="381" r:id="rId18"/>
    <p:sldId id="382" r:id="rId19"/>
    <p:sldId id="363" r:id="rId2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58" d="100"/>
          <a:sy n="58" d="100"/>
        </p:scale>
        <p:origin x="-12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8/20/2012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1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Controllers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Selector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Specified as attributes</a:t>
            </a:r>
          </a:p>
          <a:p>
            <a:r>
              <a:rPr lang="en-US" dirty="0" err="1" smtClean="0"/>
              <a:t>ActionName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Overrides default of action name == method name</a:t>
            </a:r>
          </a:p>
          <a:p>
            <a:pPr lvl="1"/>
            <a:r>
              <a:rPr lang="en-US" dirty="0" smtClean="0"/>
              <a:t>Method name is no longer a valid action</a:t>
            </a:r>
          </a:p>
          <a:p>
            <a:r>
              <a:rPr lang="en-US" dirty="0" err="1" smtClean="0"/>
              <a:t>AcceptVerbs</a:t>
            </a:r>
            <a:r>
              <a:rPr lang="en-US" dirty="0" smtClean="0"/>
              <a:t> attribute </a:t>
            </a:r>
          </a:p>
          <a:p>
            <a:pPr lvl="1"/>
            <a:r>
              <a:rPr lang="en-US" dirty="0" smtClean="0"/>
              <a:t>Restricts invocation to specified verbs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657600"/>
            <a:ext cx="6248400" cy="2209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ActionName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"Modify"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HttpPost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Edit(</a:t>
            </a:r>
            <a:r>
              <a:rPr lang="en-US" sz="1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Department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department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en-US" sz="1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Actions can take a variety of parameters</a:t>
            </a:r>
          </a:p>
          <a:p>
            <a:r>
              <a:rPr lang="en-US" dirty="0" smtClean="0"/>
              <a:t>Primitive parameters 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bool</a:t>
            </a:r>
            <a:r>
              <a:rPr lang="en-US" dirty="0" smtClean="0"/>
              <a:t>, string)</a:t>
            </a:r>
          </a:p>
          <a:p>
            <a:pPr lvl="1"/>
            <a:r>
              <a:rPr lang="en-US" dirty="0" smtClean="0"/>
              <a:t>Map from route data</a:t>
            </a:r>
          </a:p>
          <a:p>
            <a:pPr lvl="1"/>
            <a:r>
              <a:rPr lang="en-US" dirty="0" smtClean="0"/>
              <a:t>Map from form data</a:t>
            </a:r>
          </a:p>
          <a:p>
            <a:pPr lvl="1"/>
            <a:r>
              <a:rPr lang="en-US" dirty="0" smtClean="0"/>
              <a:t>Map from query string</a:t>
            </a:r>
          </a:p>
          <a:p>
            <a:pPr lvl="1"/>
            <a:r>
              <a:rPr lang="en-US" dirty="0" smtClean="0"/>
              <a:t>If parameter is not found a null reference is passed</a:t>
            </a:r>
          </a:p>
          <a:p>
            <a:r>
              <a:rPr lang="en-US" dirty="0" smtClean="0"/>
              <a:t>Complex parameters</a:t>
            </a:r>
          </a:p>
          <a:p>
            <a:pPr lvl="1"/>
            <a:r>
              <a:rPr lang="en-US" dirty="0" smtClean="0"/>
              <a:t>Framework uses model binder to map properties</a:t>
            </a:r>
          </a:p>
          <a:p>
            <a:pPr lvl="1"/>
            <a:r>
              <a:rPr lang="en-US" dirty="0" smtClean="0"/>
              <a:t>Public properties of object mapped to data sources listed above</a:t>
            </a:r>
          </a:p>
          <a:p>
            <a:pPr lvl="1"/>
            <a:r>
              <a:rPr lang="en-US" dirty="0" smtClean="0"/>
              <a:t>You can define custom model binders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Attributes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524000"/>
          <a:ext cx="8001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419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 the output of a controller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 off request validation</a:t>
                      </a:r>
                      <a:r>
                        <a:rPr lang="en-US" baseline="0" dirty="0" smtClean="0"/>
                        <a:t> and allow dangerous 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 an action to authorized</a:t>
                      </a:r>
                      <a:r>
                        <a:rPr lang="en-US" baseline="0" dirty="0" smtClean="0"/>
                        <a:t> users or roles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ValidateAntiForgeryToken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Helps</a:t>
                      </a:r>
                      <a:r>
                        <a:rPr lang="en-US" baseline="0" dirty="0" smtClean="0"/>
                        <a:t> prevent cross site request forgeries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HandleError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specify a view to render in the event of an unhandled exception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Derive from </a:t>
            </a:r>
            <a:r>
              <a:rPr lang="en-US" dirty="0" err="1" smtClean="0"/>
              <a:t>ActionFilterAttribute</a:t>
            </a:r>
            <a:r>
              <a:rPr lang="en-US" dirty="0" smtClean="0"/>
              <a:t> base class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1905000"/>
            <a:ext cx="8382000" cy="3657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LogAttribute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: 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ActionFilterAttribute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override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OnActionExecuting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ActionExecutingContext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filterContext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{ 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/* */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override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OnActionExecuted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ActionExecutedContext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filterContext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{ 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/* */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override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OnResultExecuting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ResultExecutingContext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filterContext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{ 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/* */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override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OnResultExecuted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ResultExecutedContext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filterContext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{ 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/* */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}</a:t>
            </a:r>
          </a:p>
          <a:p>
            <a:pPr algn="l"/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429000" y="4953000"/>
            <a:ext cx="4724400" cy="1752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Log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HandleError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DepartmentController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: 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Controller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...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Actions typically return an </a:t>
            </a:r>
            <a:r>
              <a:rPr lang="en-US" dirty="0" err="1" smtClean="0"/>
              <a:t>ActionResult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905000"/>
          <a:ext cx="7239000" cy="41830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13000"/>
                <a:gridCol w="3240058"/>
                <a:gridCol w="1585942"/>
              </a:tblGrid>
              <a:tr h="1244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Name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Framework Behavior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Producing Method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2544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ContentResult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Returns a string literal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Content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2544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EmptyResult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No response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6488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/>
                        <a:t>FileContentResult</a:t>
                      </a:r>
                      <a:r>
                        <a:rPr lang="en-US" sz="1400" dirty="0" smtClean="0"/>
                        <a:t> / </a:t>
                      </a:r>
                      <a:r>
                        <a:rPr lang="en-US" sz="1400" dirty="0" err="1" smtClean="0"/>
                        <a:t>FilePathResult</a:t>
                      </a:r>
                      <a:r>
                        <a:rPr lang="en-US" sz="1400" dirty="0" smtClean="0"/>
                        <a:t> / </a:t>
                      </a:r>
                      <a:r>
                        <a:rPr lang="en-US" sz="1400" dirty="0" err="1" smtClean="0"/>
                        <a:t>FileStreamResult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400" baseline="0" dirty="0" smtClean="0">
                          <a:latin typeface="+mn-lt"/>
                          <a:ea typeface="+mn-ea"/>
                          <a:cs typeface="+mn-cs"/>
                        </a:rPr>
                        <a:t> the contents of a file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File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3859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HttpUnauthorizedResult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Returns an HTTP 403 status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3859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JavaScriptResult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Returns a script to execute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JavaScript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3859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JsonResult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Returns data in JSON format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Json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2544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RedirectResult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Redirects the client to a new URL.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Redirect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51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RedirectToRouteResult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Redirect</a:t>
                      </a:r>
                      <a:r>
                        <a:rPr lang="en-US" sz="1400" baseline="0" dirty="0" smtClean="0"/>
                        <a:t> to another action, or another controller’s action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RedirectToRoute</a:t>
                      </a:r>
                      <a:r>
                        <a:rPr lang="en-US" sz="1400" dirty="0"/>
                        <a:t> / </a:t>
                      </a:r>
                      <a:r>
                        <a:rPr lang="en-US" sz="1400" dirty="0" err="1"/>
                        <a:t>RedirectToAction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51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/>
                        <a:t>ViewResult</a:t>
                      </a:r>
                      <a:endParaRPr lang="en-US" sz="1400" dirty="0" smtClean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/>
                        <a:t>PartialViewResult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Response is the responsibility of a view engine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View /    </a:t>
                      </a:r>
                      <a:r>
                        <a:rPr lang="en-US" sz="1400" dirty="0" err="1" smtClean="0"/>
                        <a:t>PartialView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Controllers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to use?</a:t>
            </a:r>
          </a:p>
          <a:p>
            <a:pPr lvl="1"/>
            <a:r>
              <a:rPr lang="en-US" dirty="0" smtClean="0"/>
              <a:t>Actions are waiting for network or other I/O operation</a:t>
            </a:r>
          </a:p>
          <a:p>
            <a:pPr lvl="1"/>
            <a:r>
              <a:rPr lang="en-US" dirty="0" smtClean="0"/>
              <a:t>Parallelism more valuable than simplicity</a:t>
            </a:r>
          </a:p>
          <a:p>
            <a:pPr lvl="1"/>
            <a:r>
              <a:rPr lang="en-US" dirty="0" smtClean="0"/>
              <a:t>C# 5 </a:t>
            </a:r>
            <a:r>
              <a:rPr lang="en-US" dirty="0" err="1" smtClean="0"/>
              <a:t>async</a:t>
            </a:r>
            <a:r>
              <a:rPr lang="en-US" dirty="0" smtClean="0"/>
              <a:t> / await make them easy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990600" y="2971800"/>
            <a:ext cx="62484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Task&lt;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Index()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/>
                <a:ea typeface="Calibri"/>
                <a:cs typeface="Times New Roman"/>
              </a:rPr>
              <a:t>{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client =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NewsServiceClient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();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news 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client.GetNews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();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View(news);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/>
                <a:ea typeface="Calibri"/>
                <a:cs typeface="Times New Roman"/>
              </a:rPr>
              <a:t>}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34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4114800" cy="4495800"/>
          </a:xfrm>
        </p:spPr>
        <p:txBody>
          <a:bodyPr/>
          <a:lstStyle/>
          <a:p>
            <a:r>
              <a:rPr lang="en-US" dirty="0" smtClean="0"/>
              <a:t>Break large applications into pieces</a:t>
            </a:r>
          </a:p>
          <a:p>
            <a:r>
              <a:rPr lang="en-US" dirty="0" smtClean="0"/>
              <a:t>Each area has self-contained routes, controllers, and views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838200"/>
            <a:ext cx="349567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7240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Registration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1356360"/>
            <a:ext cx="7239000" cy="40538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ShoppingAreaRegistration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: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AreaRegistration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AreaName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 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{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"Shopping"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RegisterArea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AreaRegistrationContext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context)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context.MapRoute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Shopping_default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"Shopping/{controller}/{action}/{id}"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{ action =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"Index"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id =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UrlParameter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.Optional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);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3886200" y="4800600"/>
            <a:ext cx="5105400" cy="1600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protected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Application_Start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()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AreaRegistration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.RegisterAllAreas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RegisterRoutes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RouteTable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.Routes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48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Linking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752600" y="2895600"/>
            <a:ext cx="5257800" cy="15392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&lt;%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: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Html.ActionLink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"Home"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"Index"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"Home"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)</a:t>
            </a:r>
            <a:r>
              <a:rPr lang="en-US" sz="1400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%&gt;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 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&lt;%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: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Html.ActionLink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"Shopping"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"Index"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"Home"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       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{ area=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"Shopping"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},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null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)</a:t>
            </a:r>
            <a:r>
              <a:rPr lang="en-US" sz="1400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%&gt;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rot="16200000" flipH="1">
            <a:off x="1257300" y="2400300"/>
            <a:ext cx="609600" cy="5334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 bwMode="auto">
          <a:xfrm>
            <a:off x="1066800" y="2057400"/>
            <a:ext cx="29161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Links inside current area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V="1">
            <a:off x="4305300" y="4152900"/>
            <a:ext cx="685800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 bwMode="auto">
          <a:xfrm>
            <a:off x="4903942" y="4876800"/>
            <a:ext cx="2557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Links to external area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571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Controllers are the lynchpins</a:t>
            </a:r>
          </a:p>
          <a:p>
            <a:pPr lvl="1"/>
            <a:r>
              <a:rPr lang="en-US" dirty="0" err="1" smtClean="0"/>
              <a:t>IController</a:t>
            </a:r>
            <a:r>
              <a:rPr lang="en-US" dirty="0" smtClean="0"/>
              <a:t> defines an Execute method</a:t>
            </a:r>
          </a:p>
          <a:p>
            <a:pPr lvl="1"/>
            <a:r>
              <a:rPr lang="en-US" dirty="0" smtClean="0"/>
              <a:t>Controller class defines a rich execution model</a:t>
            </a:r>
          </a:p>
          <a:p>
            <a:r>
              <a:rPr lang="en-US" dirty="0" smtClean="0"/>
              <a:t>Controller built by a factory</a:t>
            </a:r>
          </a:p>
          <a:p>
            <a:r>
              <a:rPr lang="en-US" dirty="0" smtClean="0"/>
              <a:t>Actions invoked by name</a:t>
            </a:r>
          </a:p>
          <a:p>
            <a:r>
              <a:rPr lang="en-US" dirty="0" smtClean="0"/>
              <a:t>Extensible set of action selectors and action filters</a:t>
            </a:r>
          </a:p>
          <a:p>
            <a:r>
              <a:rPr lang="en-US" dirty="0" smtClean="0"/>
              <a:t>Variety of </a:t>
            </a:r>
            <a:r>
              <a:rPr lang="en-US" dirty="0" err="1" smtClean="0"/>
              <a:t>ActionResults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MVC Controllers</a:t>
            </a:r>
          </a:p>
          <a:p>
            <a:r>
              <a:rPr lang="en-US" dirty="0" smtClean="0"/>
              <a:t>	Controller Factories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Action Filters</a:t>
            </a:r>
          </a:p>
          <a:p>
            <a:r>
              <a:rPr lang="en-US" dirty="0" smtClean="0"/>
              <a:t>Action Results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Are Key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276600" y="1371600"/>
            <a:ext cx="2209800" cy="19050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219200" y="3657600"/>
            <a:ext cx="2209800" cy="1905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486400" y="3581400"/>
            <a:ext cx="2209800" cy="1905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 rot="19207364">
            <a:off x="5265071" y="2850313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2489159">
            <a:off x="2832878" y="28460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cxnSp>
        <p:nvCxnSpPr>
          <p:cNvPr id="10" name="Straight Arrow Connector 9"/>
          <p:cNvCxnSpPr>
            <a:stCxn id="11" idx="2"/>
            <a:endCxn id="4" idx="2"/>
          </p:cNvCxnSpPr>
          <p:nvPr/>
        </p:nvCxnSpPr>
        <p:spPr bwMode="auto">
          <a:xfrm rot="16200000" flipH="1">
            <a:off x="2247900" y="1295400"/>
            <a:ext cx="419100" cy="16383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685800" y="1524000"/>
            <a:ext cx="1905000" cy="381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 Request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 &amp; Controllers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09600" y="3581400"/>
            <a:ext cx="7772400" cy="2590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routes.MapRoute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(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"Default"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     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// Route name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"{controller}/{action}/{id}"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// URL with parameters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new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{ controller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"Home"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      action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"Index"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      id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    }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// Parameter defaults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295400"/>
            <a:ext cx="3581400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b="0" dirty="0" smtClean="0">
                <a:latin typeface="Tekton Pro" pitchFamily="34" charset="0"/>
              </a:rPr>
              <a:t>http://localhost/</a:t>
            </a:r>
            <a:r>
              <a:rPr lang="en-US" sz="2400" dirty="0" smtClean="0">
                <a:latin typeface="Tekton Pro" pitchFamily="34" charset="0"/>
              </a:rPr>
              <a:t>home</a:t>
            </a:r>
            <a:r>
              <a:rPr lang="en-US" sz="2000" b="0" dirty="0" smtClean="0">
                <a:latin typeface="Tekton Pro" pitchFamily="34" charset="0"/>
              </a:rPr>
              <a:t>/index/</a:t>
            </a:r>
            <a:endParaRPr lang="en-US" sz="2000" b="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105400" y="10668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400" dirty="0" smtClean="0">
                <a:latin typeface="Tekton Pro" pitchFamily="34" charset="0"/>
              </a:rPr>
              <a:t>Home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657600" y="2514600"/>
            <a:ext cx="1371600" cy="12954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00800" y="2514600"/>
            <a:ext cx="1371600" cy="12954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19207364">
            <a:off x="6414839" y="2115524"/>
            <a:ext cx="425669" cy="673608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2489159">
            <a:off x="4741714" y="2113891"/>
            <a:ext cx="425669" cy="673608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5400000">
            <a:off x="5468690" y="2532310"/>
            <a:ext cx="466344" cy="1040524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cxnSp>
        <p:nvCxnSpPr>
          <p:cNvPr id="12" name="Straight Arrow Connector 11"/>
          <p:cNvCxnSpPr>
            <a:stCxn id="5" idx="3"/>
            <a:endCxn id="6" idx="2"/>
          </p:cNvCxnSpPr>
          <p:nvPr/>
        </p:nvCxnSpPr>
        <p:spPr bwMode="auto">
          <a:xfrm>
            <a:off x="3810000" y="1524000"/>
            <a:ext cx="1295400" cy="1905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Request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5334000" cy="4495800"/>
          </a:xfrm>
        </p:spPr>
        <p:txBody>
          <a:bodyPr/>
          <a:lstStyle/>
          <a:p>
            <a:r>
              <a:rPr lang="en-US" dirty="0" err="1" smtClean="0"/>
              <a:t>MvcRouteHandler</a:t>
            </a:r>
            <a:endParaRPr lang="en-US" dirty="0" smtClean="0"/>
          </a:p>
          <a:p>
            <a:pPr lvl="1"/>
            <a:r>
              <a:rPr lang="en-US" dirty="0" smtClean="0"/>
              <a:t>Routing engine is agnostic</a:t>
            </a:r>
          </a:p>
          <a:p>
            <a:r>
              <a:rPr lang="en-US" dirty="0" err="1" smtClean="0"/>
              <a:t>MvcHandler</a:t>
            </a:r>
            <a:endParaRPr lang="en-US" dirty="0" smtClean="0"/>
          </a:p>
          <a:p>
            <a:pPr lvl="1"/>
            <a:r>
              <a:rPr lang="en-US" dirty="0" smtClean="0"/>
              <a:t>Creates controller</a:t>
            </a:r>
          </a:p>
          <a:p>
            <a:pPr lvl="1"/>
            <a:r>
              <a:rPr lang="en-US" dirty="0" smtClean="0"/>
              <a:t>Executes controller</a:t>
            </a:r>
          </a:p>
          <a:p>
            <a:pPr lvl="1"/>
            <a:r>
              <a:rPr lang="en-US" dirty="0" smtClean="0"/>
              <a:t>Disposes controller</a:t>
            </a:r>
          </a:p>
          <a:p>
            <a:r>
              <a:rPr lang="en-US" dirty="0" err="1" smtClean="0"/>
              <a:t>IController</a:t>
            </a:r>
            <a:endParaRPr lang="en-US" dirty="0" smtClean="0"/>
          </a:p>
          <a:p>
            <a:pPr lvl="1"/>
            <a:r>
              <a:rPr lang="en-US" dirty="0" smtClean="0"/>
              <a:t>Lowest level abstraction</a:t>
            </a:r>
          </a:p>
          <a:p>
            <a:pPr lvl="1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5400000">
            <a:off x="6469380" y="2387806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257800" y="4724400"/>
            <a:ext cx="251637" cy="304800"/>
          </a:xfrm>
          <a:prstGeom prst="rightArrow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84751" y="53340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IController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84751" y="44958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MvcHandler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6469380" y="4079447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24200" y="44958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IControllerFactory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6469380" y="4917647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5257800" y="4343400"/>
            <a:ext cx="251637" cy="304800"/>
          </a:xfrm>
          <a:prstGeom prst="rightArrow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5105400" y="1828800"/>
            <a:ext cx="2971800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b="0" dirty="0" smtClean="0">
                <a:latin typeface="Tekton Pro" pitchFamily="34" charset="0"/>
              </a:rPr>
              <a:t>http://localhost/</a:t>
            </a:r>
            <a:r>
              <a:rPr lang="en-US" dirty="0" smtClean="0">
                <a:latin typeface="Tekton Pro" pitchFamily="34" charset="0"/>
              </a:rPr>
              <a:t>home</a:t>
            </a:r>
            <a:r>
              <a:rPr lang="en-US" b="0" dirty="0" smtClean="0">
                <a:latin typeface="Tekton Pro" pitchFamily="34" charset="0"/>
              </a:rPr>
              <a:t>/index/</a:t>
            </a:r>
            <a:endParaRPr lang="en-US" b="0" dirty="0">
              <a:latin typeface="Tekton Pro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3296" y="2819400"/>
            <a:ext cx="207600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UrlRoutingModule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84751" y="36576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MvcRouteHandler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6469380" y="3241247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DefaultControllerFactory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Finds controllers</a:t>
            </a:r>
          </a:p>
          <a:p>
            <a:pPr lvl="1"/>
            <a:r>
              <a:rPr lang="en-US" dirty="0" smtClean="0"/>
              <a:t>Looks in all referenced assemblies</a:t>
            </a:r>
          </a:p>
          <a:p>
            <a:pPr lvl="1"/>
            <a:r>
              <a:rPr lang="en-US" dirty="0" smtClean="0"/>
              <a:t>Looks in all namespaces</a:t>
            </a:r>
          </a:p>
          <a:p>
            <a:pPr lvl="1"/>
            <a:r>
              <a:rPr lang="en-US" dirty="0" smtClean="0"/>
              <a:t>Type name ends with “Controller”</a:t>
            </a:r>
          </a:p>
          <a:p>
            <a:pPr lvl="1"/>
            <a:r>
              <a:rPr lang="en-US" dirty="0" smtClean="0"/>
              <a:t>Type implements </a:t>
            </a:r>
            <a:r>
              <a:rPr lang="en-US" dirty="0" err="1" smtClean="0"/>
              <a:t>IController</a:t>
            </a:r>
            <a:endParaRPr lang="en-US" dirty="0" smtClean="0"/>
          </a:p>
          <a:p>
            <a:r>
              <a:rPr lang="en-US" dirty="0" smtClean="0"/>
              <a:t>Instantiates controllers</a:t>
            </a:r>
          </a:p>
          <a:p>
            <a:pPr lvl="1"/>
            <a:r>
              <a:rPr lang="en-US" dirty="0" smtClean="0"/>
              <a:t>Controller must have a default constructor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238250"/>
            <a:ext cx="27336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609600" y="3886200"/>
            <a:ext cx="5257800" cy="24384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EmployeeController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: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IController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EmployeeController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ILogger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logger)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_logger = logger;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    // ...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Factory Extensibility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set factory during startup</a:t>
            </a:r>
          </a:p>
          <a:p>
            <a:r>
              <a:rPr lang="en-US" dirty="0" smtClean="0"/>
              <a:t>Can also implement custom </a:t>
            </a:r>
            <a:r>
              <a:rPr lang="en-US" dirty="0" err="1" smtClean="0"/>
              <a:t>IDependencyResolver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2362200"/>
            <a:ext cx="6248400" cy="388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protected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Application_Start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InitializeContainer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RegisterRoutes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RouteTable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.Routes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private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InitializeContainer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StructureMapConfiguration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ForRequestedType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ILogger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TheDefaultIsConcreteType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SqlServerLogger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ControllerBuilder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.Current.SetControllerFactory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StructureMapControllerFactory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Execution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IController</a:t>
            </a:r>
            <a:endParaRPr lang="en-US" dirty="0" smtClean="0"/>
          </a:p>
          <a:p>
            <a:pPr lvl="1"/>
            <a:r>
              <a:rPr lang="en-US" dirty="0" smtClean="0"/>
              <a:t>Execute method invoked by </a:t>
            </a:r>
            <a:r>
              <a:rPr lang="en-US" dirty="0" err="1" smtClean="0"/>
              <a:t>MvcHandler</a:t>
            </a:r>
            <a:endParaRPr lang="en-US" dirty="0" smtClean="0"/>
          </a:p>
          <a:p>
            <a:pPr lvl="1"/>
            <a:r>
              <a:rPr lang="en-US" dirty="0" smtClean="0"/>
              <a:t>Writes to the response stream</a:t>
            </a:r>
          </a:p>
          <a:p>
            <a:r>
              <a:rPr lang="en-US" dirty="0" err="1" smtClean="0"/>
              <a:t>ControllerBase</a:t>
            </a:r>
            <a:endParaRPr lang="en-US" dirty="0" smtClean="0"/>
          </a:p>
          <a:p>
            <a:pPr lvl="1"/>
            <a:r>
              <a:rPr lang="en-US" dirty="0" smtClean="0"/>
              <a:t>Introduces </a:t>
            </a:r>
            <a:r>
              <a:rPr lang="en-US" dirty="0" err="1" smtClean="0"/>
              <a:t>ViewData</a:t>
            </a:r>
            <a:r>
              <a:rPr lang="en-US" dirty="0" smtClean="0"/>
              <a:t> and </a:t>
            </a:r>
            <a:r>
              <a:rPr lang="en-US" dirty="0" err="1" smtClean="0"/>
              <a:t>ControllerContext</a:t>
            </a:r>
            <a:endParaRPr lang="en-US" dirty="0" smtClean="0"/>
          </a:p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Default base class in MVC</a:t>
            </a:r>
          </a:p>
          <a:p>
            <a:pPr lvl="1"/>
            <a:r>
              <a:rPr lang="en-US" dirty="0" smtClean="0"/>
              <a:t>Introduces Actions</a:t>
            </a:r>
          </a:p>
          <a:p>
            <a:pPr lvl="1"/>
            <a:r>
              <a:rPr lang="en-US" dirty="0" smtClean="0"/>
              <a:t>Includes helper methods for rendering content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600200"/>
            <a:ext cx="2376487" cy="402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5486400" cy="4495800"/>
          </a:xfrm>
        </p:spPr>
        <p:txBody>
          <a:bodyPr/>
          <a:lstStyle/>
          <a:p>
            <a:r>
              <a:rPr lang="en-US" dirty="0" smtClean="0"/>
              <a:t>Actions are the ultimate request destination</a:t>
            </a:r>
          </a:p>
          <a:p>
            <a:pPr lvl="1"/>
            <a:r>
              <a:rPr lang="en-US" dirty="0" smtClean="0"/>
              <a:t>Public controller methods</a:t>
            </a:r>
          </a:p>
          <a:p>
            <a:pPr lvl="1"/>
            <a:r>
              <a:rPr lang="en-US" dirty="0" smtClean="0"/>
              <a:t>Non-static</a:t>
            </a:r>
          </a:p>
          <a:p>
            <a:pPr lvl="1"/>
            <a:r>
              <a:rPr lang="en-US" dirty="0" smtClean="0"/>
              <a:t>No return value restrictions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5400000">
            <a:off x="7155180" y="1244806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943600" y="3581400"/>
            <a:ext cx="251637" cy="304800"/>
          </a:xfrm>
          <a:prstGeom prst="rightArrow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70551" y="4191000"/>
            <a:ext cx="201309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Derived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70551" y="33528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MvcHandler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5400000">
            <a:off x="7155180" y="2936447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33528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IControllerFactory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7155180" y="3774647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5943600" y="3200400"/>
            <a:ext cx="251637" cy="304800"/>
          </a:xfrm>
          <a:prstGeom prst="rightArrow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5791200" y="685800"/>
            <a:ext cx="2971800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b="0" dirty="0" smtClean="0">
                <a:latin typeface="Tekton Pro" pitchFamily="34" charset="0"/>
              </a:rPr>
              <a:t>http://localhost/</a:t>
            </a:r>
            <a:r>
              <a:rPr lang="en-US" dirty="0" smtClean="0">
                <a:latin typeface="Tekton Pro" pitchFamily="34" charset="0"/>
              </a:rPr>
              <a:t>home</a:t>
            </a:r>
            <a:r>
              <a:rPr lang="en-US" b="0" dirty="0" smtClean="0">
                <a:latin typeface="Tekton Pro" pitchFamily="34" charset="0"/>
              </a:rPr>
              <a:t>/index/</a:t>
            </a:r>
            <a:endParaRPr lang="en-US" b="0" dirty="0">
              <a:latin typeface="Tekton Pro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39096" y="1676400"/>
            <a:ext cx="207600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UrlRoutingModule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70551" y="25146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MvcRouteHandler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7155180" y="2098247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36772" y="43434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IActionInvoker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968315" y="4572000"/>
            <a:ext cx="251637" cy="304800"/>
          </a:xfrm>
          <a:prstGeom prst="rightArrow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5968315" y="4191000"/>
            <a:ext cx="251637" cy="304800"/>
          </a:xfrm>
          <a:prstGeom prst="rightArrow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21390</TotalTime>
  <Words>689</Words>
  <Application>Microsoft Office PowerPoint</Application>
  <PresentationFormat>On-screen Show (4:3)</PresentationFormat>
  <Paragraphs>247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1_SapphireTemplate</vt:lpstr>
      <vt:lpstr>Controllers</vt:lpstr>
      <vt:lpstr>Overview</vt:lpstr>
      <vt:lpstr>Controllers Are Key</vt:lpstr>
      <vt:lpstr>Routes &amp; Controllers</vt:lpstr>
      <vt:lpstr>MVC Request Processing</vt:lpstr>
      <vt:lpstr>DefaultControllerFactory</vt:lpstr>
      <vt:lpstr>Controller Factory Extensibility</vt:lpstr>
      <vt:lpstr>Controller Execution</vt:lpstr>
      <vt:lpstr>Actions</vt:lpstr>
      <vt:lpstr>Action Selector Filters</vt:lpstr>
      <vt:lpstr>Action Parameters</vt:lpstr>
      <vt:lpstr>Filter Attributes</vt:lpstr>
      <vt:lpstr>Custom Action Filters</vt:lpstr>
      <vt:lpstr>Results</vt:lpstr>
      <vt:lpstr>Asynchronous Controllers</vt:lpstr>
      <vt:lpstr>Areas</vt:lpstr>
      <vt:lpstr>Area Registration</vt:lpstr>
      <vt:lpstr>Area Linking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1639</cp:revision>
  <dcterms:created xsi:type="dcterms:W3CDTF">2007-12-27T20:50:38Z</dcterms:created>
  <dcterms:modified xsi:type="dcterms:W3CDTF">2012-08-20T11:23:06Z</dcterms:modified>
</cp:coreProperties>
</file>