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27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52" r:id="rId10"/>
    <p:sldId id="339" r:id="rId11"/>
    <p:sldId id="340" r:id="rId12"/>
    <p:sldId id="341" r:id="rId13"/>
    <p:sldId id="342" r:id="rId14"/>
    <p:sldId id="343" r:id="rId15"/>
    <p:sldId id="353" r:id="rId16"/>
    <p:sldId id="354" r:id="rId17"/>
    <p:sldId id="355" r:id="rId18"/>
    <p:sldId id="356" r:id="rId19"/>
    <p:sldId id="348" r:id="rId20"/>
    <p:sldId id="344" r:id="rId21"/>
    <p:sldId id="346" r:id="rId22"/>
    <p:sldId id="357" r:id="rId23"/>
    <p:sldId id="347" r:id="rId24"/>
    <p:sldId id="329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3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8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0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66714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86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656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9310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9213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38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1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aspnet/Release/ProjectReleases.aspx?ReleaseId=1335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ADO.NET Data 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Pushing Data Over the Web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Ingredients For a Data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3505200"/>
          </a:xfrm>
        </p:spPr>
        <p:txBody>
          <a:bodyPr/>
          <a:lstStyle/>
          <a:p>
            <a:r>
              <a:rPr lang="en-US" dirty="0" smtClean="0"/>
              <a:t>One assembly reference</a:t>
            </a:r>
          </a:p>
          <a:p>
            <a:pPr lvl="1"/>
            <a:r>
              <a:rPr lang="en-US" dirty="0" err="1" smtClean="0"/>
              <a:t>System.Data.Services</a:t>
            </a:r>
            <a:endParaRPr lang="en-US" dirty="0" smtClean="0"/>
          </a:p>
          <a:p>
            <a:r>
              <a:rPr lang="en-US" dirty="0" smtClean="0"/>
              <a:t>One WCF service endpoint</a:t>
            </a:r>
          </a:p>
          <a:p>
            <a:pPr lvl="1"/>
            <a:r>
              <a:rPr lang="en-US" dirty="0" smtClean="0"/>
              <a:t>Use Factory=</a:t>
            </a:r>
            <a:r>
              <a:rPr lang="en-US" dirty="0" err="1" smtClean="0"/>
              <a:t>DataServiceHostFactory</a:t>
            </a:r>
            <a:r>
              <a:rPr lang="en-US" dirty="0" smtClean="0"/>
              <a:t> in the @ Service attribute</a:t>
            </a:r>
          </a:p>
          <a:p>
            <a:pPr lvl="1"/>
            <a:r>
              <a:rPr lang="en-US" dirty="0" smtClean="0"/>
              <a:t>Service class derives from </a:t>
            </a:r>
            <a:r>
              <a:rPr lang="en-US" dirty="0" err="1" smtClean="0"/>
              <a:t>DataService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One data source</a:t>
            </a:r>
          </a:p>
          <a:p>
            <a:pPr lvl="1"/>
            <a:r>
              <a:rPr lang="en-US" dirty="0" smtClean="0"/>
              <a:t>Entity Framework EDM Model (</a:t>
            </a:r>
            <a:r>
              <a:rPr lang="en-US" dirty="0" err="1" smtClean="0"/>
              <a:t>ObjectContext</a:t>
            </a:r>
            <a:r>
              <a:rPr lang="en-US" dirty="0" smtClean="0"/>
              <a:t> derived class)</a:t>
            </a:r>
          </a:p>
          <a:p>
            <a:pPr lvl="1"/>
            <a:r>
              <a:rPr lang="en-US" dirty="0" smtClean="0"/>
              <a:t>Any CLR type with one or more public </a:t>
            </a:r>
            <a:r>
              <a:rPr lang="en-US" dirty="0" err="1" smtClean="0"/>
              <a:t>IQueryable</a:t>
            </a:r>
            <a:r>
              <a:rPr lang="en-US" dirty="0" smtClean="0"/>
              <a:t>&lt;T&gt; properties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CLR Model Data 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3886200"/>
            <a:ext cx="4953000" cy="2133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sz="1600" dirty="0" smtClean="0">
                <a:ea typeface="Calibri"/>
                <a:cs typeface="Times New Roman"/>
              </a:rPr>
              <a:t> ID {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600" dirty="0" smtClean="0">
                <a:ea typeface="Calibri"/>
                <a:cs typeface="Times New Roman"/>
              </a:rPr>
              <a:t> Title {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List</a:t>
            </a:r>
            <a:r>
              <a:rPr lang="en-US" sz="1600" dirty="0" smtClean="0"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Review</a:t>
            </a:r>
            <a:r>
              <a:rPr lang="en-US" sz="1600" dirty="0" smtClean="0">
                <a:ea typeface="Calibri"/>
                <a:cs typeface="Times New Roman"/>
              </a:rPr>
              <a:t>&gt; Reviews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{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 </a:t>
            </a:r>
          </a:p>
          <a:p>
            <a:endParaRPr lang="en-US" sz="1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962400" y="3733800"/>
            <a:ext cx="5029200" cy="304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...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Movies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_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movies.AsQueryable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}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}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_movies;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</a:rPr>
              <a:t>}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457200" y="13716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52400" y="1524000"/>
            <a:ext cx="8991600" cy="2133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Resources must have a primary key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/>
                <a:cs typeface="Segoe UI" pitchFamily="34" charset="0"/>
              </a:rPr>
              <a:t>ID property, or a [</a:t>
            </a:r>
            <a:r>
              <a:rPr lang="en-US" sz="1800" b="0" kern="0" dirty="0" err="1" smtClean="0">
                <a:latin typeface="Myriad Pro"/>
                <a:cs typeface="Segoe UI" pitchFamily="34" charset="0"/>
              </a:rPr>
              <a:t>DataServiceKey</a:t>
            </a:r>
            <a:r>
              <a:rPr lang="en-US" sz="1800" b="0" kern="0" dirty="0" smtClean="0">
                <a:latin typeface="Myriad Pro"/>
                <a:cs typeface="Segoe UI" pitchFamily="34" charset="0"/>
              </a:rPr>
              <a:t>] decoration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Implement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IUpdateable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if CUD support is required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kern="0" dirty="0" smtClean="0">
                <a:latin typeface="Myriad Pro"/>
                <a:cs typeface="Segoe UI" pitchFamily="34" charset="0"/>
              </a:rPr>
              <a:t>Entity Framework provides it’s own </a:t>
            </a:r>
            <a:r>
              <a:rPr lang="en-US" sz="1800" b="0" kern="0" dirty="0" err="1" smtClean="0">
                <a:latin typeface="Myriad Pro"/>
                <a:cs typeface="Segoe UI" pitchFamily="34" charset="0"/>
              </a:rPr>
              <a:t>IUpdateable</a:t>
            </a:r>
            <a:r>
              <a:rPr lang="en-US" sz="1800" b="0" kern="0" dirty="0" smtClean="0">
                <a:latin typeface="Myriad Pro"/>
                <a:cs typeface="Segoe UI" pitchFamily="34" charset="0"/>
              </a:rPr>
              <a:t> implementation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b="0" kern="0" dirty="0">
              <a:latin typeface="Myriad Pro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Access Rules</a:t>
            </a:r>
          </a:p>
          <a:p>
            <a:pPr lvl="1"/>
            <a:r>
              <a:rPr lang="en-US" dirty="0" smtClean="0"/>
              <a:t>Everything is off by default</a:t>
            </a:r>
          </a:p>
          <a:p>
            <a:pPr lvl="1"/>
            <a:r>
              <a:rPr lang="en-US" dirty="0" err="1" smtClean="0"/>
              <a:t>SetEntityAccessRule</a:t>
            </a:r>
            <a:r>
              <a:rPr lang="en-US" dirty="0" smtClean="0"/>
              <a:t> uses property names to specify access rights</a:t>
            </a:r>
          </a:p>
          <a:p>
            <a:pPr lvl="1"/>
            <a:r>
              <a:rPr lang="en-US" dirty="0" smtClean="0"/>
              <a:t>Wildcard (*) allows access to all public, </a:t>
            </a:r>
            <a:r>
              <a:rPr lang="en-US" dirty="0" err="1" smtClean="0"/>
              <a:t>queryable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38200" y="2971800"/>
            <a:ext cx="6934200" cy="280076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InMemoryMovies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onsolas" pitchFamily="49" charset="0"/>
                <a:ea typeface="Calibri" pitchFamily="34" charset="0"/>
                <a:cs typeface="Courier New" pitchFamily="49" charset="0"/>
              </a:rPr>
              <a:t>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DataService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MovieDataSource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{  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InitializeService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onsolas" pitchFamily="49" charset="0"/>
                <a:ea typeface="Calibri" pitchFamily="34" charset="0"/>
                <a:cs typeface="Courier New" pitchFamily="49" charset="0"/>
              </a:rPr>
              <a:t>         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IDataServiceConfiguration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config.SetEntitySetAccessRule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"Movies"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Consolas" pitchFamily="49" charset="0"/>
                <a:ea typeface="Calibri" pitchFamily="34" charset="0"/>
                <a:cs typeface="Courier New" pitchFamily="49" charset="0"/>
              </a:rPr>
              <a:t>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EntitySetRights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.All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.NET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any class that can send an HTTP request</a:t>
            </a:r>
          </a:p>
          <a:p>
            <a:pPr lvl="1"/>
            <a:r>
              <a:rPr lang="en-US" dirty="0" err="1" smtClean="0"/>
              <a:t>System.Net.WebRequest</a:t>
            </a:r>
            <a:endParaRPr lang="en-US" dirty="0" smtClean="0"/>
          </a:p>
          <a:p>
            <a:pPr lvl="1"/>
            <a:r>
              <a:rPr lang="en-US" dirty="0" err="1" smtClean="0"/>
              <a:t>System.Linq.Xml.XDocument</a:t>
            </a:r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" y="2514600"/>
            <a:ext cx="8458200" cy="34901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"http://server/InMemoryMovies.svc/Movies/"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"$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=Title 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desc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.Format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"{0}?{1}"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atom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"http://www.w3.org/2005/Atom"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"http://schemas.microsoft.com/ado/2007/08/dataservices"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result.Descendants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(atom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"content"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ID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).First().Value,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Title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"Title"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).First().Value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};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Data Services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82000" cy="4495800"/>
          </a:xfrm>
        </p:spPr>
        <p:txBody>
          <a:bodyPr/>
          <a:lstStyle/>
          <a:p>
            <a:r>
              <a:rPr lang="en-US" dirty="0" err="1" smtClean="0"/>
              <a:t>DataServiceContext</a:t>
            </a:r>
            <a:r>
              <a:rPr lang="en-US" dirty="0" smtClean="0"/>
              <a:t> class – designed to work with Data Services</a:t>
            </a:r>
          </a:p>
          <a:p>
            <a:pPr lvl="1"/>
            <a:r>
              <a:rPr lang="en-US" dirty="0" smtClean="0"/>
              <a:t>Lives in the </a:t>
            </a:r>
            <a:r>
              <a:rPr lang="en-US" dirty="0" err="1" smtClean="0"/>
              <a:t>System.Data.Services.Client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Converts LINQ queries to REST requests</a:t>
            </a:r>
          </a:p>
          <a:p>
            <a:pPr lvl="1"/>
            <a:r>
              <a:rPr lang="en-US" dirty="0" smtClean="0"/>
              <a:t>Converts response to types defined in client assembly via reflection</a:t>
            </a:r>
          </a:p>
          <a:p>
            <a:pPr lvl="1"/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2819400"/>
            <a:ext cx="8077200" cy="203748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serviceRoot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"http://server/InMemoryMovies.svc"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DataServiceContext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DataServiceContext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serviceRoot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ctx.CreateQuery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descending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90600" y="4724400"/>
            <a:ext cx="81534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 smtClean="0">
                <a:latin typeface="Consolas" pitchFamily="49" charset="0"/>
              </a:rPr>
              <a:t>GET /</a:t>
            </a:r>
            <a:r>
              <a:rPr lang="en-US" b="0" dirty="0" err="1" smtClean="0">
                <a:latin typeface="Consolas" pitchFamily="49" charset="0"/>
              </a:rPr>
              <a:t>MovieSite</a:t>
            </a:r>
            <a:r>
              <a:rPr lang="en-US" b="0" dirty="0" smtClean="0">
                <a:latin typeface="Consolas" pitchFamily="49" charset="0"/>
              </a:rPr>
              <a:t>/InMemoryMovies.svc/Movies()?$</a:t>
            </a:r>
            <a:r>
              <a:rPr lang="en-US" b="0" dirty="0" err="1" smtClean="0">
                <a:latin typeface="Consolas" pitchFamily="49" charset="0"/>
              </a:rPr>
              <a:t>orderby</a:t>
            </a:r>
            <a:r>
              <a:rPr lang="en-US" b="0" dirty="0" smtClean="0">
                <a:latin typeface="Consolas" pitchFamily="49" charset="0"/>
              </a:rPr>
              <a:t>=Title%20desc HTTP/1.1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User-Agent: Microsoft ADO.NET Data Services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Accept: application/</a:t>
            </a:r>
            <a:r>
              <a:rPr lang="en-US" b="0" dirty="0" err="1" smtClean="0">
                <a:latin typeface="Consolas" pitchFamily="49" charset="0"/>
              </a:rPr>
              <a:t>atom+xml,application</a:t>
            </a:r>
            <a:r>
              <a:rPr lang="en-US" b="0" dirty="0" smtClean="0">
                <a:latin typeface="Consolas" pitchFamily="49" charset="0"/>
              </a:rPr>
              <a:t>/xml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Connection: Keep-Alive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30939">
            <a:off x="3506889" y="4340583"/>
            <a:ext cx="457200" cy="475076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line code generation - Datasvcutil.exe</a:t>
            </a:r>
          </a:p>
          <a:p>
            <a:pPr lvl="1"/>
            <a:r>
              <a:rPr lang="en-US" dirty="0" smtClean="0"/>
              <a:t>Generate codes for a </a:t>
            </a:r>
            <a:r>
              <a:rPr lang="en-US" dirty="0" err="1" smtClean="0"/>
              <a:t>DataServiceContext</a:t>
            </a:r>
            <a:r>
              <a:rPr lang="en-US" dirty="0" smtClean="0"/>
              <a:t> derived class</a:t>
            </a:r>
          </a:p>
          <a:p>
            <a:pPr lvl="1"/>
            <a:r>
              <a:rPr lang="en-US" dirty="0" smtClean="0"/>
              <a:t>Generates code client side resource representations</a:t>
            </a:r>
          </a:p>
          <a:p>
            <a:pPr lvl="1"/>
            <a:r>
              <a:rPr lang="en-US" dirty="0" smtClean="0"/>
              <a:t>Similar to sqlmetal.exe and Entity Framework </a:t>
            </a:r>
            <a:r>
              <a:rPr lang="en-US" dirty="0" err="1" smtClean="0"/>
              <a:t>ObjectContext</a:t>
            </a:r>
            <a:r>
              <a:rPr lang="en-US" dirty="0" smtClean="0"/>
              <a:t> derivations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1000" y="3124200"/>
            <a:ext cx="8077200" cy="35747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datasvcutil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 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uri:http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://server/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moviesite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movies.svc</a:t>
            </a: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 /</a:t>
            </a:r>
            <a:r>
              <a:rPr lang="en-US" b="0" dirty="0" err="1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out:Movies.cs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0" y="3657600"/>
            <a:ext cx="7467600" cy="17912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"http://localhost:8080/InMemoryMovies.svc/"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solidFill>
                <a:srgbClr val="2B91AF"/>
              </a:solidFill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m.Title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m;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 smtClean="0"/>
              <a:t>Pass the entity set name and the new object to </a:t>
            </a:r>
            <a:r>
              <a:rPr lang="en-US" dirty="0" err="1" smtClean="0"/>
              <a:t>AddObject</a:t>
            </a:r>
            <a:endParaRPr lang="en-US" dirty="0" smtClean="0"/>
          </a:p>
          <a:p>
            <a:pPr lvl="1"/>
            <a:r>
              <a:rPr lang="en-US" dirty="0" smtClean="0"/>
              <a:t>Server will respond with fresh representation</a:t>
            </a:r>
          </a:p>
          <a:p>
            <a:pPr lvl="1"/>
            <a:r>
              <a:rPr lang="en-US" dirty="0" err="1" smtClean="0"/>
              <a:t>DataService</a:t>
            </a:r>
            <a:r>
              <a:rPr lang="en-US" dirty="0" smtClean="0"/>
              <a:t> context will update client side object</a:t>
            </a:r>
          </a:p>
          <a:p>
            <a:pPr lvl="1"/>
            <a:r>
              <a:rPr lang="en-US" dirty="0" smtClean="0"/>
              <a:t>No data sent to server until you invoke </a:t>
            </a:r>
            <a:r>
              <a:rPr lang="en-US" dirty="0" err="1" smtClean="0"/>
              <a:t>SaveChanges</a:t>
            </a:r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2514600"/>
            <a:ext cx="5486400" cy="207441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 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Title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"No Country For Young Men"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ctx.AddToMovies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200400" y="4495800"/>
            <a:ext cx="5638800" cy="203132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Consolas" pitchFamily="49" charset="0"/>
              </a:rPr>
              <a:t>POST</a:t>
            </a:r>
            <a:r>
              <a:rPr lang="en-US" sz="1400" b="0" dirty="0" smtClean="0">
                <a:latin typeface="Consolas" pitchFamily="49" charset="0"/>
              </a:rPr>
              <a:t> /</a:t>
            </a:r>
            <a:r>
              <a:rPr lang="en-US" sz="1400" b="0" dirty="0" err="1" smtClean="0">
                <a:latin typeface="Consolas" pitchFamily="49" charset="0"/>
              </a:rPr>
              <a:t>MovieSite</a:t>
            </a:r>
            <a:r>
              <a:rPr lang="en-US" sz="1400" b="0" dirty="0" smtClean="0">
                <a:latin typeface="Consolas" pitchFamily="49" charset="0"/>
              </a:rPr>
              <a:t>/InMemoryMovies.svc/Movies HTTP/1.1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...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﻿&lt;?xml version="1.0" encoding="utf-8" standalone="yes"?&gt;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...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&lt;content type="application/xml"&gt;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    &lt;d:Title&gt;No Country For Young Men&lt;/d:Title&gt;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&lt;/m:properties&gt;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&lt;/content&gt;</a:t>
            </a:r>
          </a:p>
        </p:txBody>
      </p:sp>
      <p:sp>
        <p:nvSpPr>
          <p:cNvPr id="7" name="Down Arrow 6"/>
          <p:cNvSpPr/>
          <p:nvPr/>
        </p:nvSpPr>
        <p:spPr bwMode="auto">
          <a:xfrm rot="18301527">
            <a:off x="2672587" y="4769775"/>
            <a:ext cx="304800" cy="730539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dirty="0" smtClean="0"/>
              <a:t>Query for the object, make changes, then invoke </a:t>
            </a:r>
            <a:r>
              <a:rPr lang="en-US" dirty="0" err="1" smtClean="0"/>
              <a:t>UpdateObject</a:t>
            </a:r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8600" y="1676400"/>
            <a:ext cx="6096000" cy="264072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m.ID == 2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m).First();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"Monsters, Inc."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ctx.UpdateObject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0" y="3886200"/>
            <a:ext cx="5715000" cy="2462213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Consolas" pitchFamily="49" charset="0"/>
              </a:rPr>
              <a:t>PUT</a:t>
            </a:r>
            <a:r>
              <a:rPr lang="en-US" sz="1400" b="0" dirty="0" smtClean="0">
                <a:latin typeface="Consolas" pitchFamily="49" charset="0"/>
              </a:rPr>
              <a:t> /</a:t>
            </a:r>
            <a:r>
              <a:rPr lang="en-US" sz="1400" b="0" dirty="0" err="1" smtClean="0">
                <a:latin typeface="Consolas" pitchFamily="49" charset="0"/>
              </a:rPr>
              <a:t>MovieSite</a:t>
            </a:r>
            <a:r>
              <a:rPr lang="en-US" sz="1400" b="0" dirty="0" smtClean="0">
                <a:latin typeface="Consolas" pitchFamily="49" charset="0"/>
              </a:rPr>
              <a:t>/InMemoryMovies.svc/Movies(2) HTTP/1.1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...</a:t>
            </a:r>
          </a:p>
          <a:p>
            <a:pPr algn="l"/>
            <a:endParaRPr lang="en-US" sz="1400" b="0" dirty="0" smtClean="0">
              <a:latin typeface="Consolas" pitchFamily="49" charset="0"/>
            </a:endParaRPr>
          </a:p>
          <a:p>
            <a:pPr algn="l"/>
            <a:r>
              <a:rPr lang="en-US" sz="1400" b="0" dirty="0" smtClean="0">
                <a:latin typeface="Consolas" pitchFamily="49" charset="0"/>
              </a:rPr>
              <a:t>﻿&lt;?xml version="1.0" encoding="utf-8" standalone="yes"?&gt;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...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&lt;content type="application/xml"&gt;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  &lt;d:ID&gt;2&lt;/d:ID&gt;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  &lt;d:Title&gt;Monsters, Inc.&lt;/d:Title&gt;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  &lt;/m:properties&gt;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  &lt;/content&gt;</a:t>
            </a:r>
          </a:p>
        </p:txBody>
      </p:sp>
      <p:sp>
        <p:nvSpPr>
          <p:cNvPr id="7" name="Down Arrow 6"/>
          <p:cNvSpPr/>
          <p:nvPr/>
        </p:nvSpPr>
        <p:spPr bwMode="auto">
          <a:xfrm rot="18301527">
            <a:off x="2367787" y="4007774"/>
            <a:ext cx="304800" cy="730539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Entity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dirty="0" smtClean="0"/>
              <a:t>Query for the entity, then pass the entity to Delete object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81000" y="2209800"/>
            <a:ext cx="6096000" cy="207441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m.ID == 2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m).First();        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ctx.DeleteObject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(movie);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ctx.SaveChanges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0" y="4800600"/>
            <a:ext cx="5638800" cy="52322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Consolas" pitchFamily="49" charset="0"/>
              </a:rPr>
              <a:t>DELETE</a:t>
            </a:r>
            <a:r>
              <a:rPr lang="en-US" sz="1400" b="0" dirty="0" smtClean="0">
                <a:latin typeface="Consolas" pitchFamily="49" charset="0"/>
              </a:rPr>
              <a:t> /</a:t>
            </a:r>
            <a:r>
              <a:rPr lang="en-US" sz="1400" b="0" dirty="0" err="1" smtClean="0">
                <a:latin typeface="Consolas" pitchFamily="49" charset="0"/>
              </a:rPr>
              <a:t>MovieSite</a:t>
            </a:r>
            <a:r>
              <a:rPr lang="en-US" sz="1400" b="0" dirty="0" smtClean="0">
                <a:latin typeface="Consolas" pitchFamily="49" charset="0"/>
              </a:rPr>
              <a:t>/InMemoryMovies.svc/Movies(2) HTTP/1.1</a:t>
            </a:r>
          </a:p>
          <a:p>
            <a:pPr algn="l"/>
            <a:r>
              <a:rPr lang="en-US" sz="1400" b="0" dirty="0" smtClean="0">
                <a:latin typeface="Consolas" pitchFamily="49" charset="0"/>
              </a:rPr>
              <a:t>Content-Length: 0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124200" y="3962400"/>
            <a:ext cx="304800" cy="730539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Silverlight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“Add Service Reference” for a strongly typed client</a:t>
            </a:r>
          </a:p>
          <a:p>
            <a:pPr lvl="1"/>
            <a:r>
              <a:rPr lang="en-US" dirty="0" smtClean="0"/>
              <a:t>All network requests in </a:t>
            </a:r>
            <a:r>
              <a:rPr lang="en-US" dirty="0" err="1" smtClean="0"/>
              <a:t>Silverlight</a:t>
            </a:r>
            <a:r>
              <a:rPr lang="en-US" dirty="0" smtClean="0"/>
              <a:t> are </a:t>
            </a:r>
            <a:r>
              <a:rPr lang="en-US" dirty="0" err="1" smtClean="0"/>
              <a:t>asynch</a:t>
            </a:r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14400" y="2362200"/>
            <a:ext cx="6934200" cy="345325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MovieReviews.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MovieReviewEntities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Uri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"MovieReviewService.svc"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UriKind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.Relative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DataServiceQuery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 query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ctx.Movies.OrderBy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.Take(100)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DataServiceQuery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query.BeginExecute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((result) =&gt;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_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grid.ItemsSource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query.EndExecute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(result).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ToList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Data Services?</a:t>
            </a:r>
          </a:p>
          <a:p>
            <a:r>
              <a:rPr lang="en-US" dirty="0" smtClean="0"/>
              <a:t>ADO.NET Data Services and REST</a:t>
            </a:r>
          </a:p>
          <a:p>
            <a:r>
              <a:rPr lang="en-US" dirty="0" smtClean="0"/>
              <a:t>Building and configuring a Data Service</a:t>
            </a:r>
          </a:p>
          <a:p>
            <a:r>
              <a:rPr lang="en-US" dirty="0" smtClean="0"/>
              <a:t>Consuming Data Services</a:t>
            </a:r>
          </a:p>
          <a:p>
            <a:r>
              <a:rPr lang="en-US" dirty="0" smtClean="0"/>
              <a:t>Query Interceptors</a:t>
            </a:r>
          </a:p>
          <a:p>
            <a:r>
              <a:rPr lang="en-US" dirty="0" smtClean="0"/>
              <a:t>Service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ADO.NET Data Service AJAX Client Library</a:t>
            </a:r>
          </a:p>
          <a:p>
            <a:pPr lvl="1"/>
            <a:r>
              <a:rPr lang="en-US" sz="1500" dirty="0" smtClean="0">
                <a:hlinkClick r:id="rId2"/>
              </a:rPr>
              <a:t>http://www.codeplex.com/aspnet/Release/ProjectReleases.aspx?ReleaseId=13357</a:t>
            </a:r>
            <a:endParaRPr lang="en-US" sz="1500" dirty="0" smtClean="0"/>
          </a:p>
          <a:p>
            <a:pPr lvl="1"/>
            <a:r>
              <a:rPr lang="en-US" sz="1500" dirty="0" smtClean="0"/>
              <a:t>Provides query, insert, update, and delete methods</a:t>
            </a:r>
          </a:p>
          <a:p>
            <a:pPr lvl="1"/>
            <a:r>
              <a:rPr lang="en-US" sz="1500" dirty="0" smtClean="0"/>
              <a:t>Parses results into columns and rows. </a:t>
            </a:r>
          </a:p>
          <a:p>
            <a:pPr lvl="1"/>
            <a:endParaRPr lang="en-US" sz="1500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1000" y="2667000"/>
            <a:ext cx="8686800" cy="12249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service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new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Sys.Data.DataService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"http://localhost:8080/InMemoryMovies.svc/"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service.query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"Movies?$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=Title 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desc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onQueryComplete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onQueryFailed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76400" y="3988677"/>
            <a:ext cx="7315200" cy="264072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onQueryComplete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(result)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sb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Sys.StringBuilder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(row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result)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sb.append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String.format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"ID = {0} Title = {1}&lt;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br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 /&gt;"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result[row].ID, result[row].Title));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 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$get(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resultsDiv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sb.toString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Interceptors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Interceptors are fired on a GET request for a particular resource</a:t>
            </a:r>
          </a:p>
          <a:p>
            <a:pPr lvl="1"/>
            <a:r>
              <a:rPr lang="en-US" dirty="0" smtClean="0"/>
              <a:t>Inject custom logic into processing pipeline on a per request basis</a:t>
            </a:r>
          </a:p>
          <a:p>
            <a:pPr lvl="1"/>
            <a:r>
              <a:rPr lang="en-US" dirty="0" smtClean="0"/>
              <a:t>Uses: custom authorization, custom validation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33400" y="2743200"/>
            <a:ext cx="7924800" cy="288694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InMemoryMovies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DataService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MovieDataSource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&gt;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QueryInterceptor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"Movies"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)]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urier New"/>
                <a:ea typeface="Calibri"/>
                <a:cs typeface="Times New Roman"/>
              </a:rPr>
              <a:t>OnQueryMovies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()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 movie =&gt; </a:t>
            </a:r>
            <a:r>
              <a:rPr lang="en-US" b="0" dirty="0" err="1" smtClean="0">
                <a:latin typeface="Courier New"/>
                <a:ea typeface="Calibri"/>
                <a:cs typeface="Times New Roman"/>
              </a:rPr>
              <a:t>movie.Title.StartsWith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urier New"/>
                <a:ea typeface="Calibri"/>
                <a:cs typeface="Times New Roman"/>
              </a:rPr>
              <a:t>"Star"</a:t>
            </a:r>
            <a:r>
              <a:rPr lang="en-US" b="0" dirty="0" smtClean="0">
                <a:latin typeface="Courier New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}        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urier New"/>
                <a:ea typeface="Calibri"/>
                <a:cs typeface="Times New Roman"/>
              </a:rPr>
              <a:t>// ...</a:t>
            </a:r>
            <a:endParaRPr lang="en-US" sz="2000" b="0" dirty="0" smtClean="0"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Interceptors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Interceptors fired on PUT, POST, DELETE operations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" y="2057400"/>
            <a:ext cx="8458200" cy="288694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ChangeInterceptor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OnChangeMovies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m,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UpdateOperations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operations)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           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((operations &amp;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UpdateOperations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.Delete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==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UpdateOperations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.Delete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&amp;&amp;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Thread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.CurrentPrincipal.Identity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throw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DataServiceException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(400,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"YOU cannot delete movies"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Expose a method of the data service class as a URI</a:t>
            </a:r>
          </a:p>
          <a:p>
            <a:pPr lvl="1"/>
            <a:r>
              <a:rPr lang="en-US" dirty="0" smtClean="0"/>
              <a:t>Method could include custom business logic or complicated query logic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Method can only accept in parameters</a:t>
            </a:r>
          </a:p>
          <a:p>
            <a:pPr lvl="1"/>
            <a:r>
              <a:rPr lang="en-US" dirty="0" smtClean="0"/>
              <a:t>Must return void, ‘</a:t>
            </a:r>
            <a:r>
              <a:rPr lang="en-US" dirty="0" err="1" smtClean="0"/>
              <a:t>IQueryable</a:t>
            </a:r>
            <a:r>
              <a:rPr lang="en-US" dirty="0" smtClean="0"/>
              <a:t>&lt;T&gt;, or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Must decorate with [</a:t>
            </a:r>
            <a:r>
              <a:rPr lang="en-US" dirty="0" err="1" smtClean="0"/>
              <a:t>WebGet</a:t>
            </a:r>
            <a:r>
              <a:rPr lang="en-US" dirty="0" smtClean="0"/>
              <a:t>] or [</a:t>
            </a:r>
            <a:r>
              <a:rPr lang="en-US" dirty="0" err="1" smtClean="0"/>
              <a:t>WebInvoke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09600" y="3535501"/>
            <a:ext cx="8001000" cy="264072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WebGet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TopRatedMovie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minReviews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CurrentDataSource.Movies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minReviews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ascending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ADO.NET Data Services provides a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RESTful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interface to data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A great option to expose data to the web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GET, PUT, POST, DELETE are the four basic operations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Data Service response comes in ATOM or JSON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DataServiceContext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class enables LINQ to Data Services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web applications consume data on the server</a:t>
            </a:r>
          </a:p>
          <a:p>
            <a:pPr lvl="1"/>
            <a:r>
              <a:rPr lang="en-US" dirty="0" smtClean="0"/>
              <a:t>Send only HTML, CSS, and some script to the client</a:t>
            </a:r>
            <a:endParaRPr lang="en-US" dirty="0"/>
          </a:p>
        </p:txBody>
      </p:sp>
      <p:pic>
        <p:nvPicPr>
          <p:cNvPr id="1026" name="Picture 2" descr="C:\Users\bitmask\AppData\Local\Microsoft\Windows\Temporary Internet Files\Content.IE5\XGBN8KZB\MCj042605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590800"/>
            <a:ext cx="1778000" cy="1851025"/>
          </a:xfrm>
          <a:prstGeom prst="rect">
            <a:avLst/>
          </a:prstGeom>
          <a:noFill/>
        </p:spPr>
      </p:pic>
      <p:pic>
        <p:nvPicPr>
          <p:cNvPr id="1028" name="Picture 4" descr="C:\Users\bitmask\AppData\Local\Microsoft\Windows\Temporary Internet Files\Content.IE5\26LNU3X4\MCj0424192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038600"/>
            <a:ext cx="1955800" cy="1606550"/>
          </a:xfrm>
          <a:prstGeom prst="rect">
            <a:avLst/>
          </a:prstGeom>
          <a:noFill/>
        </p:spPr>
      </p:pic>
      <p:cxnSp>
        <p:nvCxnSpPr>
          <p:cNvPr id="10" name="Curved Connector 9"/>
          <p:cNvCxnSpPr>
            <a:stCxn id="1026" idx="3"/>
            <a:endCxn id="1028" idx="1"/>
          </p:cNvCxnSpPr>
          <p:nvPr/>
        </p:nvCxnSpPr>
        <p:spPr bwMode="auto">
          <a:xfrm>
            <a:off x="2590800" y="3516313"/>
            <a:ext cx="3962400" cy="1325562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3200400" y="4736068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HTML, CSS, script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Rich Internet Application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Client wants to consume raw data</a:t>
            </a:r>
          </a:p>
          <a:p>
            <a:pPr lvl="1"/>
            <a:r>
              <a:rPr lang="en-US" dirty="0" smtClean="0"/>
              <a:t>Presentation is constructed in client-side code</a:t>
            </a:r>
          </a:p>
        </p:txBody>
      </p:sp>
      <p:pic>
        <p:nvPicPr>
          <p:cNvPr id="2050" name="Picture 2" descr="C:\Users\bitmask\AppData\Local\Microsoft\Windows\Temporary Internet Files\Content.IE5\26LNU3X4\MCj042419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4244" y="4641850"/>
            <a:ext cx="1955800" cy="1606550"/>
          </a:xfrm>
          <a:prstGeom prst="rect">
            <a:avLst/>
          </a:prstGeom>
          <a:noFill/>
        </p:spPr>
      </p:pic>
      <p:pic>
        <p:nvPicPr>
          <p:cNvPr id="2051" name="Picture 3" descr="C:\Users\bitmask\AppData\Local\Microsoft\Windows\Temporary Internet Files\Content.IE5\26LNU3X4\MCj042419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3800" y="1752600"/>
            <a:ext cx="1955800" cy="1606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 bwMode="auto">
          <a:xfrm>
            <a:off x="7467600" y="2209800"/>
            <a:ext cx="1300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Silverlight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248400" y="519326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AJAX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8" name="Picture 2" descr="C:\Users\bitmask\AppData\Local\Microsoft\Windows\Temporary Internet Files\Content.IE5\XGBN8KZB\MCj042605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97175"/>
            <a:ext cx="1778000" cy="1851025"/>
          </a:xfrm>
          <a:prstGeom prst="rect">
            <a:avLst/>
          </a:prstGeom>
          <a:noFill/>
        </p:spPr>
      </p:pic>
      <p:cxnSp>
        <p:nvCxnSpPr>
          <p:cNvPr id="10" name="Curved Connector 9"/>
          <p:cNvCxnSpPr>
            <a:stCxn id="8" idx="3"/>
            <a:endCxn id="2050" idx="1"/>
          </p:cNvCxnSpPr>
          <p:nvPr/>
        </p:nvCxnSpPr>
        <p:spPr bwMode="auto">
          <a:xfrm>
            <a:off x="2311400" y="3722688"/>
            <a:ext cx="2712844" cy="1722437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" name="Curved Connector 13"/>
          <p:cNvCxnSpPr>
            <a:stCxn id="8" idx="3"/>
            <a:endCxn id="2051" idx="1"/>
          </p:cNvCxnSpPr>
          <p:nvPr/>
        </p:nvCxnSpPr>
        <p:spPr bwMode="auto">
          <a:xfrm flipV="1">
            <a:off x="2311400" y="2555875"/>
            <a:ext cx="3962400" cy="1166813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3219604" y="3669268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XML, JSON, SOAP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expose raw data to the web</a:t>
            </a:r>
          </a:p>
          <a:p>
            <a:r>
              <a:rPr lang="en-US" dirty="0" smtClean="0"/>
              <a:t>Traditional SOAP based web services have some drawbacks</a:t>
            </a:r>
          </a:p>
          <a:p>
            <a:pPr lvl="1"/>
            <a:r>
              <a:rPr lang="en-US" dirty="0" smtClean="0"/>
              <a:t>Have an obsession with HTTP POST</a:t>
            </a:r>
          </a:p>
          <a:p>
            <a:pPr lvl="1"/>
            <a:r>
              <a:rPr lang="en-US" dirty="0" smtClean="0"/>
              <a:t>Focus on operations (verbs) - not data (nouns)</a:t>
            </a:r>
          </a:p>
          <a:p>
            <a:pPr lvl="1"/>
            <a:r>
              <a:rPr lang="en-US" dirty="0" smtClean="0"/>
              <a:t>Rely on XML, WSDL, WS-*, and SOAP tooling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Services Are </a:t>
            </a:r>
            <a:r>
              <a:rPr lang="en-US" dirty="0" err="1" smtClean="0"/>
              <a:t>RESTful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2057400"/>
          </a:xfrm>
        </p:spPr>
        <p:txBody>
          <a:bodyPr/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Uses only HTTP and HTTPS</a:t>
            </a:r>
          </a:p>
          <a:p>
            <a:pPr lvl="1"/>
            <a:r>
              <a:rPr lang="en-US" dirty="0" smtClean="0"/>
              <a:t>Defines 4 operations with the HTTP verbs GET, POST, PUT, DELETE</a:t>
            </a:r>
          </a:p>
          <a:p>
            <a:pPr lvl="1"/>
            <a:r>
              <a:rPr lang="en-US" dirty="0" smtClean="0"/>
              <a:t>Treat entities as resources – entities are addressable by URL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3200400"/>
            <a:ext cx="5334000" cy="9144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http://server/Movies.svc/Movies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71600" y="4648200"/>
            <a:ext cx="6172200" cy="9144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http://server/Movies.svc/Movies (15)/Reviews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762000" y="3429000"/>
            <a:ext cx="75438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Expression&lt;T&gt;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LINQ’s Role in ADO.NET Data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14400"/>
          </a:xfrm>
        </p:spPr>
        <p:txBody>
          <a:bodyPr/>
          <a:lstStyle/>
          <a:p>
            <a:r>
              <a:rPr lang="en-US" dirty="0" smtClean="0"/>
              <a:t>LINQ’s server side role is to provide storage independence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905000"/>
            <a:ext cx="74676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b="0" dirty="0" smtClean="0"/>
              <a:t>http://server/Movies.svc/Movies (15)/Reviews</a:t>
            </a:r>
            <a:endParaRPr lang="en-US" sz="2000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62000" y="2667000"/>
            <a:ext cx="75438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ADO.NET Data Services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62000" y="4191000"/>
            <a:ext cx="7543800" cy="5334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Provider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62000" y="4724400"/>
            <a:ext cx="19050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Objects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4724400"/>
            <a:ext cx="19050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Entities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72000" y="4724400"/>
            <a:ext cx="19050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SQL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477000" y="4724400"/>
            <a:ext cx="1828800" cy="990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i="1" dirty="0" smtClean="0"/>
              <a:t>LINQ to </a:t>
            </a:r>
          </a:p>
          <a:p>
            <a:r>
              <a:rPr lang="en-US" sz="2000" i="1" dirty="0" smtClean="0"/>
              <a:t>*</a:t>
            </a:r>
            <a:endParaRPr lang="en-US" sz="2000" dirty="0"/>
          </a:p>
        </p:txBody>
      </p:sp>
      <p:sp>
        <p:nvSpPr>
          <p:cNvPr id="19" name="Down Arrow 18"/>
          <p:cNvSpPr/>
          <p:nvPr/>
        </p:nvSpPr>
        <p:spPr bwMode="auto">
          <a:xfrm>
            <a:off x="4267200" y="2438400"/>
            <a:ext cx="533400" cy="2286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4267200" y="3200400"/>
            <a:ext cx="533400" cy="2286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267200" y="3962400"/>
            <a:ext cx="533400" cy="2286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533400"/>
          </a:xfrm>
        </p:spPr>
        <p:txBody>
          <a:bodyPr/>
          <a:lstStyle/>
          <a:p>
            <a:r>
              <a:rPr lang="en-US" dirty="0" smtClean="0"/>
              <a:t>Negotiated  via the HTTP Accept header</a:t>
            </a:r>
          </a:p>
          <a:p>
            <a:r>
              <a:rPr lang="en-US" dirty="0" smtClean="0"/>
              <a:t>Can choose from Atom (default) and JSON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2438400"/>
            <a:ext cx="35814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GET /movieservice.svc/Movies(1)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Accept: application/</a:t>
            </a:r>
            <a:r>
              <a:rPr lang="en-US" b="0" dirty="0" err="1" smtClean="0">
                <a:latin typeface="Consolas" pitchFamily="49" charset="0"/>
              </a:rPr>
              <a:t>atom+xml</a:t>
            </a:r>
            <a:endParaRPr lang="en-US" b="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2438400"/>
            <a:ext cx="37338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GET /movieservice.svc/Movies(1)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Accept: application/</a:t>
            </a:r>
            <a:r>
              <a:rPr lang="en-US" b="0" dirty="0" err="1" smtClean="0">
                <a:latin typeface="Consolas" pitchFamily="49" charset="0"/>
              </a:rPr>
              <a:t>json</a:t>
            </a:r>
            <a:endParaRPr lang="en-US" b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3505200"/>
            <a:ext cx="4114800" cy="22098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&lt;?xml version="1.0“ ?&gt;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...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&lt;d:movie_id&gt;1&lt;/d:movie_id&gt;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&lt;d:title&gt;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   Where the Wild Things Are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&lt;/d:title&gt;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505200"/>
            <a:ext cx="4648200" cy="22098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l"/>
            <a:r>
              <a:rPr lang="en-US" b="0" dirty="0" smtClean="0">
                <a:latin typeface="Consolas" pitchFamily="49" charset="0"/>
              </a:rPr>
              <a:t>{ "d" : {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...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"</a:t>
            </a:r>
            <a:r>
              <a:rPr lang="en-US" b="0" dirty="0" err="1" smtClean="0">
                <a:latin typeface="Consolas" pitchFamily="49" charset="0"/>
              </a:rPr>
              <a:t>movie_id</a:t>
            </a:r>
            <a:r>
              <a:rPr lang="en-US" b="0" dirty="0" smtClean="0">
                <a:latin typeface="Consolas" pitchFamily="49" charset="0"/>
              </a:rPr>
              <a:t>": 1, 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"title": "Where the Wild Things Are", 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   ...</a:t>
            </a:r>
          </a:p>
          <a:p>
            <a:pPr algn="l"/>
            <a:r>
              <a:rPr lang="en-US" b="0" dirty="0" smtClean="0">
                <a:latin typeface="Consolas" pitchFamily="49" charset="0"/>
              </a:rPr>
              <a:t>} }</a:t>
            </a:r>
            <a:endParaRPr lang="en-US" b="0" dirty="0">
              <a:latin typeface="Consolas" pitchFamily="49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248400" y="3124200"/>
            <a:ext cx="533400" cy="5334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1752600" y="3124200"/>
            <a:ext cx="533400" cy="5334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$ Options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97000"/>
          <a:ext cx="8763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7432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 value without any surrounding metadata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/Movies(2)/Title/$value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 loading</a:t>
                      </a:r>
                      <a:r>
                        <a:rPr lang="en-US" baseline="0" dirty="0" smtClean="0"/>
                        <a:t> of specified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/Movies(1)?$expand=Reviews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/Movies?$filter=Title 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‘Star Wars’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orderby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the target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</a:t>
                      </a:r>
                      <a:r>
                        <a:rPr lang="en-US" dirty="0" err="1" smtClean="0"/>
                        <a:t>orderby</a:t>
                      </a:r>
                      <a:r>
                        <a:rPr lang="en-US" dirty="0" smtClean="0"/>
                        <a:t>=Title </a:t>
                      </a:r>
                      <a:r>
                        <a:rPr lang="en-US" dirty="0" err="1" smtClean="0"/>
                        <a:t>desc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only the top n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/Movies?$top=10</a:t>
                      </a:r>
                    </a:p>
                    <a:p>
                      <a:r>
                        <a:rPr lang="en-US" dirty="0" smtClean="0"/>
                        <a:t>/Movies?$</a:t>
                      </a:r>
                      <a:r>
                        <a:rPr lang="en-US" dirty="0" err="1" smtClean="0"/>
                        <a:t>orderby</a:t>
                      </a:r>
                      <a:r>
                        <a:rPr lang="en-US" baseline="0" dirty="0" smtClean="0"/>
                        <a:t>=Title&amp;$top=5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$skip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 the</a:t>
                      </a:r>
                      <a:r>
                        <a:rPr lang="en-US" baseline="0" dirty="0" smtClean="0"/>
                        <a:t> first n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/Movies?$skip=100&amp;$top=10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52905</TotalTime>
  <Words>1299</Words>
  <Application>Microsoft Office PowerPoint</Application>
  <PresentationFormat>On-screen Show (4:3)</PresentationFormat>
  <Paragraphs>323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1_SapphireTemplate</vt:lpstr>
      <vt:lpstr>ADO.NET Data Services</vt:lpstr>
      <vt:lpstr>Overview</vt:lpstr>
      <vt:lpstr>Motivation</vt:lpstr>
      <vt:lpstr>Enter the Rich Internet Application</vt:lpstr>
      <vt:lpstr>Challenges</vt:lpstr>
      <vt:lpstr>ADO.NET Data Services Are RESTful</vt:lpstr>
      <vt:lpstr>LINQ’s Role in ADO.NET Data Services</vt:lpstr>
      <vt:lpstr>Response Formats</vt:lpstr>
      <vt:lpstr>URL $ Options</vt:lpstr>
      <vt:lpstr>Basic Ingredients For a Data Service</vt:lpstr>
      <vt:lpstr>Setting Up A CLR Model Data Source</vt:lpstr>
      <vt:lpstr>Configuration</vt:lpstr>
      <vt:lpstr>A Basic .NET Client</vt:lpstr>
      <vt:lpstr>Using the Data Services Client</vt:lpstr>
      <vt:lpstr>Strongly Typed Client</vt:lpstr>
      <vt:lpstr>Creating an Entity</vt:lpstr>
      <vt:lpstr>Updating An Entity</vt:lpstr>
      <vt:lpstr>Delete Entity</vt:lpstr>
      <vt:lpstr>Silverlight Client</vt:lpstr>
      <vt:lpstr>AJAX Clients</vt:lpstr>
      <vt:lpstr>Query Interceptors</vt:lpstr>
      <vt:lpstr>Change Interceptors</vt:lpstr>
      <vt:lpstr>Service Operations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4745</cp:revision>
  <dcterms:created xsi:type="dcterms:W3CDTF">2007-12-27T20:50:38Z</dcterms:created>
  <dcterms:modified xsi:type="dcterms:W3CDTF">2012-05-07T06:41:08Z</dcterms:modified>
</cp:coreProperties>
</file>