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336" r:id="rId4"/>
    <p:sldId id="302" r:id="rId5"/>
    <p:sldId id="358" r:id="rId6"/>
    <p:sldId id="277" r:id="rId7"/>
    <p:sldId id="276" r:id="rId8"/>
    <p:sldId id="279" r:id="rId9"/>
    <p:sldId id="281" r:id="rId10"/>
    <p:sldId id="274" r:id="rId11"/>
    <p:sldId id="348" r:id="rId12"/>
    <p:sldId id="346" r:id="rId13"/>
    <p:sldId id="275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>
        <p:scale>
          <a:sx n="87" d="100"/>
          <a:sy n="87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3F25A-CEAB-4656-A6AF-F4F4C8FAACA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93938-7920-4AC9-B5EC-9DBE69BA2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EC6AA-66FF-B84C-B2E3-D8A2FE492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23A5-5E9E-7A4B-AE0D-B331ED35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02444-4840-0B42-B79F-E8239C5DE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2F19-3D8F-1B49-A3D8-5DF98FB1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EC7B-6E18-4A42-9B94-F95FA0E3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2A7D-5827-0947-AAE0-88AB1C1A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2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4930-F5D5-2947-8EBB-BE1E492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3899-C957-FF4C-87A0-475ADBD3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BBAC-B342-CA49-BDFA-A0290BF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9323-C567-5A45-9A1A-C4A7B0DB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BC9E-30C0-354C-B0C9-EF84E2FB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2E748-F373-A04B-9139-DF7BCE11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7F6D-73AC-7F4A-BAA1-29766A34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3355-DBE6-3F47-8682-9F2FEE39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837C-E0A6-1745-B038-DE83B26E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7100-9C5B-6F42-8F8D-99450760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2ACC-A6AC-8F44-A21D-2571080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4EDF-3F58-5843-B9B3-B86D0529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3850-4D54-AB40-9252-F0DB103D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437E-332E-F447-90E2-24D64ECC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0BFF-6041-9945-B87B-1E968E3C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E40F-59A3-FD48-AAB3-1C4CED72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4BD6-1478-AB4B-A670-54BAC4BD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08D4-EC0F-0C43-A96E-EFB1BC98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A669-8C47-184A-9C00-7BA766C9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64F1-E4D8-CB4C-A19E-C1F1925D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A627-645D-2944-A7AF-9252C659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0350-61D6-CB45-9628-5FC7652A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F2664-A754-794E-A599-67D5EC1C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92FA1-DF41-8742-8866-4950B6F7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8B3D2-A3B9-2441-A663-312F5811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5997-6546-334A-9943-842E471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5CF-D359-7346-BE4A-C92F947D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30F7-DC14-1949-8B86-774A52DA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3018-84B0-D64F-B19D-7DA9B04F9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D8D6-AA21-334F-84F8-10562D1B0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75208-FEF5-CE40-B7DB-43B7FEF3B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5F134-0AAA-0940-A98A-F030A147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E2BC2-976D-B24D-82F8-47D7B50B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CB0F3-D260-6A4D-9299-F075DA39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90E7-422E-BB47-ABCD-80D21267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A6E87-D1F3-024C-92F0-DC910EAD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B16B7-4334-4948-BB86-52697324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916F-A794-434B-AD0B-5318032A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899DD-700D-CE42-8E10-575400D0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7BF53-76A8-CE43-B18C-008B44F3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75BCD-D528-5048-A9AC-20CFC80A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9A-EEF5-B948-BB07-94C5E0BE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0D9E-02B6-424A-8AC1-6BFB4247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E340B-50B3-0F49-ADD7-329C058D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0CB9-97E3-4E47-97CE-6A2B1569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68D90-0C13-5E4A-B617-75B0EE72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2C71-4A93-B944-907E-006E8BD0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DB8B-E2DD-6241-A342-D7EBBE6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DFA6C-A1AB-C544-8B62-9881AA13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F89-B920-8645-8932-7EF8D217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2F93-B3C9-BA43-B590-C167F17D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DE0E-9DBC-3248-BA69-7CAB1D7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3776-540D-C045-8E8A-9420E752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DC40-2671-8943-8681-DAE6CD6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43A5-DF81-814D-8599-6C8F3054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7EC4-B2EF-0241-97B4-BED2D064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C0AA-06DF-694A-B2AB-AAAFDF53395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B81B-2B79-8141-BF08-D3C9401D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10B5-71EB-CC4C-B3B6-5CF64E8F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linai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l.acm.org/citation.cfm?id=30525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2020)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3 Rating Prediction</a:t>
            </a:r>
            <a:endParaRPr lang="en-US" dirty="0"/>
          </a:p>
          <a:p>
            <a:r>
              <a:rPr lang="en-US" dirty="0"/>
              <a:t>TA: Zizheng Lin (</a:t>
            </a:r>
            <a:r>
              <a:rPr lang="en-US" dirty="0">
                <a:hlinkClick r:id="rId3"/>
              </a:rPr>
              <a:t>zlinai@connect.ust.hk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We</a:t>
            </a:r>
            <a:r>
              <a:rPr lang="zh-CN" altLang="en-US" b="1" dirty="0"/>
              <a:t> </a:t>
            </a:r>
            <a:r>
              <a:rPr lang="en-US" altLang="zh-CN" b="1" dirty="0"/>
              <a:t>provide: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476201" y="1690688"/>
            <a:ext cx="9239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Rating</a:t>
            </a:r>
            <a:r>
              <a:rPr lang="zh-CN" altLang="en-US" sz="2600" dirty="0"/>
              <a:t> </a:t>
            </a:r>
            <a:r>
              <a:rPr lang="en-US" altLang="zh-CN" sz="2600" dirty="0"/>
              <a:t>data</a:t>
            </a:r>
            <a:r>
              <a:rPr lang="zh-CN" altLang="en-US" sz="2600" dirty="0"/>
              <a:t> </a:t>
            </a:r>
            <a:r>
              <a:rPr lang="en-US" altLang="zh-CN" sz="2600" dirty="0"/>
              <a:t>(rating scale is 1.0-5.0)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‘train.csv’ : 60080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‘valid.csv’ : 7510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‘test.csv’ : 7510 ratings (entries of ‘stars’</a:t>
            </a:r>
            <a:r>
              <a:rPr lang="zh-CN" altLang="en-US" sz="2600" dirty="0"/>
              <a:t> </a:t>
            </a:r>
            <a:r>
              <a:rPr lang="en-US" altLang="zh-CN" sz="2600" dirty="0"/>
              <a:t>column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‘test.csv’</a:t>
            </a:r>
            <a:r>
              <a:rPr lang="zh-CN" altLang="en-US" sz="2600" dirty="0"/>
              <a:t> </a:t>
            </a:r>
            <a:r>
              <a:rPr lang="en-US" altLang="zh-CN" sz="2600" dirty="0"/>
              <a:t>are all</a:t>
            </a:r>
            <a:r>
              <a:rPr lang="zh-CN" altLang="en-US" sz="2600" dirty="0"/>
              <a:t> </a:t>
            </a:r>
            <a:r>
              <a:rPr lang="en-US" altLang="zh-CN" sz="2600" dirty="0"/>
              <a:t>set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0.0)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User</a:t>
            </a:r>
            <a:r>
              <a:rPr lang="zh-CN" altLang="en-US" sz="2600" dirty="0"/>
              <a:t> </a:t>
            </a:r>
            <a:r>
              <a:rPr lang="en-US" altLang="zh-CN" sz="2600" dirty="0"/>
              <a:t>information</a:t>
            </a:r>
            <a:r>
              <a:rPr lang="zh-CN" altLang="en-US" sz="2600" dirty="0"/>
              <a:t> </a:t>
            </a:r>
            <a:r>
              <a:rPr lang="en-US" altLang="zh-CN" sz="2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‘user.csv’: 2980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Business</a:t>
            </a:r>
            <a:r>
              <a:rPr lang="zh-CN" altLang="en-US" sz="2600" dirty="0"/>
              <a:t> </a:t>
            </a:r>
            <a:r>
              <a:rPr lang="en-US" altLang="zh-CN" sz="2600" dirty="0"/>
              <a:t>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‘business.csv’: 5964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Code for evaluating predictions: ‘evaluate.py’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652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Predictions on </a:t>
            </a:r>
            <a:r>
              <a:rPr lang="en-US" sz="2600" b="1" dirty="0"/>
              <a:t>test data </a:t>
            </a:r>
            <a:r>
              <a:rPr lang="en-US" sz="2600" dirty="0">
                <a:solidFill>
                  <a:srgbClr val="FF0000"/>
                </a:solidFill>
              </a:rPr>
              <a:t>(please make sure you can successfully evaluate your validation predictions on the validation data with the help of evaluate.py)</a:t>
            </a:r>
          </a:p>
          <a:p>
            <a:r>
              <a:rPr lang="en-US" sz="2600" dirty="0"/>
              <a:t>Report (1~2 pages)</a:t>
            </a:r>
          </a:p>
          <a:p>
            <a:r>
              <a:rPr lang="en-US" sz="2600" dirty="0"/>
              <a:t>Code (Frameworks and even programming languages are not restricted.)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DDL: 11:59 pm, May 31, 2020</a:t>
            </a:r>
          </a:p>
          <a:p>
            <a:r>
              <a:rPr lang="en-US" sz="2600" dirty="0">
                <a:solidFill>
                  <a:srgbClr val="FF0000"/>
                </a:solidFill>
              </a:rPr>
              <a:t>Submission: 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Each </a:t>
            </a:r>
            <a:r>
              <a:rPr lang="en-US" sz="2600" b="1" dirty="0">
                <a:solidFill>
                  <a:srgbClr val="FF0000"/>
                </a:solidFill>
              </a:rPr>
              <a:t>team leader</a:t>
            </a:r>
            <a:r>
              <a:rPr lang="en-US" sz="2600" dirty="0">
                <a:solidFill>
                  <a:srgbClr val="FF0000"/>
                </a:solidFill>
              </a:rPr>
              <a:t> is required to submit the </a:t>
            </a:r>
            <a:r>
              <a:rPr lang="en-US" sz="2600" u="sng" dirty="0">
                <a:solidFill>
                  <a:srgbClr val="FF0000"/>
                </a:solidFill>
              </a:rPr>
              <a:t>groupNo.zip</a:t>
            </a:r>
            <a:r>
              <a:rPr lang="en-US" sz="2600" dirty="0">
                <a:solidFill>
                  <a:srgbClr val="FF0000"/>
                </a:solidFill>
              </a:rPr>
              <a:t> file that contains </a:t>
            </a:r>
            <a:r>
              <a:rPr lang="en-US" sz="2600" u="sng" dirty="0">
                <a:solidFill>
                  <a:srgbClr val="FF0000"/>
                </a:solidFill>
              </a:rPr>
              <a:t>pre.csv and your  team’s code</a:t>
            </a:r>
            <a:r>
              <a:rPr lang="en-US" sz="2600" dirty="0">
                <a:solidFill>
                  <a:srgbClr val="FF0000"/>
                </a:solidFill>
              </a:rPr>
              <a:t> on canvas.</a:t>
            </a:r>
          </a:p>
          <a:p>
            <a:pPr lvl="1"/>
            <a:r>
              <a:rPr lang="en-US" sz="2600" dirty="0">
                <a:solidFill>
                  <a:srgbClr val="FF0000"/>
                </a:solidFill>
              </a:rPr>
              <a:t>Each </a:t>
            </a:r>
            <a:r>
              <a:rPr lang="en-US" sz="2600" b="1" dirty="0">
                <a:solidFill>
                  <a:srgbClr val="FF0000"/>
                </a:solidFill>
              </a:rPr>
              <a:t>student</a:t>
            </a:r>
            <a:r>
              <a:rPr lang="en-US" sz="2600" dirty="0">
                <a:solidFill>
                  <a:srgbClr val="FF0000"/>
                </a:solidFill>
              </a:rPr>
              <a:t> is required to submit </a:t>
            </a:r>
            <a:r>
              <a:rPr lang="en-US" sz="2600" b="1" dirty="0">
                <a:solidFill>
                  <a:srgbClr val="FF0000"/>
                </a:solidFill>
              </a:rPr>
              <a:t>his/her own project report individually </a:t>
            </a:r>
            <a:r>
              <a:rPr lang="en-US" sz="2600" dirty="0">
                <a:solidFill>
                  <a:srgbClr val="FF0000"/>
                </a:solidFill>
              </a:rPr>
              <a:t>(All members in a group </a:t>
            </a:r>
            <a:r>
              <a:rPr lang="en-US" sz="2600" b="1" dirty="0">
                <a:solidFill>
                  <a:srgbClr val="FF0000"/>
                </a:solidFill>
              </a:rPr>
              <a:t>can choose to submit the same project report</a:t>
            </a:r>
            <a:r>
              <a:rPr lang="en-US" sz="2600" dirty="0">
                <a:solidFill>
                  <a:srgbClr val="FF0000"/>
                </a:solidFill>
              </a:rPr>
              <a:t>. But the </a:t>
            </a:r>
            <a:r>
              <a:rPr lang="en-US" sz="2600" b="1" dirty="0">
                <a:solidFill>
                  <a:srgbClr val="FF0000"/>
                </a:solidFill>
              </a:rPr>
              <a:t>submission still need to be done individually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</a:p>
          <a:p>
            <a:r>
              <a:rPr lang="en-US" sz="2600" dirty="0">
                <a:solidFill>
                  <a:srgbClr val="FF0000"/>
                </a:solidFill>
              </a:rPr>
              <a:t>we will check your report with your code and the RMSE.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ED8116-E5BE-4BD0-BB12-2B777B71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18185793"/>
              </p:ext>
            </p:extLst>
          </p:nvPr>
        </p:nvGraphicFramePr>
        <p:xfrm>
          <a:off x="931282" y="1825625"/>
          <a:ext cx="10627391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273659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3405729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 (RMSE on validation 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1.035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very competitive baseline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visualization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1.026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Rule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BE1B7-FA40-41A7-9050-DAC944A7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08ED7A-5F81-AE43-A19F-ED3F3D869A33}"/>
              </a:ext>
            </a:extLst>
          </p:cNvPr>
          <p:cNvSpPr txBox="1"/>
          <p:nvPr/>
        </p:nvSpPr>
        <p:spPr>
          <a:xfrm>
            <a:off x="1432560" y="2025764"/>
            <a:ext cx="9326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1.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are</a:t>
            </a:r>
            <a:r>
              <a:rPr lang="zh-CN" altLang="en-US" sz="2600" dirty="0"/>
              <a:t> </a:t>
            </a:r>
            <a:r>
              <a:rPr lang="en-US" altLang="zh-CN" sz="2600" dirty="0"/>
              <a:t>welcome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use</a:t>
            </a:r>
            <a:r>
              <a:rPr lang="zh-CN" altLang="en-US" sz="2600" dirty="0"/>
              <a:t> </a:t>
            </a:r>
            <a:r>
              <a:rPr lang="en-US" altLang="zh-CN" sz="2600" dirty="0"/>
              <a:t>any</a:t>
            </a:r>
            <a:r>
              <a:rPr lang="zh-CN" altLang="en-US" sz="2600" dirty="0"/>
              <a:t> </a:t>
            </a:r>
            <a:r>
              <a:rPr lang="en-US" altLang="zh-CN" sz="2600" dirty="0"/>
              <a:t>methods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make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prediction.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9C507-C845-5145-ABC2-8AD90F35884D}"/>
              </a:ext>
            </a:extLst>
          </p:cNvPr>
          <p:cNvSpPr txBox="1"/>
          <p:nvPr/>
        </p:nvSpPr>
        <p:spPr>
          <a:xfrm>
            <a:off x="1432560" y="4287449"/>
            <a:ext cx="7191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3.</a:t>
            </a:r>
            <a:r>
              <a:rPr lang="zh-CN" altLang="en-US" sz="2600" dirty="0"/>
              <a:t> </a:t>
            </a:r>
            <a:r>
              <a:rPr lang="en-US" altLang="zh-CN" sz="2600" dirty="0"/>
              <a:t>Late</a:t>
            </a:r>
            <a:r>
              <a:rPr lang="zh-CN" altLang="en-US" sz="2600" dirty="0"/>
              <a:t> </a:t>
            </a:r>
            <a:r>
              <a:rPr lang="en-US" altLang="zh-CN" sz="2600" dirty="0"/>
              <a:t>submission</a:t>
            </a:r>
            <a:r>
              <a:rPr lang="zh-CN" altLang="en-US" sz="2600" dirty="0"/>
              <a:t> </a:t>
            </a:r>
            <a:r>
              <a:rPr lang="en-US" altLang="zh-CN" sz="2600" dirty="0"/>
              <a:t>policy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the same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project</a:t>
            </a:r>
            <a:r>
              <a:rPr lang="zh-CN" altLang="en-US" sz="2600" dirty="0"/>
              <a:t> </a:t>
            </a:r>
            <a:r>
              <a:rPr lang="en-US" altLang="zh-CN" sz="2600" dirty="0"/>
              <a:t>1.</a:t>
            </a:r>
            <a:r>
              <a:rPr lang="zh-CN" altLang="en-US" sz="2600" dirty="0"/>
              <a:t> 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397A4-32E8-8942-A42B-E2067EAC5D9D}"/>
              </a:ext>
            </a:extLst>
          </p:cNvPr>
          <p:cNvSpPr txBox="1"/>
          <p:nvPr/>
        </p:nvSpPr>
        <p:spPr>
          <a:xfrm>
            <a:off x="1432560" y="2782669"/>
            <a:ext cx="91273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2.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methods</a:t>
            </a:r>
            <a:r>
              <a:rPr lang="zh-CN" altLang="en-US" sz="2600" dirty="0"/>
              <a:t> </a:t>
            </a:r>
            <a:r>
              <a:rPr lang="en-US" altLang="zh-CN" sz="2600" dirty="0"/>
              <a:t>taught</a:t>
            </a:r>
            <a:r>
              <a:rPr lang="zh-CN" altLang="en-US" sz="2600" dirty="0"/>
              <a:t> </a:t>
            </a:r>
            <a:r>
              <a:rPr lang="en-US" altLang="zh-CN" sz="2600" dirty="0"/>
              <a:t>in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class/tutorial</a:t>
            </a:r>
            <a:r>
              <a:rPr lang="zh-CN" altLang="en-US" sz="2600" dirty="0"/>
              <a:t> </a:t>
            </a:r>
            <a:r>
              <a:rPr lang="en-US" altLang="zh-CN" sz="2600" dirty="0"/>
              <a:t>(including</a:t>
            </a:r>
            <a:r>
              <a:rPr lang="zh-CN" altLang="en-US" sz="2600" dirty="0"/>
              <a:t> </a:t>
            </a:r>
            <a:r>
              <a:rPr lang="en-US" altLang="zh-CN" sz="2600" dirty="0"/>
              <a:t>previous</a:t>
            </a:r>
            <a:r>
              <a:rPr lang="zh-CN" altLang="en-US" sz="2600" dirty="0"/>
              <a:t> </a:t>
            </a:r>
            <a:r>
              <a:rPr lang="en-US" altLang="zh-CN" sz="2600" dirty="0"/>
              <a:t>ones)</a:t>
            </a:r>
            <a:r>
              <a:rPr lang="zh-CN" altLang="en-US" sz="2600" dirty="0"/>
              <a:t> </a:t>
            </a:r>
            <a:r>
              <a:rPr lang="en-US" altLang="zh-CN" sz="2600" dirty="0"/>
              <a:t>+</a:t>
            </a:r>
            <a:r>
              <a:rPr lang="zh-CN" altLang="en-US" sz="2600" dirty="0"/>
              <a:t> </a:t>
            </a:r>
            <a:r>
              <a:rPr lang="en-US" altLang="zh-CN" sz="2600" dirty="0"/>
              <a:t>some</a:t>
            </a:r>
            <a:r>
              <a:rPr lang="zh-CN" altLang="en-US" sz="2600" dirty="0"/>
              <a:t> </a:t>
            </a:r>
            <a:r>
              <a:rPr lang="en-US" altLang="zh-CN" sz="2600" dirty="0"/>
              <a:t>parameter</a:t>
            </a:r>
            <a:r>
              <a:rPr lang="zh-CN" altLang="en-US" sz="2600" dirty="0"/>
              <a:t> </a:t>
            </a:r>
            <a:r>
              <a:rPr lang="en-US" altLang="zh-CN" sz="2600" dirty="0"/>
              <a:t>tuning</a:t>
            </a:r>
            <a:r>
              <a:rPr lang="zh-CN" altLang="en-US" sz="2600" dirty="0"/>
              <a:t> </a:t>
            </a:r>
            <a:r>
              <a:rPr lang="en-US" altLang="zh-CN" sz="2600" dirty="0"/>
              <a:t>+</a:t>
            </a:r>
            <a:r>
              <a:rPr lang="zh-CN" altLang="en-US" sz="2600" dirty="0"/>
              <a:t> </a:t>
            </a:r>
            <a:r>
              <a:rPr lang="en-US" altLang="zh-CN" sz="2600" dirty="0"/>
              <a:t>some</a:t>
            </a:r>
            <a:r>
              <a:rPr lang="zh-CN" altLang="en-US" sz="2600" dirty="0"/>
              <a:t> </a:t>
            </a:r>
            <a:r>
              <a:rPr lang="en-US" altLang="zh-CN" sz="2600" dirty="0"/>
              <a:t>feature</a:t>
            </a:r>
            <a:r>
              <a:rPr lang="zh-CN" altLang="en-US" sz="2600" dirty="0"/>
              <a:t> </a:t>
            </a:r>
            <a:r>
              <a:rPr lang="en-US" altLang="zh-CN" sz="2600" dirty="0"/>
              <a:t>engineering</a:t>
            </a:r>
            <a:r>
              <a:rPr lang="zh-CN" altLang="en-US" sz="2600" dirty="0"/>
              <a:t> </a:t>
            </a:r>
            <a:r>
              <a:rPr lang="en-US" altLang="zh-CN" sz="2600" dirty="0"/>
              <a:t>are</a:t>
            </a:r>
            <a:r>
              <a:rPr lang="zh-CN" altLang="en-US" sz="2600" dirty="0"/>
              <a:t> </a:t>
            </a:r>
            <a:r>
              <a:rPr lang="en-US" altLang="zh-CN" sz="2600" dirty="0"/>
              <a:t>enough</a:t>
            </a:r>
            <a:r>
              <a:rPr lang="zh-CN" altLang="en-US" sz="2600" dirty="0"/>
              <a:t> </a:t>
            </a:r>
            <a:r>
              <a:rPr lang="en-US" altLang="zh-CN" sz="2600" dirty="0"/>
              <a:t>for</a:t>
            </a:r>
            <a:r>
              <a:rPr lang="zh-CN" altLang="en-US" sz="2600" dirty="0"/>
              <a:t> </a:t>
            </a:r>
            <a:r>
              <a:rPr lang="en-US" altLang="zh-CN" sz="2600" dirty="0"/>
              <a:t>you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get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full</a:t>
            </a:r>
            <a:r>
              <a:rPr lang="zh-CN" altLang="en-US" sz="2600" dirty="0"/>
              <a:t> </a:t>
            </a:r>
            <a:r>
              <a:rPr lang="en-US" altLang="zh-CN" sz="2600" dirty="0"/>
              <a:t>marks.</a:t>
            </a:r>
            <a:r>
              <a:rPr lang="zh-CN" altLang="en-US" sz="2600" dirty="0"/>
              <a:t> </a:t>
            </a:r>
            <a:endParaRPr lang="en-US" sz="26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8C9ED66-C6F7-426E-9FC2-E1E596E375A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information: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02C8-09E8-42ED-8C38-873ADB3C0E2B}"/>
              </a:ext>
            </a:extLst>
          </p:cNvPr>
          <p:cNvSpPr txBox="1"/>
          <p:nvPr/>
        </p:nvSpPr>
        <p:spPr>
          <a:xfrm>
            <a:off x="1432560" y="5053099"/>
            <a:ext cx="7191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4.</a:t>
            </a:r>
            <a:r>
              <a:rPr lang="zh-CN" altLang="en-US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Peer evaluation is </a:t>
            </a:r>
            <a:r>
              <a:rPr lang="en-US" altLang="zh-CN" sz="2600" b="1" dirty="0">
                <a:solidFill>
                  <a:srgbClr val="FF0000"/>
                </a:solidFill>
              </a:rPr>
              <a:t>not</a:t>
            </a:r>
            <a:r>
              <a:rPr lang="en-US" altLang="zh-CN" sz="2600" dirty="0">
                <a:solidFill>
                  <a:srgbClr val="FF0000"/>
                </a:solidFill>
              </a:rPr>
              <a:t> required.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6FF0-7B0B-4FF1-B474-2B81E307C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947" y="1334885"/>
            <a:ext cx="10124105" cy="500467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B24DE00-C053-4773-AE42-7DB1B2104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7778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30822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CF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67F40-670D-0D4A-B558-BBF237E8B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920750"/>
            <a:ext cx="9245600" cy="501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4F9A84-6FFF-407C-A7C7-3E79D396DC38}"/>
              </a:ext>
            </a:extLst>
          </p:cNvPr>
          <p:cNvSpPr txBox="1"/>
          <p:nvPr/>
        </p:nvSpPr>
        <p:spPr>
          <a:xfrm>
            <a:off x="0" y="0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54647-C575-498A-8652-03BC47C024C1}"/>
              </a:ext>
            </a:extLst>
          </p:cNvPr>
          <p:cNvSpPr/>
          <p:nvPr/>
        </p:nvSpPr>
        <p:spPr>
          <a:xfrm>
            <a:off x="838200" y="6075144"/>
            <a:ext cx="10961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4292E"/>
                </a:solidFill>
              </a:rPr>
              <a:t>Xiangnan</a:t>
            </a:r>
            <a:r>
              <a:rPr lang="en-US" dirty="0">
                <a:solidFill>
                  <a:srgbClr val="24292E"/>
                </a:solidFill>
              </a:rPr>
              <a:t> He, </a:t>
            </a:r>
            <a:r>
              <a:rPr lang="en-US" dirty="0" err="1">
                <a:solidFill>
                  <a:srgbClr val="24292E"/>
                </a:solidFill>
              </a:rPr>
              <a:t>Lizi</a:t>
            </a:r>
            <a:r>
              <a:rPr lang="en-US" dirty="0">
                <a:solidFill>
                  <a:srgbClr val="24292E"/>
                </a:solidFill>
              </a:rPr>
              <a:t> Liao, </a:t>
            </a:r>
            <a:r>
              <a:rPr lang="en-US" dirty="0" err="1">
                <a:solidFill>
                  <a:srgbClr val="24292E"/>
                </a:solidFill>
              </a:rPr>
              <a:t>Hanwang</a:t>
            </a:r>
            <a:r>
              <a:rPr lang="en-US" dirty="0">
                <a:solidFill>
                  <a:srgbClr val="24292E"/>
                </a:solidFill>
              </a:rPr>
              <a:t> Zhang, </a:t>
            </a:r>
            <a:r>
              <a:rPr lang="en-US" dirty="0" err="1">
                <a:solidFill>
                  <a:srgbClr val="24292E"/>
                </a:solidFill>
              </a:rPr>
              <a:t>Liqiang</a:t>
            </a:r>
            <a:r>
              <a:rPr lang="en-US" dirty="0">
                <a:solidFill>
                  <a:srgbClr val="24292E"/>
                </a:solidFill>
              </a:rPr>
              <a:t> </a:t>
            </a:r>
            <a:r>
              <a:rPr lang="en-US" dirty="0" err="1">
                <a:solidFill>
                  <a:srgbClr val="24292E"/>
                </a:solidFill>
              </a:rPr>
              <a:t>Nie</a:t>
            </a:r>
            <a:r>
              <a:rPr lang="en-US" dirty="0">
                <a:solidFill>
                  <a:srgbClr val="24292E"/>
                </a:solidFill>
              </a:rPr>
              <a:t>, Xia Hu and Tat-Seng Chua (2017). </a:t>
            </a:r>
            <a:r>
              <a:rPr lang="en-US" dirty="0">
                <a:solidFill>
                  <a:srgbClr val="0366D6"/>
                </a:solidFill>
                <a:hlinkClick r:id="rId4"/>
              </a:rPr>
              <a:t>Neural Collaborative Filtering.</a:t>
            </a:r>
            <a:r>
              <a:rPr lang="en-US" dirty="0">
                <a:solidFill>
                  <a:srgbClr val="24292E"/>
                </a:solidFill>
              </a:rPr>
              <a:t> In Proceedings of WWW '17, Perth, Australia, April 03-07,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altLang="zh-CN" dirty="0"/>
              <a:t>Wide &amp; Deep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FBA0D8-6F29-7A4D-A636-31C6E828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0973"/>
            <a:ext cx="12192000" cy="28360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E194D6-0361-EE42-B111-48E4FAFFE6D5}"/>
              </a:ext>
            </a:extLst>
          </p:cNvPr>
          <p:cNvSpPr txBox="1"/>
          <p:nvPr/>
        </p:nvSpPr>
        <p:spPr>
          <a:xfrm>
            <a:off x="627491" y="5167311"/>
            <a:ext cx="1989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Memorization</a:t>
            </a:r>
            <a:endParaRPr kumimoji="1"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01723D-75E4-4D45-A285-C4A1B5678241}"/>
              </a:ext>
            </a:extLst>
          </p:cNvPr>
          <p:cNvSpPr txBox="1"/>
          <p:nvPr/>
        </p:nvSpPr>
        <p:spPr>
          <a:xfrm>
            <a:off x="9781446" y="5167311"/>
            <a:ext cx="204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Generalization</a:t>
            </a:r>
            <a:endParaRPr kumimoji="1" lang="zh-CN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0F76F-0136-465B-AF16-81285FBF6360}"/>
              </a:ext>
            </a:extLst>
          </p:cNvPr>
          <p:cNvSpPr txBox="1"/>
          <p:nvPr/>
        </p:nvSpPr>
        <p:spPr>
          <a:xfrm>
            <a:off x="0" y="0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8</a:t>
            </a: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89C7348D-8ABE-CF4C-AC32-76BC9C11BC0A}"/>
              </a:ext>
            </a:extLst>
          </p:cNvPr>
          <p:cNvSpPr/>
          <p:nvPr/>
        </p:nvSpPr>
        <p:spPr>
          <a:xfrm>
            <a:off x="838200" y="5894685"/>
            <a:ext cx="1115568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Heng-Tze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Cheng,Levent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Koc,Jeremiah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Harmsen,Tal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Shaked,Tushar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Chandra,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Hrishi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Aradhye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Glen Anderson, Greg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Corrado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Wei Chai, Mustafa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Ispir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2016. Wide &amp; deep learning for recommender systems. In Proceedings of the 1st Workshop on Deep Learning for Recommender Systems. ACM, 7–10. </a:t>
            </a:r>
            <a:endParaRPr lang="en-US" altLang="zh-C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802" y="-21228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Rating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7D215F2E-22C6-4D5A-A6C5-C1AABFAD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96" y="1979689"/>
            <a:ext cx="7139986" cy="487831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1AB4CE-83A5-4395-A9AB-00A1F7F0B26C}"/>
              </a:ext>
            </a:extLst>
          </p:cNvPr>
          <p:cNvSpPr txBox="1">
            <a:spLocks/>
          </p:cNvSpPr>
          <p:nvPr/>
        </p:nvSpPr>
        <p:spPr>
          <a:xfrm>
            <a:off x="876528" y="905213"/>
            <a:ext cx="10824148" cy="4305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7" indent="-457200"/>
            <a:r>
              <a:rPr lang="en-US" altLang="en-US" dirty="0"/>
              <a:t>Predict users’ ratings on items given some known ratings. The prediction would be evaluated by Root Mean Squared Error (RMSE)</a:t>
            </a:r>
          </a:p>
        </p:txBody>
      </p:sp>
    </p:spTree>
    <p:extLst>
      <p:ext uri="{BB962C8B-B14F-4D97-AF65-F5344CB8AC3E}">
        <p14:creationId xmlns:p14="http://schemas.microsoft.com/office/powerpoint/2010/main" val="383937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E110F1DB-84FC-554C-B095-555942D61961}"/>
              </a:ext>
            </a:extLst>
          </p:cNvPr>
          <p:cNvSpPr txBox="1"/>
          <p:nvPr/>
        </p:nvSpPr>
        <p:spPr>
          <a:xfrm>
            <a:off x="1194057" y="1972245"/>
            <a:ext cx="5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ratings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40F26A-D07A-46F4-B3B5-DCED399D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38" y="19538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9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0454"/>
            <a:ext cx="10515600" cy="82852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ratings: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6123C6-DDEA-C44E-BF20-B718D1FB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1836199"/>
            <a:ext cx="11671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72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013413-B507-0D4A-99B7-A5B60307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51" y="1325563"/>
            <a:ext cx="5382366" cy="55324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B7446D-7F9C-411B-A027-F68097CCE507}"/>
              </a:ext>
            </a:extLst>
          </p:cNvPr>
          <p:cNvSpPr/>
          <p:nvPr/>
        </p:nvSpPr>
        <p:spPr>
          <a:xfrm>
            <a:off x="582786" y="2598003"/>
            <a:ext cx="492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Techniques for using this information through Wide and Deep Learning model will be introduced in tutorial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704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502283-1AF3-9944-BCF6-AD7755E4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24" y="662529"/>
            <a:ext cx="6426200" cy="61954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7FD02E-3C6B-4149-BE08-4EA8F8BB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6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business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information</a:t>
            </a:r>
            <a:r>
              <a:rPr lang="zh-CN" altLang="en-US" dirty="0"/>
              <a:t> 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FA338-68A9-4DFD-939F-05206B313192}"/>
              </a:ext>
            </a:extLst>
          </p:cNvPr>
          <p:cNvSpPr/>
          <p:nvPr/>
        </p:nvSpPr>
        <p:spPr>
          <a:xfrm>
            <a:off x="443967" y="2598002"/>
            <a:ext cx="492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Techniques for using this information through Wide and Deep Learning model will be introduced in tutorial 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66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582</Words>
  <Application>Microsoft Office PowerPoint</Application>
  <PresentationFormat>Widescreen</PresentationFormat>
  <Paragraphs>78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COMP 4332 / RMBI 4310 Big Data Mining (Spring 2020)</vt:lpstr>
      <vt:lpstr>Recommendation Systems</vt:lpstr>
      <vt:lpstr>Neural CF</vt:lpstr>
      <vt:lpstr>Wide &amp; Deep Learning</vt:lpstr>
      <vt:lpstr>Rating Prediction</vt:lpstr>
      <vt:lpstr>Dataset</vt:lpstr>
      <vt:lpstr>User ratings:  </vt:lpstr>
      <vt:lpstr>Extra user information </vt:lpstr>
      <vt:lpstr>Extra business information  </vt:lpstr>
      <vt:lpstr>We provide:</vt:lpstr>
      <vt:lpstr>Submission</vt:lpstr>
      <vt:lpstr>Grading Rule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4332 / RMBI 4310 Big Data Mining (Spring 2020)</dc:title>
  <dc:creator>LIN Zizheng</dc:creator>
  <cp:lastModifiedBy>LIN Zizheng</cp:lastModifiedBy>
  <cp:revision>74</cp:revision>
  <dcterms:created xsi:type="dcterms:W3CDTF">2020-05-05T11:10:52Z</dcterms:created>
  <dcterms:modified xsi:type="dcterms:W3CDTF">2020-05-10T14:57:30Z</dcterms:modified>
</cp:coreProperties>
</file>